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2" r:id="rId3"/>
    <p:sldMasterId id="2147483678" r:id="rId4"/>
    <p:sldMasterId id="2147483684" r:id="rId5"/>
  </p:sldMasterIdLst>
  <p:notesMasterIdLst>
    <p:notesMasterId r:id="rId84"/>
  </p:notesMasterIdLst>
  <p:sldIdLst>
    <p:sldId id="256" r:id="rId6"/>
    <p:sldId id="257" r:id="rId7"/>
    <p:sldId id="258" r:id="rId8"/>
    <p:sldId id="259" r:id="rId9"/>
    <p:sldId id="260" r:id="rId10"/>
    <p:sldId id="261" r:id="rId11"/>
    <p:sldId id="262" r:id="rId12"/>
    <p:sldId id="263" r:id="rId13"/>
    <p:sldId id="264" r:id="rId14"/>
    <p:sldId id="337" r:id="rId15"/>
    <p:sldId id="265" r:id="rId16"/>
    <p:sldId id="266" r:id="rId17"/>
    <p:sldId id="267" r:id="rId18"/>
    <p:sldId id="268" r:id="rId19"/>
    <p:sldId id="329" r:id="rId20"/>
    <p:sldId id="269" r:id="rId21"/>
    <p:sldId id="270" r:id="rId22"/>
    <p:sldId id="271" r:id="rId23"/>
    <p:sldId id="272" r:id="rId24"/>
    <p:sldId id="273" r:id="rId25"/>
    <p:sldId id="274" r:id="rId26"/>
    <p:sldId id="275" r:id="rId27"/>
    <p:sldId id="276" r:id="rId28"/>
    <p:sldId id="277" r:id="rId29"/>
    <p:sldId id="330" r:id="rId30"/>
    <p:sldId id="324" r:id="rId31"/>
    <p:sldId id="278" r:id="rId32"/>
    <p:sldId id="279" r:id="rId33"/>
    <p:sldId id="280" r:id="rId34"/>
    <p:sldId id="331" r:id="rId35"/>
    <p:sldId id="333" r:id="rId36"/>
    <p:sldId id="281" r:id="rId37"/>
    <p:sldId id="325" r:id="rId38"/>
    <p:sldId id="326" r:id="rId39"/>
    <p:sldId id="327" r:id="rId40"/>
    <p:sldId id="283" r:id="rId41"/>
    <p:sldId id="284" r:id="rId42"/>
    <p:sldId id="285" r:id="rId43"/>
    <p:sldId id="334" r:id="rId44"/>
    <p:sldId id="33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38" y="-5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2900"/>
          </a:xfrm>
          <a:prstGeom prst="rect">
            <a:avLst/>
          </a:prstGeom>
        </p:spPr>
        <p:txBody>
          <a:bodyPr vert="horz" lIns="91440" tIns="45720" rIns="91440" bIns="45720" rtlCol="0"/>
          <a:lstStyle>
            <a:lvl1pPr algn="r">
              <a:defRPr sz="1200"/>
            </a:lvl1pPr>
          </a:lstStyle>
          <a:p>
            <a:fld id="{F89D14B0-D5A2-466C-BD91-5F35E3214235}" type="datetimeFigureOut">
              <a:rPr lang="en-US" smtClean="0"/>
              <a:t>2/12/2021</a:t>
            </a:fld>
            <a:endParaRPr lang="en-US"/>
          </a:p>
        </p:txBody>
      </p:sp>
      <p:sp>
        <p:nvSpPr>
          <p:cNvPr id="4" name="Slide Image Placeholder 3"/>
          <p:cNvSpPr>
            <a:spLocks noGrp="1" noRot="1" noChangeAspect="1"/>
          </p:cNvSpPr>
          <p:nvPr>
            <p:ph type="sldImg" idx="2"/>
          </p:nvPr>
        </p:nvSpPr>
        <p:spPr>
          <a:xfrm>
            <a:off x="3810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257550"/>
            <a:ext cx="97536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2900"/>
          </a:xfrm>
          <a:prstGeom prst="rect">
            <a:avLst/>
          </a:prstGeom>
        </p:spPr>
        <p:txBody>
          <a:bodyPr vert="horz" lIns="91440" tIns="45720" rIns="91440" bIns="45720" rtlCol="0" anchor="b"/>
          <a:lstStyle>
            <a:lvl1pPr algn="r">
              <a:defRPr sz="1200"/>
            </a:lvl1pPr>
          </a:lstStyle>
          <a:p>
            <a:fld id="{9954AE92-8416-476E-AE38-98101F6DD7D9}" type="slidenum">
              <a:rPr lang="en-US" smtClean="0"/>
              <a:t>‹#›</a:t>
            </a:fld>
            <a:endParaRPr lang="en-US"/>
          </a:p>
        </p:txBody>
      </p:sp>
    </p:spTree>
    <p:extLst>
      <p:ext uri="{BB962C8B-B14F-4D97-AF65-F5344CB8AC3E}">
        <p14:creationId xmlns:p14="http://schemas.microsoft.com/office/powerpoint/2010/main" val="1084268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54AE92-8416-476E-AE38-98101F6DD7D9}" type="slidenum">
              <a:rPr lang="en-US" smtClean="0"/>
              <a:t>17</a:t>
            </a:fld>
            <a:endParaRPr lang="en-US"/>
          </a:p>
        </p:txBody>
      </p:sp>
    </p:spTree>
    <p:extLst>
      <p:ext uri="{BB962C8B-B14F-4D97-AF65-F5344CB8AC3E}">
        <p14:creationId xmlns:p14="http://schemas.microsoft.com/office/powerpoint/2010/main" val="1205745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88214"/>
            <a:ext cx="1203452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218461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686880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88214"/>
            <a:ext cx="1203452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210298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571224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2719219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152256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64405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88214"/>
            <a:ext cx="1203452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989506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579176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86320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726746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173260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88214"/>
            <a:ext cx="1203452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998494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985093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2170850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2664631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7248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7" name="Holder 7"/>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5" name="Holder 5"/>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70002"/>
            <a:ext cx="12192000" cy="6233795"/>
          </a:xfrm>
          <a:custGeom>
            <a:avLst/>
            <a:gdLst/>
            <a:ahLst/>
            <a:cxnLst/>
            <a:rect l="l" t="t" r="r" b="b"/>
            <a:pathLst>
              <a:path w="12192000" h="6233795">
                <a:moveTo>
                  <a:pt x="0" y="6233661"/>
                </a:moveTo>
                <a:lnTo>
                  <a:pt x="12192000" y="6233661"/>
                </a:lnTo>
                <a:lnTo>
                  <a:pt x="12192000" y="0"/>
                </a:lnTo>
                <a:lnTo>
                  <a:pt x="0" y="0"/>
                </a:lnTo>
                <a:lnTo>
                  <a:pt x="0" y="6233661"/>
                </a:lnTo>
                <a:close/>
              </a:path>
            </a:pathLst>
          </a:custGeom>
          <a:solidFill>
            <a:srgbClr val="367B7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4" name="Holder 4"/>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30C6A-BA68-4FA1-8FEA-41F9FA53225C}"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2A321-DAB8-4A97-8293-8A4CDF748A2B}" type="slidenum">
              <a:rPr lang="en-US" smtClean="0"/>
              <a:t>‹#›</a:t>
            </a:fld>
            <a:endParaRPr lang="en-US"/>
          </a:p>
        </p:txBody>
      </p:sp>
    </p:spTree>
    <p:extLst>
      <p:ext uri="{BB962C8B-B14F-4D97-AF65-F5344CB8AC3E}">
        <p14:creationId xmlns:p14="http://schemas.microsoft.com/office/powerpoint/2010/main" val="190010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8739" y="88214"/>
            <a:ext cx="1203452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21688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190430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73366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solidFill>
            <a:srgbClr val="12837A"/>
          </a:solidFill>
        </p:spPr>
        <p:txBody>
          <a:bodyPr wrap="square" lIns="0" tIns="0" rIns="0" bIns="0" rtlCol="0"/>
          <a:lstStyle/>
          <a:p>
            <a:endParaRPr/>
          </a:p>
        </p:txBody>
      </p:sp>
      <p:sp>
        <p:nvSpPr>
          <p:cNvPr id="17" name="bk object 17"/>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ln w="12700">
            <a:solidFill>
              <a:srgbClr val="2E528F"/>
            </a:solidFill>
          </a:ln>
        </p:spPr>
        <p:txBody>
          <a:bodyPr wrap="square" lIns="0" tIns="0" rIns="0" bIns="0" rtlCol="0"/>
          <a:lstStyle/>
          <a:p>
            <a:endParaRPr/>
          </a:p>
        </p:txBody>
      </p:sp>
      <p:sp>
        <p:nvSpPr>
          <p:cNvPr id="18" name="bk object 18"/>
          <p:cNvSpPr/>
          <p:nvPr/>
        </p:nvSpPr>
        <p:spPr>
          <a:xfrm>
            <a:off x="11380820" y="6503405"/>
            <a:ext cx="716856" cy="210838"/>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78739" y="7746"/>
            <a:ext cx="494347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94994" y="1588414"/>
            <a:ext cx="10802010" cy="2884804"/>
          </a:xfrm>
          <a:prstGeom prst="rect">
            <a:avLst/>
          </a:prstGeom>
        </p:spPr>
        <p:txBody>
          <a:bodyPr wrap="square" lIns="0" tIns="0" rIns="0" bIns="0">
            <a:spAutoFit/>
          </a:bodyPr>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2/12/2021</a:t>
            </a:fld>
            <a:endParaRPr lang="en-US"/>
          </a:p>
        </p:txBody>
      </p:sp>
      <p:sp>
        <p:nvSpPr>
          <p:cNvPr id="6" name="Holder 6"/>
          <p:cNvSpPr>
            <a:spLocks noGrp="1"/>
          </p:cNvSpPr>
          <p:nvPr>
            <p:ph type="sldNum" sz="quarter" idx="7"/>
          </p:nvPr>
        </p:nvSpPr>
        <p:spPr>
          <a:xfrm>
            <a:off x="894791" y="6507757"/>
            <a:ext cx="209550" cy="203200"/>
          </a:xfrm>
          <a:prstGeom prst="rect">
            <a:avLst/>
          </a:prstGeom>
        </p:spPr>
        <p:txBody>
          <a:bodyPr wrap="square" lIns="0" tIns="0" rIns="0" bIns="0">
            <a:spAutoFit/>
          </a:bodyPr>
          <a:lstStyle>
            <a:lvl1pPr>
              <a:defRPr sz="1200" b="0" i="0">
                <a:solidFill>
                  <a:srgbClr val="367B7A"/>
                </a:solidFill>
                <a:latin typeface="Trebuchet MS"/>
                <a:cs typeface="Trebuchet MS"/>
              </a:defRPr>
            </a:lvl1pPr>
          </a:lstStyle>
          <a:p>
            <a:pPr marL="25400">
              <a:lnSpc>
                <a:spcPct val="100000"/>
              </a:lnSpc>
              <a:spcBef>
                <a:spcPts val="3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0"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02335"/>
          </a:xfrm>
          <a:custGeom>
            <a:avLst/>
            <a:gdLst/>
            <a:ahLst/>
            <a:cxnLst/>
            <a:rect l="l" t="t" r="r" b="b"/>
            <a:pathLst>
              <a:path w="12192000" h="902335">
                <a:moveTo>
                  <a:pt x="12192000" y="0"/>
                </a:moveTo>
                <a:lnTo>
                  <a:pt x="0" y="0"/>
                </a:lnTo>
                <a:lnTo>
                  <a:pt x="0" y="902208"/>
                </a:lnTo>
                <a:lnTo>
                  <a:pt x="12192000" y="902208"/>
                </a:lnTo>
                <a:lnTo>
                  <a:pt x="12192000" y="0"/>
                </a:lnTo>
                <a:close/>
              </a:path>
            </a:pathLst>
          </a:custGeom>
          <a:solidFill>
            <a:srgbClr val="12837A"/>
          </a:solidFill>
        </p:spPr>
        <p:txBody>
          <a:bodyPr wrap="square" lIns="0" tIns="0" rIns="0" bIns="0" rtlCol="0"/>
          <a:lstStyle/>
          <a:p>
            <a:endParaRPr>
              <a:solidFill>
                <a:prstClr val="black"/>
              </a:solidFill>
            </a:endParaRPr>
          </a:p>
        </p:txBody>
      </p:sp>
      <p:sp>
        <p:nvSpPr>
          <p:cNvPr id="17" name="bg object 17"/>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ln w="12700">
            <a:solidFill>
              <a:srgbClr val="2E528F"/>
            </a:solidFill>
          </a:ln>
        </p:spPr>
        <p:txBody>
          <a:bodyPr wrap="square" lIns="0" tIns="0" rIns="0" bIns="0" rtlCol="0"/>
          <a:lstStyle/>
          <a:p>
            <a:endParaRPr>
              <a:solidFill>
                <a:prstClr val="black"/>
              </a:solidFill>
            </a:endParaRPr>
          </a:p>
        </p:txBody>
      </p:sp>
      <p:sp>
        <p:nvSpPr>
          <p:cNvPr id="18" name="bg object 18"/>
          <p:cNvSpPr/>
          <p:nvPr/>
        </p:nvSpPr>
        <p:spPr>
          <a:xfrm>
            <a:off x="11380820" y="6503405"/>
            <a:ext cx="716856" cy="21083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8739" y="7746"/>
            <a:ext cx="494347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94994" y="1588414"/>
            <a:ext cx="10802010" cy="2884804"/>
          </a:xfrm>
          <a:prstGeom prst="rect">
            <a:avLst/>
          </a:prstGeom>
        </p:spPr>
        <p:txBody>
          <a:bodyPr wrap="square" lIns="0" tIns="0" rIns="0" bIns="0">
            <a:spAutoFit/>
          </a:bodyPr>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a:xfrm>
            <a:off x="882091" y="6507757"/>
            <a:ext cx="234950" cy="203200"/>
          </a:xfrm>
          <a:prstGeom prst="rect">
            <a:avLst/>
          </a:prstGeom>
        </p:spPr>
        <p:txBody>
          <a:bodyPr wrap="square" lIns="0" tIns="0" rIns="0" bIns="0">
            <a:spAutoFit/>
          </a:bodyPr>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22462959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02335"/>
          </a:xfrm>
          <a:custGeom>
            <a:avLst/>
            <a:gdLst/>
            <a:ahLst/>
            <a:cxnLst/>
            <a:rect l="l" t="t" r="r" b="b"/>
            <a:pathLst>
              <a:path w="12192000" h="902335">
                <a:moveTo>
                  <a:pt x="12192000" y="0"/>
                </a:moveTo>
                <a:lnTo>
                  <a:pt x="0" y="0"/>
                </a:lnTo>
                <a:lnTo>
                  <a:pt x="0" y="902208"/>
                </a:lnTo>
                <a:lnTo>
                  <a:pt x="12192000" y="902208"/>
                </a:lnTo>
                <a:lnTo>
                  <a:pt x="12192000" y="0"/>
                </a:lnTo>
                <a:close/>
              </a:path>
            </a:pathLst>
          </a:custGeom>
          <a:solidFill>
            <a:srgbClr val="12837A"/>
          </a:solidFill>
        </p:spPr>
        <p:txBody>
          <a:bodyPr wrap="square" lIns="0" tIns="0" rIns="0" bIns="0" rtlCol="0"/>
          <a:lstStyle/>
          <a:p>
            <a:endParaRPr>
              <a:solidFill>
                <a:prstClr val="black"/>
              </a:solidFill>
            </a:endParaRPr>
          </a:p>
        </p:txBody>
      </p:sp>
      <p:sp>
        <p:nvSpPr>
          <p:cNvPr id="17" name="bg object 17"/>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ln w="12700">
            <a:solidFill>
              <a:srgbClr val="2E528F"/>
            </a:solidFill>
          </a:ln>
        </p:spPr>
        <p:txBody>
          <a:bodyPr wrap="square" lIns="0" tIns="0" rIns="0" bIns="0" rtlCol="0"/>
          <a:lstStyle/>
          <a:p>
            <a:endParaRPr>
              <a:solidFill>
                <a:prstClr val="black"/>
              </a:solidFill>
            </a:endParaRPr>
          </a:p>
        </p:txBody>
      </p:sp>
      <p:sp>
        <p:nvSpPr>
          <p:cNvPr id="18" name="bg object 18"/>
          <p:cNvSpPr/>
          <p:nvPr/>
        </p:nvSpPr>
        <p:spPr>
          <a:xfrm>
            <a:off x="11380820" y="6503405"/>
            <a:ext cx="716856" cy="21083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8739" y="7746"/>
            <a:ext cx="494347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94994" y="1588414"/>
            <a:ext cx="10802010" cy="2884804"/>
          </a:xfrm>
          <a:prstGeom prst="rect">
            <a:avLst/>
          </a:prstGeom>
        </p:spPr>
        <p:txBody>
          <a:bodyPr wrap="square" lIns="0" tIns="0" rIns="0" bIns="0">
            <a:spAutoFit/>
          </a:bodyPr>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a:xfrm>
            <a:off x="882091" y="6507757"/>
            <a:ext cx="234950" cy="203200"/>
          </a:xfrm>
          <a:prstGeom prst="rect">
            <a:avLst/>
          </a:prstGeom>
        </p:spPr>
        <p:txBody>
          <a:bodyPr wrap="square" lIns="0" tIns="0" rIns="0" bIns="0">
            <a:spAutoFit/>
          </a:bodyPr>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1036928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02335"/>
          </a:xfrm>
          <a:custGeom>
            <a:avLst/>
            <a:gdLst/>
            <a:ahLst/>
            <a:cxnLst/>
            <a:rect l="l" t="t" r="r" b="b"/>
            <a:pathLst>
              <a:path w="12192000" h="902335">
                <a:moveTo>
                  <a:pt x="12192000" y="0"/>
                </a:moveTo>
                <a:lnTo>
                  <a:pt x="0" y="0"/>
                </a:lnTo>
                <a:lnTo>
                  <a:pt x="0" y="902208"/>
                </a:lnTo>
                <a:lnTo>
                  <a:pt x="12192000" y="902208"/>
                </a:lnTo>
                <a:lnTo>
                  <a:pt x="12192000" y="0"/>
                </a:lnTo>
                <a:close/>
              </a:path>
            </a:pathLst>
          </a:custGeom>
          <a:solidFill>
            <a:srgbClr val="12837A"/>
          </a:solidFill>
        </p:spPr>
        <p:txBody>
          <a:bodyPr wrap="square" lIns="0" tIns="0" rIns="0" bIns="0" rtlCol="0"/>
          <a:lstStyle/>
          <a:p>
            <a:endParaRPr>
              <a:solidFill>
                <a:prstClr val="black"/>
              </a:solidFill>
            </a:endParaRPr>
          </a:p>
        </p:txBody>
      </p:sp>
      <p:sp>
        <p:nvSpPr>
          <p:cNvPr id="17" name="bg object 17"/>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ln w="12700">
            <a:solidFill>
              <a:srgbClr val="2E528F"/>
            </a:solidFill>
          </a:ln>
        </p:spPr>
        <p:txBody>
          <a:bodyPr wrap="square" lIns="0" tIns="0" rIns="0" bIns="0" rtlCol="0"/>
          <a:lstStyle/>
          <a:p>
            <a:endParaRPr>
              <a:solidFill>
                <a:prstClr val="black"/>
              </a:solidFill>
            </a:endParaRPr>
          </a:p>
        </p:txBody>
      </p:sp>
      <p:sp>
        <p:nvSpPr>
          <p:cNvPr id="18" name="bg object 18"/>
          <p:cNvSpPr/>
          <p:nvPr/>
        </p:nvSpPr>
        <p:spPr>
          <a:xfrm>
            <a:off x="11380820" y="6503405"/>
            <a:ext cx="716856" cy="21083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8739" y="7746"/>
            <a:ext cx="494347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94994" y="1588414"/>
            <a:ext cx="10802010" cy="2884804"/>
          </a:xfrm>
          <a:prstGeom prst="rect">
            <a:avLst/>
          </a:prstGeom>
        </p:spPr>
        <p:txBody>
          <a:bodyPr wrap="square" lIns="0" tIns="0" rIns="0" bIns="0">
            <a:spAutoFit/>
          </a:bodyPr>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a:xfrm>
            <a:off x="882091" y="6507757"/>
            <a:ext cx="234950" cy="203200"/>
          </a:xfrm>
          <a:prstGeom prst="rect">
            <a:avLst/>
          </a:prstGeom>
        </p:spPr>
        <p:txBody>
          <a:bodyPr wrap="square" lIns="0" tIns="0" rIns="0" bIns="0">
            <a:spAutoFit/>
          </a:bodyPr>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38150485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902335"/>
          </a:xfrm>
          <a:custGeom>
            <a:avLst/>
            <a:gdLst/>
            <a:ahLst/>
            <a:cxnLst/>
            <a:rect l="l" t="t" r="r" b="b"/>
            <a:pathLst>
              <a:path w="12192000" h="902335">
                <a:moveTo>
                  <a:pt x="12192000" y="0"/>
                </a:moveTo>
                <a:lnTo>
                  <a:pt x="0" y="0"/>
                </a:lnTo>
                <a:lnTo>
                  <a:pt x="0" y="902208"/>
                </a:lnTo>
                <a:lnTo>
                  <a:pt x="12192000" y="902208"/>
                </a:lnTo>
                <a:lnTo>
                  <a:pt x="12192000" y="0"/>
                </a:lnTo>
                <a:close/>
              </a:path>
            </a:pathLst>
          </a:custGeom>
          <a:solidFill>
            <a:srgbClr val="12837A"/>
          </a:solidFill>
        </p:spPr>
        <p:txBody>
          <a:bodyPr wrap="square" lIns="0" tIns="0" rIns="0" bIns="0" rtlCol="0"/>
          <a:lstStyle/>
          <a:p>
            <a:endParaRPr>
              <a:solidFill>
                <a:prstClr val="black"/>
              </a:solidFill>
            </a:endParaRPr>
          </a:p>
        </p:txBody>
      </p:sp>
      <p:sp>
        <p:nvSpPr>
          <p:cNvPr id="17" name="bg object 17"/>
          <p:cNvSpPr/>
          <p:nvPr/>
        </p:nvSpPr>
        <p:spPr>
          <a:xfrm>
            <a:off x="0" y="0"/>
            <a:ext cx="12192000" cy="902335"/>
          </a:xfrm>
          <a:custGeom>
            <a:avLst/>
            <a:gdLst/>
            <a:ahLst/>
            <a:cxnLst/>
            <a:rect l="l" t="t" r="r" b="b"/>
            <a:pathLst>
              <a:path w="12192000" h="902335">
                <a:moveTo>
                  <a:pt x="0" y="902208"/>
                </a:moveTo>
                <a:lnTo>
                  <a:pt x="12192000" y="902208"/>
                </a:lnTo>
                <a:lnTo>
                  <a:pt x="12192000" y="0"/>
                </a:lnTo>
                <a:lnTo>
                  <a:pt x="0" y="0"/>
                </a:lnTo>
                <a:lnTo>
                  <a:pt x="0" y="902208"/>
                </a:lnTo>
                <a:close/>
              </a:path>
            </a:pathLst>
          </a:custGeom>
          <a:ln w="12700">
            <a:solidFill>
              <a:srgbClr val="2E528F"/>
            </a:solidFill>
          </a:ln>
        </p:spPr>
        <p:txBody>
          <a:bodyPr wrap="square" lIns="0" tIns="0" rIns="0" bIns="0" rtlCol="0"/>
          <a:lstStyle/>
          <a:p>
            <a:endParaRPr>
              <a:solidFill>
                <a:prstClr val="black"/>
              </a:solidFill>
            </a:endParaRPr>
          </a:p>
        </p:txBody>
      </p:sp>
      <p:sp>
        <p:nvSpPr>
          <p:cNvPr id="18" name="bg object 18"/>
          <p:cNvSpPr/>
          <p:nvPr/>
        </p:nvSpPr>
        <p:spPr>
          <a:xfrm>
            <a:off x="11380820" y="6503405"/>
            <a:ext cx="716856" cy="21083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78739" y="7746"/>
            <a:ext cx="4943475" cy="574040"/>
          </a:xfrm>
          <a:prstGeom prst="rect">
            <a:avLst/>
          </a:prstGeom>
        </p:spPr>
        <p:txBody>
          <a:bodyPr wrap="square" lIns="0" tIns="0" rIns="0" bIns="0">
            <a:spAutoFit/>
          </a:bodyPr>
          <a:lstStyle>
            <a:lvl1pPr>
              <a:defRPr sz="3600" b="1"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94994" y="1588414"/>
            <a:ext cx="10802010" cy="2884804"/>
          </a:xfrm>
          <a:prstGeom prst="rect">
            <a:avLst/>
          </a:prstGeom>
        </p:spPr>
        <p:txBody>
          <a:bodyPr wrap="square" lIns="0" tIns="0" rIns="0" bIns="0">
            <a:spAutoFit/>
          </a:bodyPr>
          <a:lstStyle>
            <a:lvl1pPr>
              <a:defRPr sz="1900" b="0" i="0" u="heavy">
                <a:solidFill>
                  <a:schemeClr val="tx1"/>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2/12/2021</a:t>
            </a:fld>
            <a:endParaRPr lang="en-US">
              <a:solidFill>
                <a:prstClr val="black">
                  <a:tint val="75000"/>
                </a:prstClr>
              </a:solidFill>
            </a:endParaRPr>
          </a:p>
        </p:txBody>
      </p:sp>
      <p:sp>
        <p:nvSpPr>
          <p:cNvPr id="6" name="Holder 6"/>
          <p:cNvSpPr>
            <a:spLocks noGrp="1"/>
          </p:cNvSpPr>
          <p:nvPr>
            <p:ph type="sldNum" sz="quarter" idx="7"/>
          </p:nvPr>
        </p:nvSpPr>
        <p:spPr>
          <a:xfrm>
            <a:off x="882091" y="6507757"/>
            <a:ext cx="234950" cy="203200"/>
          </a:xfrm>
          <a:prstGeom prst="rect">
            <a:avLst/>
          </a:prstGeom>
        </p:spPr>
        <p:txBody>
          <a:bodyPr wrap="square" lIns="0" tIns="0" rIns="0" bIns="0">
            <a:spAutoFit/>
          </a:bodyPr>
          <a:lstStyle>
            <a:lvl1pPr>
              <a:defRPr sz="1200" b="0" i="0">
                <a:solidFill>
                  <a:srgbClr val="367B7A"/>
                </a:solidFill>
                <a:latin typeface="Trebuchet MS"/>
                <a:cs typeface="Trebuchet MS"/>
              </a:defRPr>
            </a:lvl1pPr>
          </a:lstStyle>
          <a:p>
            <a:pPr marL="38100">
              <a:spcBef>
                <a:spcPts val="30"/>
              </a:spcBef>
            </a:pPr>
            <a:fld id="{81D60167-4931-47E6-BA6A-407CBD079E47}" type="slidenum">
              <a:rPr dirty="0"/>
              <a:pPr marL="38100">
                <a:spcBef>
                  <a:spcPts val="30"/>
                </a:spcBef>
              </a:pPr>
              <a:t>‹#›</a:t>
            </a:fld>
            <a:endParaRPr dirty="0"/>
          </a:p>
        </p:txBody>
      </p:sp>
    </p:spTree>
    <p:extLst>
      <p:ext uri="{BB962C8B-B14F-4D97-AF65-F5344CB8AC3E}">
        <p14:creationId xmlns:p14="http://schemas.microsoft.com/office/powerpoint/2010/main" val="9710017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www.jazhotels.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jazhotels.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jazhotels.com/" TargetMode="Externa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jazhotels.com/"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jazhotels.com/"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hyperlink" Target="http://www.jazhotels.com/"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hyperlink" Target="http://www.jazhotels.com/"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azhotels.com/"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jazhotel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solidFill>
            <a:srgbClr val="12837A"/>
          </a:solidFill>
        </p:spPr>
        <p:txBody>
          <a:bodyPr wrap="square" lIns="0" tIns="0" rIns="0" bIns="0" rtlCol="0"/>
          <a:lstStyle/>
          <a:p>
            <a:endParaRPr/>
          </a:p>
        </p:txBody>
      </p:sp>
      <p:sp>
        <p:nvSpPr>
          <p:cNvPr id="3" name="object 3"/>
          <p:cNvSpPr/>
          <p:nvPr/>
        </p:nvSpPr>
        <p:spPr>
          <a:xfrm>
            <a:off x="0" y="0"/>
            <a:ext cx="12192000" cy="6858000"/>
          </a:xfrm>
          <a:custGeom>
            <a:avLst/>
            <a:gdLst/>
            <a:ahLst/>
            <a:cxnLst/>
            <a:rect l="l" t="t" r="r" b="b"/>
            <a:pathLst>
              <a:path w="12192000" h="6858000">
                <a:moveTo>
                  <a:pt x="0" y="6858000"/>
                </a:moveTo>
                <a:lnTo>
                  <a:pt x="12192000" y="6858000"/>
                </a:lnTo>
                <a:lnTo>
                  <a:pt x="12192000" y="0"/>
                </a:lnTo>
                <a:lnTo>
                  <a:pt x="0" y="0"/>
                </a:lnTo>
                <a:lnTo>
                  <a:pt x="0" y="6858000"/>
                </a:lnTo>
                <a:close/>
              </a:path>
            </a:pathLst>
          </a:custGeom>
          <a:ln w="12700">
            <a:solidFill>
              <a:srgbClr val="2E528F"/>
            </a:solidFill>
          </a:ln>
        </p:spPr>
        <p:txBody>
          <a:bodyPr wrap="square" lIns="0" tIns="0" rIns="0" bIns="0" rtlCol="0"/>
          <a:lstStyle/>
          <a:p>
            <a:endParaRPr/>
          </a:p>
        </p:txBody>
      </p:sp>
      <p:sp>
        <p:nvSpPr>
          <p:cNvPr id="4" name="object 4"/>
          <p:cNvSpPr/>
          <p:nvPr/>
        </p:nvSpPr>
        <p:spPr>
          <a:xfrm>
            <a:off x="3226307" y="1036319"/>
            <a:ext cx="5739384" cy="2392679"/>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701288" y="3733292"/>
            <a:ext cx="4792345" cy="2793072"/>
          </a:xfrm>
          <a:prstGeom prst="rect">
            <a:avLst/>
          </a:prstGeom>
        </p:spPr>
        <p:txBody>
          <a:bodyPr vert="horz" wrap="square" lIns="0" tIns="12700" rIns="0" bIns="0" rtlCol="0">
            <a:spAutoFit/>
          </a:bodyPr>
          <a:lstStyle/>
          <a:p>
            <a:pPr marL="12700" marR="5080" algn="ctr">
              <a:lnSpc>
                <a:spcPct val="100000"/>
              </a:lnSpc>
              <a:spcBef>
                <a:spcPts val="100"/>
              </a:spcBef>
            </a:pPr>
            <a:r>
              <a:rPr sz="3600" b="1" dirty="0">
                <a:solidFill>
                  <a:srgbClr val="FFFFFF"/>
                </a:solidFill>
                <a:latin typeface="Trebuchet MS"/>
                <a:cs typeface="Trebuchet MS"/>
              </a:rPr>
              <a:t>Hygiene </a:t>
            </a:r>
            <a:r>
              <a:rPr sz="3600" b="1" spc="-5" dirty="0">
                <a:solidFill>
                  <a:srgbClr val="FFFFFF"/>
                </a:solidFill>
                <a:latin typeface="Trebuchet MS"/>
                <a:cs typeface="Trebuchet MS"/>
              </a:rPr>
              <a:t>Safety</a:t>
            </a:r>
            <a:r>
              <a:rPr sz="3600" b="1" spc="-100" dirty="0">
                <a:solidFill>
                  <a:srgbClr val="FFFFFF"/>
                </a:solidFill>
                <a:latin typeface="Trebuchet MS"/>
                <a:cs typeface="Trebuchet MS"/>
              </a:rPr>
              <a:t> </a:t>
            </a:r>
            <a:r>
              <a:rPr sz="3600" b="1" spc="-70" dirty="0">
                <a:solidFill>
                  <a:srgbClr val="FFFFFF"/>
                </a:solidFill>
                <a:latin typeface="Trebuchet MS"/>
                <a:cs typeface="Trebuchet MS"/>
              </a:rPr>
              <a:t>Toolkit  </a:t>
            </a:r>
            <a:r>
              <a:rPr sz="3600" b="1" spc="-45" dirty="0">
                <a:solidFill>
                  <a:srgbClr val="FFFFFF"/>
                </a:solidFill>
                <a:latin typeface="Trebuchet MS"/>
                <a:cs typeface="Trebuchet MS"/>
              </a:rPr>
              <a:t>Post</a:t>
            </a:r>
            <a:r>
              <a:rPr sz="3600" b="1" spc="-15" dirty="0">
                <a:solidFill>
                  <a:srgbClr val="FFFFFF"/>
                </a:solidFill>
                <a:latin typeface="Trebuchet MS"/>
                <a:cs typeface="Trebuchet MS"/>
              </a:rPr>
              <a:t> </a:t>
            </a:r>
            <a:r>
              <a:rPr sz="3600" b="1" spc="-5" dirty="0">
                <a:solidFill>
                  <a:srgbClr val="FFFFFF"/>
                </a:solidFill>
                <a:latin typeface="Trebuchet MS"/>
                <a:cs typeface="Trebuchet MS"/>
              </a:rPr>
              <a:t>COVID-19</a:t>
            </a:r>
            <a:endParaRPr sz="3600" b="1" dirty="0">
              <a:latin typeface="Trebuchet MS"/>
              <a:cs typeface="Trebuchet MS"/>
            </a:endParaRPr>
          </a:p>
          <a:p>
            <a:pPr algn="ctr">
              <a:lnSpc>
                <a:spcPct val="100000"/>
              </a:lnSpc>
              <a:spcBef>
                <a:spcPts val="2160"/>
              </a:spcBef>
            </a:pPr>
            <a:r>
              <a:rPr lang="en-US" sz="3600" b="1" spc="-5" dirty="0" smtClean="0">
                <a:solidFill>
                  <a:schemeClr val="bg1"/>
                </a:solidFill>
                <a:latin typeface="Trebuchet MS"/>
                <a:cs typeface="Trebuchet MS"/>
              </a:rPr>
              <a:t>January </a:t>
            </a:r>
            <a:r>
              <a:rPr sz="3600" b="1" dirty="0" smtClean="0">
                <a:solidFill>
                  <a:schemeClr val="bg1"/>
                </a:solidFill>
                <a:latin typeface="Trebuchet MS"/>
                <a:cs typeface="Trebuchet MS"/>
              </a:rPr>
              <a:t>202</a:t>
            </a:r>
            <a:r>
              <a:rPr lang="en-US" sz="3600" b="1" dirty="0" smtClean="0">
                <a:solidFill>
                  <a:schemeClr val="bg1"/>
                </a:solidFill>
                <a:latin typeface="Trebuchet MS"/>
                <a:cs typeface="Trebuchet MS"/>
              </a:rPr>
              <a:t>1</a:t>
            </a:r>
            <a:endParaRPr lang="en-US" sz="3600" b="1" dirty="0">
              <a:solidFill>
                <a:schemeClr val="bg1"/>
              </a:solidFill>
              <a:latin typeface="Trebuchet MS"/>
              <a:cs typeface="Trebuchet MS"/>
            </a:endParaRPr>
          </a:p>
          <a:p>
            <a:pPr algn="ctr">
              <a:lnSpc>
                <a:spcPct val="100000"/>
              </a:lnSpc>
              <a:spcBef>
                <a:spcPts val="2160"/>
              </a:spcBef>
            </a:pPr>
            <a:endParaRPr sz="3600" dirty="0">
              <a:solidFill>
                <a:srgbClr val="FFC000"/>
              </a:solidFill>
              <a:latin typeface="Trebuchet MS"/>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9</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dirty="0">
              <a:latin typeface="Trebuchet MS"/>
              <a:cs typeface="Trebuchet MS"/>
            </a:endParaRPr>
          </a:p>
        </p:txBody>
      </p:sp>
      <p:sp>
        <p:nvSpPr>
          <p:cNvPr id="3" name="object 3"/>
          <p:cNvSpPr txBox="1"/>
          <p:nvPr/>
        </p:nvSpPr>
        <p:spPr>
          <a:xfrm>
            <a:off x="836777" y="1134008"/>
            <a:ext cx="10565765" cy="4081887"/>
          </a:xfrm>
          <a:prstGeom prst="rect">
            <a:avLst/>
          </a:prstGeom>
        </p:spPr>
        <p:txBody>
          <a:bodyPr vert="horz" wrap="square" lIns="0" tIns="97790" rIns="0" bIns="0" rtlCol="0">
            <a:spAutoFit/>
          </a:bodyPr>
          <a:lstStyle/>
          <a:p>
            <a:pPr marL="12064">
              <a:lnSpc>
                <a:spcPct val="100000"/>
              </a:lnSpc>
              <a:spcBef>
                <a:spcPts val="670"/>
              </a:spcBef>
              <a:tabLst>
                <a:tab pos="413384" algn="l"/>
                <a:tab pos="414020" algn="l"/>
              </a:tabLst>
            </a:pPr>
            <a:r>
              <a:rPr lang="en-US" sz="1900" spc="-10" dirty="0" smtClean="0">
                <a:latin typeface="Trebuchet MS"/>
                <a:cs typeface="Trebuchet MS"/>
              </a:rPr>
              <a:t>6. </a:t>
            </a:r>
            <a:r>
              <a:rPr sz="1900" spc="-10" dirty="0" smtClean="0">
                <a:latin typeface="Trebuchet MS"/>
                <a:cs typeface="Trebuchet MS"/>
              </a:rPr>
              <a:t>Maintain </a:t>
            </a:r>
            <a:r>
              <a:rPr sz="1900" spc="-5" dirty="0">
                <a:latin typeface="Trebuchet MS"/>
                <a:cs typeface="Trebuchet MS"/>
              </a:rPr>
              <a:t>at least 2.0 m </a:t>
            </a:r>
            <a:r>
              <a:rPr sz="1900" spc="-10" dirty="0">
                <a:latin typeface="Trebuchet MS"/>
                <a:cs typeface="Trebuchet MS"/>
              </a:rPr>
              <a:t>distance from anyone who </a:t>
            </a:r>
            <a:r>
              <a:rPr sz="1900" spc="-5" dirty="0">
                <a:latin typeface="Trebuchet MS"/>
                <a:cs typeface="Trebuchet MS"/>
              </a:rPr>
              <a:t>is </a:t>
            </a:r>
            <a:r>
              <a:rPr sz="1900" spc="-10" dirty="0">
                <a:latin typeface="Trebuchet MS"/>
                <a:cs typeface="Trebuchet MS"/>
              </a:rPr>
              <a:t>coughing </a:t>
            </a:r>
            <a:r>
              <a:rPr sz="1900" spc="-5" dirty="0">
                <a:latin typeface="Trebuchet MS"/>
                <a:cs typeface="Trebuchet MS"/>
              </a:rPr>
              <a:t>or sneezing </a:t>
            </a:r>
            <a:r>
              <a:rPr sz="1900" spc="-10" dirty="0">
                <a:latin typeface="Trebuchet MS"/>
                <a:cs typeface="Trebuchet MS"/>
              </a:rPr>
              <a:t>(social</a:t>
            </a:r>
            <a:r>
              <a:rPr sz="1900" spc="405" dirty="0">
                <a:latin typeface="Trebuchet MS"/>
                <a:cs typeface="Trebuchet MS"/>
              </a:rPr>
              <a:t> </a:t>
            </a:r>
            <a:r>
              <a:rPr sz="1900" spc="-10" dirty="0">
                <a:latin typeface="Trebuchet MS"/>
                <a:cs typeface="Trebuchet MS"/>
              </a:rPr>
              <a:t>distance).</a:t>
            </a:r>
            <a:endParaRPr sz="1900" dirty="0">
              <a:latin typeface="Trebuchet MS"/>
              <a:cs typeface="Trebuchet MS"/>
            </a:endParaRPr>
          </a:p>
          <a:p>
            <a:pPr marL="12064" marR="6350">
              <a:lnSpc>
                <a:spcPts val="2050"/>
              </a:lnSpc>
              <a:spcBef>
                <a:spcPts val="935"/>
              </a:spcBef>
              <a:tabLst>
                <a:tab pos="413384" algn="l"/>
                <a:tab pos="414020" algn="l"/>
              </a:tabLst>
            </a:pPr>
            <a:r>
              <a:rPr lang="en-US" sz="1900" spc="-5" dirty="0" smtClean="0">
                <a:latin typeface="Trebuchet MS"/>
                <a:cs typeface="Trebuchet MS"/>
              </a:rPr>
              <a:t>7. </a:t>
            </a:r>
            <a:r>
              <a:rPr sz="1900" spc="-5" dirty="0" smtClean="0">
                <a:latin typeface="Trebuchet MS"/>
                <a:cs typeface="Trebuchet MS"/>
              </a:rPr>
              <a:t>Cover </a:t>
            </a:r>
            <a:r>
              <a:rPr sz="1900" dirty="0">
                <a:latin typeface="Trebuchet MS"/>
                <a:cs typeface="Trebuchet MS"/>
              </a:rPr>
              <a:t>coughs </a:t>
            </a:r>
            <a:r>
              <a:rPr sz="1900" spc="-10" dirty="0">
                <a:latin typeface="Trebuchet MS"/>
                <a:cs typeface="Trebuchet MS"/>
              </a:rPr>
              <a:t>and </a:t>
            </a:r>
            <a:r>
              <a:rPr sz="1900" spc="-5" dirty="0">
                <a:latin typeface="Trebuchet MS"/>
                <a:cs typeface="Trebuchet MS"/>
              </a:rPr>
              <a:t>sneezes with </a:t>
            </a:r>
            <a:r>
              <a:rPr sz="1900" spc="-10" dirty="0">
                <a:latin typeface="Trebuchet MS"/>
                <a:cs typeface="Trebuchet MS"/>
              </a:rPr>
              <a:t>clean </a:t>
            </a:r>
            <a:r>
              <a:rPr sz="1900" spc="-5" dirty="0">
                <a:latin typeface="Trebuchet MS"/>
                <a:cs typeface="Trebuchet MS"/>
              </a:rPr>
              <a:t>tissues or </a:t>
            </a:r>
            <a:r>
              <a:rPr sz="1900" dirty="0">
                <a:latin typeface="Trebuchet MS"/>
                <a:cs typeface="Trebuchet MS"/>
              </a:rPr>
              <a:t>your </a:t>
            </a:r>
            <a:r>
              <a:rPr sz="1900" spc="-5" dirty="0">
                <a:latin typeface="Trebuchet MS"/>
                <a:cs typeface="Trebuchet MS"/>
              </a:rPr>
              <a:t>elbow and </a:t>
            </a:r>
            <a:r>
              <a:rPr sz="1900" dirty="0">
                <a:latin typeface="Trebuchet MS"/>
                <a:cs typeface="Trebuchet MS"/>
              </a:rPr>
              <a:t>dispose </a:t>
            </a:r>
            <a:r>
              <a:rPr sz="1900" spc="-5" dirty="0">
                <a:latin typeface="Trebuchet MS"/>
                <a:cs typeface="Trebuchet MS"/>
              </a:rPr>
              <a:t>of tissues (respiratory  etiquette</a:t>
            </a:r>
            <a:r>
              <a:rPr sz="1900" spc="-5" dirty="0" smtClean="0">
                <a:latin typeface="Trebuchet MS"/>
                <a:cs typeface="Trebuchet MS"/>
              </a:rPr>
              <a:t>).</a:t>
            </a:r>
            <a:endParaRPr lang="en-US" sz="1900" dirty="0">
              <a:latin typeface="Trebuchet MS"/>
              <a:cs typeface="Trebuchet MS"/>
            </a:endParaRPr>
          </a:p>
          <a:p>
            <a:pPr marL="12064" marR="6350">
              <a:lnSpc>
                <a:spcPts val="2050"/>
              </a:lnSpc>
              <a:spcBef>
                <a:spcPts val="935"/>
              </a:spcBef>
              <a:tabLst>
                <a:tab pos="413384" algn="l"/>
                <a:tab pos="414020" algn="l"/>
              </a:tabLst>
            </a:pPr>
            <a:r>
              <a:rPr lang="en-US" sz="1900" spc="-10" dirty="0" smtClean="0">
                <a:latin typeface="Trebuchet MS"/>
                <a:cs typeface="Trebuchet MS"/>
              </a:rPr>
              <a:t>8. </a:t>
            </a:r>
            <a:r>
              <a:rPr sz="1900" spc="-10" dirty="0" smtClean="0">
                <a:latin typeface="Trebuchet MS"/>
                <a:cs typeface="Trebuchet MS"/>
              </a:rPr>
              <a:t>Open </a:t>
            </a:r>
            <a:r>
              <a:rPr sz="1900" spc="-10" dirty="0">
                <a:latin typeface="Trebuchet MS"/>
                <a:cs typeface="Trebuchet MS"/>
              </a:rPr>
              <a:t>arm </a:t>
            </a:r>
            <a:r>
              <a:rPr sz="1900" spc="-5" dirty="0">
                <a:latin typeface="Trebuchet MS"/>
                <a:cs typeface="Trebuchet MS"/>
              </a:rPr>
              <a:t>gesture or Asian style </a:t>
            </a:r>
            <a:r>
              <a:rPr sz="1900" spc="-10" dirty="0">
                <a:latin typeface="Trebuchet MS"/>
                <a:cs typeface="Trebuchet MS"/>
              </a:rPr>
              <a:t>greeting </a:t>
            </a:r>
            <a:r>
              <a:rPr sz="1900" spc="-5" dirty="0">
                <a:latin typeface="Trebuchet MS"/>
                <a:cs typeface="Trebuchet MS"/>
              </a:rPr>
              <a:t>or </a:t>
            </a:r>
            <a:r>
              <a:rPr sz="1900" spc="-10" dirty="0">
                <a:latin typeface="Trebuchet MS"/>
                <a:cs typeface="Trebuchet MS"/>
              </a:rPr>
              <a:t>any greeting </a:t>
            </a:r>
            <a:r>
              <a:rPr sz="1900" spc="-5" dirty="0">
                <a:latin typeface="Trebuchet MS"/>
                <a:cs typeface="Trebuchet MS"/>
              </a:rPr>
              <a:t>gesture for </a:t>
            </a:r>
            <a:r>
              <a:rPr sz="1900" spc="-10" dirty="0">
                <a:latin typeface="Trebuchet MS"/>
                <a:cs typeface="Trebuchet MS"/>
              </a:rPr>
              <a:t>welcoming </a:t>
            </a:r>
            <a:r>
              <a:rPr sz="1900" spc="-5" dirty="0">
                <a:latin typeface="Trebuchet MS"/>
                <a:cs typeface="Trebuchet MS"/>
              </a:rPr>
              <a:t>our</a:t>
            </a:r>
            <a:r>
              <a:rPr sz="1900" spc="260" dirty="0">
                <a:latin typeface="Trebuchet MS"/>
                <a:cs typeface="Trebuchet MS"/>
              </a:rPr>
              <a:t> </a:t>
            </a:r>
            <a:r>
              <a:rPr sz="1900" spc="-5" dirty="0" smtClean="0">
                <a:latin typeface="Trebuchet MS"/>
                <a:cs typeface="Trebuchet MS"/>
              </a:rPr>
              <a:t>guests.</a:t>
            </a:r>
            <a:endParaRPr lang="en-US" sz="1900" dirty="0">
              <a:latin typeface="Trebuchet MS"/>
              <a:cs typeface="Trebuchet MS"/>
            </a:endParaRPr>
          </a:p>
          <a:p>
            <a:pPr marL="12064" marR="6350">
              <a:lnSpc>
                <a:spcPts val="2050"/>
              </a:lnSpc>
              <a:spcBef>
                <a:spcPts val="935"/>
              </a:spcBef>
              <a:tabLst>
                <a:tab pos="413384" algn="l"/>
                <a:tab pos="414020" algn="l"/>
              </a:tabLst>
            </a:pPr>
            <a:r>
              <a:rPr lang="en-US" sz="1900" spc="-5" dirty="0" smtClean="0">
                <a:latin typeface="Trebuchet MS"/>
                <a:cs typeface="Trebuchet MS"/>
              </a:rPr>
              <a:t>9. </a:t>
            </a:r>
            <a:r>
              <a:rPr sz="1900" spc="-5" dirty="0" smtClean="0">
                <a:latin typeface="Trebuchet MS"/>
                <a:cs typeface="Trebuchet MS"/>
              </a:rPr>
              <a:t>If </a:t>
            </a:r>
            <a:r>
              <a:rPr sz="1900" spc="-5" dirty="0">
                <a:latin typeface="Trebuchet MS"/>
                <a:cs typeface="Trebuchet MS"/>
              </a:rPr>
              <a:t>you </a:t>
            </a:r>
            <a:r>
              <a:rPr sz="1900" spc="-10" dirty="0">
                <a:latin typeface="Trebuchet MS"/>
                <a:cs typeface="Trebuchet MS"/>
              </a:rPr>
              <a:t>have </a:t>
            </a:r>
            <a:r>
              <a:rPr sz="1900" spc="-5" dirty="0">
                <a:latin typeface="Trebuchet MS"/>
                <a:cs typeface="Trebuchet MS"/>
              </a:rPr>
              <a:t>a </a:t>
            </a:r>
            <a:r>
              <a:rPr sz="1900" spc="-55" dirty="0">
                <a:latin typeface="Trebuchet MS"/>
                <a:cs typeface="Trebuchet MS"/>
              </a:rPr>
              <a:t>fever, </a:t>
            </a:r>
            <a:r>
              <a:rPr sz="1900" spc="-10" dirty="0">
                <a:latin typeface="Trebuchet MS"/>
                <a:cs typeface="Trebuchet MS"/>
              </a:rPr>
              <a:t>cough and difficulty </a:t>
            </a:r>
            <a:r>
              <a:rPr sz="1900" spc="-5" dirty="0">
                <a:latin typeface="Trebuchet MS"/>
                <a:cs typeface="Trebuchet MS"/>
              </a:rPr>
              <a:t>in </a:t>
            </a:r>
            <a:r>
              <a:rPr sz="1900" spc="-10" dirty="0">
                <a:latin typeface="Trebuchet MS"/>
                <a:cs typeface="Trebuchet MS"/>
              </a:rPr>
              <a:t>breathing, </a:t>
            </a:r>
            <a:r>
              <a:rPr sz="1900" spc="-5" dirty="0">
                <a:latin typeface="Trebuchet MS"/>
                <a:cs typeface="Trebuchet MS"/>
              </a:rPr>
              <a:t>seek </a:t>
            </a:r>
            <a:r>
              <a:rPr sz="1900" spc="-10" dirty="0">
                <a:latin typeface="Trebuchet MS"/>
                <a:cs typeface="Trebuchet MS"/>
              </a:rPr>
              <a:t>medical attention</a:t>
            </a:r>
            <a:r>
              <a:rPr sz="1900" spc="409" dirty="0">
                <a:latin typeface="Trebuchet MS"/>
                <a:cs typeface="Trebuchet MS"/>
              </a:rPr>
              <a:t> </a:t>
            </a:r>
            <a:r>
              <a:rPr sz="1900" spc="-25" dirty="0" smtClean="0">
                <a:latin typeface="Trebuchet MS"/>
                <a:cs typeface="Trebuchet MS"/>
              </a:rPr>
              <a:t>immediately.</a:t>
            </a:r>
            <a:endParaRPr sz="1900" dirty="0" smtClean="0">
              <a:latin typeface="Trebuchet MS"/>
              <a:cs typeface="Trebuchet MS"/>
            </a:endParaRPr>
          </a:p>
          <a:p>
            <a:pPr marL="12064">
              <a:lnSpc>
                <a:spcPct val="100000"/>
              </a:lnSpc>
              <a:spcBef>
                <a:spcPts val="994"/>
              </a:spcBef>
              <a:tabLst>
                <a:tab pos="414020" algn="l"/>
                <a:tab pos="1780539" algn="l"/>
                <a:tab pos="2862580" algn="l"/>
                <a:tab pos="4161154" algn="l"/>
                <a:tab pos="4609465" algn="l"/>
                <a:tab pos="6032500" algn="l"/>
                <a:tab pos="7600950" algn="l"/>
                <a:tab pos="8216900" algn="l"/>
                <a:tab pos="8706485" algn="l"/>
                <a:tab pos="10236200" algn="l"/>
              </a:tabLst>
            </a:pPr>
            <a:r>
              <a:rPr lang="en-US" sz="1900" spc="-5" dirty="0" smtClean="0">
                <a:latin typeface="Trebuchet MS"/>
                <a:cs typeface="Trebuchet MS"/>
              </a:rPr>
              <a:t>10. </a:t>
            </a:r>
            <a:r>
              <a:rPr sz="1900" spc="-5" dirty="0" smtClean="0">
                <a:latin typeface="Trebuchet MS"/>
                <a:cs typeface="Trebuchet MS"/>
              </a:rPr>
              <a:t>Employe</a:t>
            </a:r>
            <a:r>
              <a:rPr sz="1900" dirty="0" smtClean="0">
                <a:latin typeface="Trebuchet MS"/>
                <a:cs typeface="Trebuchet MS"/>
              </a:rPr>
              <a:t>e</a:t>
            </a:r>
            <a:r>
              <a:rPr sz="1900" spc="-5" dirty="0" smtClean="0">
                <a:latin typeface="Trebuchet MS"/>
                <a:cs typeface="Trebuchet MS"/>
              </a:rPr>
              <a:t>s</a:t>
            </a:r>
            <a:r>
              <a:rPr lang="en-US" sz="1900" dirty="0" smtClean="0">
                <a:latin typeface="Trebuchet MS"/>
                <a:cs typeface="Trebuchet MS"/>
              </a:rPr>
              <a:t> </a:t>
            </a:r>
            <a:r>
              <a:rPr sz="1900" dirty="0" smtClean="0">
                <a:latin typeface="Trebuchet MS"/>
                <a:cs typeface="Trebuchet MS"/>
              </a:rPr>
              <a:t>s</a:t>
            </a:r>
            <a:r>
              <a:rPr sz="1900" spc="-10" dirty="0" smtClean="0">
                <a:latin typeface="Trebuchet MS"/>
                <a:cs typeface="Trebuchet MS"/>
              </a:rPr>
              <a:t>howi</a:t>
            </a:r>
            <a:r>
              <a:rPr sz="1900" spc="-15" dirty="0" smtClean="0">
                <a:latin typeface="Trebuchet MS"/>
                <a:cs typeface="Trebuchet MS"/>
              </a:rPr>
              <a:t>n</a:t>
            </a:r>
            <a:r>
              <a:rPr sz="1900" spc="-5" dirty="0" smtClean="0">
                <a:latin typeface="Trebuchet MS"/>
                <a:cs typeface="Trebuchet MS"/>
              </a:rPr>
              <a:t>g</a:t>
            </a:r>
            <a:r>
              <a:rPr lang="en-US" sz="1900" dirty="0">
                <a:latin typeface="Trebuchet MS"/>
                <a:cs typeface="Trebuchet MS"/>
              </a:rPr>
              <a:t> </a:t>
            </a:r>
            <a:r>
              <a:rPr sz="1900" dirty="0" smtClean="0">
                <a:latin typeface="Trebuchet MS"/>
                <a:cs typeface="Trebuchet MS"/>
              </a:rPr>
              <a:t>s</a:t>
            </a:r>
            <a:r>
              <a:rPr sz="1900" spc="-10" dirty="0" smtClean="0">
                <a:latin typeface="Trebuchet MS"/>
                <a:cs typeface="Trebuchet MS"/>
              </a:rPr>
              <a:t>ym</a:t>
            </a:r>
            <a:r>
              <a:rPr sz="1900" dirty="0" smtClean="0">
                <a:latin typeface="Trebuchet MS"/>
                <a:cs typeface="Trebuchet MS"/>
              </a:rPr>
              <a:t>p</a:t>
            </a:r>
            <a:r>
              <a:rPr sz="1900" spc="-10" dirty="0" smtClean="0">
                <a:latin typeface="Trebuchet MS"/>
                <a:cs typeface="Trebuchet MS"/>
              </a:rPr>
              <a:t>tom</a:t>
            </a:r>
            <a:r>
              <a:rPr sz="1900" spc="-5" dirty="0" smtClean="0">
                <a:latin typeface="Trebuchet MS"/>
                <a:cs typeface="Trebuchet MS"/>
              </a:rPr>
              <a:t>s</a:t>
            </a:r>
            <a:r>
              <a:rPr lang="en-US" sz="1900" dirty="0">
                <a:latin typeface="Trebuchet MS"/>
                <a:cs typeface="Trebuchet MS"/>
              </a:rPr>
              <a:t> </a:t>
            </a:r>
            <a:r>
              <a:rPr sz="1900" spc="-5" dirty="0" smtClean="0">
                <a:latin typeface="Trebuchet MS"/>
                <a:cs typeface="Trebuchet MS"/>
              </a:rPr>
              <a:t>to</a:t>
            </a:r>
            <a:r>
              <a:rPr lang="en-US" sz="1900" dirty="0">
                <a:latin typeface="Trebuchet MS"/>
                <a:cs typeface="Trebuchet MS"/>
              </a:rPr>
              <a:t> </a:t>
            </a:r>
            <a:r>
              <a:rPr sz="1900" spc="-5" dirty="0" smtClean="0">
                <a:latin typeface="Trebuchet MS"/>
                <a:cs typeface="Trebuchet MS"/>
              </a:rPr>
              <a:t>se</a:t>
            </a:r>
            <a:r>
              <a:rPr sz="1900" spc="5" dirty="0" smtClean="0">
                <a:latin typeface="Trebuchet MS"/>
                <a:cs typeface="Trebuchet MS"/>
              </a:rPr>
              <a:t>l</a:t>
            </a:r>
            <a:r>
              <a:rPr sz="1900" spc="-15" dirty="0" smtClean="0">
                <a:latin typeface="Trebuchet MS"/>
                <a:cs typeface="Trebuchet MS"/>
              </a:rPr>
              <a:t>f</a:t>
            </a:r>
            <a:r>
              <a:rPr sz="1900" spc="-10" dirty="0" smtClean="0">
                <a:latin typeface="Trebuchet MS"/>
                <a:cs typeface="Trebuchet MS"/>
              </a:rPr>
              <a:t>-iso</a:t>
            </a:r>
            <a:r>
              <a:rPr sz="1900" spc="5" dirty="0" smtClean="0">
                <a:latin typeface="Trebuchet MS"/>
                <a:cs typeface="Trebuchet MS"/>
              </a:rPr>
              <a:t>l</a:t>
            </a:r>
            <a:r>
              <a:rPr sz="1900" spc="-10" dirty="0" smtClean="0">
                <a:latin typeface="Trebuchet MS"/>
                <a:cs typeface="Trebuchet MS"/>
              </a:rPr>
              <a:t>at</a:t>
            </a:r>
            <a:r>
              <a:rPr sz="1900" spc="-5" dirty="0" smtClean="0">
                <a:latin typeface="Trebuchet MS"/>
                <a:cs typeface="Trebuchet MS"/>
              </a:rPr>
              <a:t>e</a:t>
            </a:r>
            <a:r>
              <a:rPr lang="en-US" sz="1900" dirty="0">
                <a:latin typeface="Trebuchet MS"/>
                <a:cs typeface="Trebuchet MS"/>
              </a:rPr>
              <a:t> </a:t>
            </a:r>
            <a:r>
              <a:rPr sz="1900" spc="-10" dirty="0" smtClean="0">
                <a:latin typeface="Trebuchet MS"/>
                <a:cs typeface="Trebuchet MS"/>
              </a:rPr>
              <a:t>im</a:t>
            </a:r>
            <a:r>
              <a:rPr sz="1900" spc="-15" dirty="0" smtClean="0">
                <a:latin typeface="Trebuchet MS"/>
                <a:cs typeface="Trebuchet MS"/>
              </a:rPr>
              <a:t>m</a:t>
            </a:r>
            <a:r>
              <a:rPr sz="1900" spc="-10" dirty="0" smtClean="0">
                <a:latin typeface="Trebuchet MS"/>
                <a:cs typeface="Trebuchet MS"/>
              </a:rPr>
              <a:t>edi</a:t>
            </a:r>
            <a:r>
              <a:rPr sz="1900" spc="-15" dirty="0" smtClean="0">
                <a:latin typeface="Trebuchet MS"/>
                <a:cs typeface="Trebuchet MS"/>
              </a:rPr>
              <a:t>a</a:t>
            </a:r>
            <a:r>
              <a:rPr sz="1900" spc="-10" dirty="0" smtClean="0">
                <a:latin typeface="Trebuchet MS"/>
                <a:cs typeface="Trebuchet MS"/>
              </a:rPr>
              <a:t>tel</a:t>
            </a:r>
            <a:r>
              <a:rPr sz="1900" spc="-5" dirty="0" smtClean="0">
                <a:latin typeface="Trebuchet MS"/>
                <a:cs typeface="Trebuchet MS"/>
              </a:rPr>
              <a:t>y</a:t>
            </a:r>
            <a:r>
              <a:rPr lang="en-US" sz="1900" dirty="0">
                <a:latin typeface="Trebuchet MS"/>
                <a:cs typeface="Trebuchet MS"/>
              </a:rPr>
              <a:t> </a:t>
            </a:r>
            <a:r>
              <a:rPr sz="1900" dirty="0" smtClean="0">
                <a:latin typeface="Trebuchet MS"/>
                <a:cs typeface="Trebuchet MS"/>
              </a:rPr>
              <a:t>a</a:t>
            </a:r>
            <a:r>
              <a:rPr sz="1900" spc="-10" dirty="0" smtClean="0">
                <a:latin typeface="Trebuchet MS"/>
                <a:cs typeface="Trebuchet MS"/>
              </a:rPr>
              <a:t>n</a:t>
            </a:r>
            <a:r>
              <a:rPr sz="1900" spc="-5" dirty="0" smtClean="0">
                <a:latin typeface="Trebuchet MS"/>
                <a:cs typeface="Trebuchet MS"/>
              </a:rPr>
              <a:t>d</a:t>
            </a:r>
            <a:r>
              <a:rPr lang="en-US" sz="1900" dirty="0">
                <a:latin typeface="Trebuchet MS"/>
                <a:cs typeface="Trebuchet MS"/>
              </a:rPr>
              <a:t> </a:t>
            </a:r>
            <a:r>
              <a:rPr sz="1900" spc="5" dirty="0" smtClean="0">
                <a:latin typeface="Trebuchet MS"/>
                <a:cs typeface="Trebuchet MS"/>
              </a:rPr>
              <a:t>b</a:t>
            </a:r>
            <a:r>
              <a:rPr sz="1900" spc="-5" dirty="0" smtClean="0">
                <a:latin typeface="Trebuchet MS"/>
                <a:cs typeface="Trebuchet MS"/>
              </a:rPr>
              <a:t>e</a:t>
            </a:r>
            <a:r>
              <a:rPr lang="en-US" sz="1900" dirty="0">
                <a:latin typeface="Trebuchet MS"/>
                <a:cs typeface="Trebuchet MS"/>
              </a:rPr>
              <a:t> </a:t>
            </a:r>
            <a:r>
              <a:rPr sz="1900" dirty="0" smtClean="0">
                <a:latin typeface="Trebuchet MS"/>
                <a:cs typeface="Trebuchet MS"/>
              </a:rPr>
              <a:t>q</a:t>
            </a:r>
            <a:r>
              <a:rPr sz="1900" spc="-10" dirty="0" smtClean="0">
                <a:latin typeface="Trebuchet MS"/>
                <a:cs typeface="Trebuchet MS"/>
              </a:rPr>
              <a:t>uaranti</a:t>
            </a:r>
            <a:r>
              <a:rPr sz="1900" spc="-15" dirty="0" smtClean="0">
                <a:latin typeface="Trebuchet MS"/>
                <a:cs typeface="Trebuchet MS"/>
              </a:rPr>
              <a:t>n</a:t>
            </a:r>
            <a:r>
              <a:rPr sz="1900" dirty="0" smtClean="0">
                <a:latin typeface="Trebuchet MS"/>
                <a:cs typeface="Trebuchet MS"/>
              </a:rPr>
              <a:t>e</a:t>
            </a:r>
            <a:r>
              <a:rPr sz="1900" spc="-5" dirty="0" smtClean="0">
                <a:latin typeface="Trebuchet MS"/>
                <a:cs typeface="Trebuchet MS"/>
              </a:rPr>
              <a:t>d</a:t>
            </a:r>
            <a:r>
              <a:rPr lang="en-US" sz="1900" dirty="0">
                <a:latin typeface="Trebuchet MS"/>
                <a:cs typeface="Trebuchet MS"/>
              </a:rPr>
              <a:t> </a:t>
            </a:r>
            <a:r>
              <a:rPr sz="1900" spc="-5" dirty="0" smtClean="0">
                <a:latin typeface="Trebuchet MS"/>
                <a:cs typeface="Trebuchet MS"/>
              </a:rPr>
              <a:t>f</a:t>
            </a:r>
            <a:r>
              <a:rPr sz="1900" spc="20" dirty="0" smtClean="0">
                <a:latin typeface="Trebuchet MS"/>
                <a:cs typeface="Trebuchet MS"/>
              </a:rPr>
              <a:t>o</a:t>
            </a:r>
            <a:r>
              <a:rPr sz="1900" spc="-5" dirty="0" smtClean="0">
                <a:latin typeface="Trebuchet MS"/>
                <a:cs typeface="Trebuchet MS"/>
              </a:rPr>
              <a:t>r</a:t>
            </a:r>
            <a:r>
              <a:rPr lang="en-US" sz="1900" dirty="0">
                <a:latin typeface="Trebuchet MS"/>
                <a:cs typeface="Trebuchet MS"/>
              </a:rPr>
              <a:t> </a:t>
            </a:r>
            <a:r>
              <a:rPr sz="1900" spc="-5" dirty="0" smtClean="0">
                <a:latin typeface="Trebuchet MS"/>
                <a:cs typeface="Trebuchet MS"/>
              </a:rPr>
              <a:t>14</a:t>
            </a:r>
            <a:r>
              <a:rPr sz="1900" spc="10" dirty="0" smtClean="0">
                <a:latin typeface="Trebuchet MS"/>
                <a:cs typeface="Trebuchet MS"/>
              </a:rPr>
              <a:t> </a:t>
            </a:r>
            <a:r>
              <a:rPr sz="1900" spc="-5" dirty="0">
                <a:latin typeface="Trebuchet MS"/>
                <a:cs typeface="Trebuchet MS"/>
              </a:rPr>
              <a:t>days.</a:t>
            </a:r>
            <a:endParaRPr sz="1900" dirty="0">
              <a:latin typeface="Trebuchet MS"/>
              <a:cs typeface="Trebuchet MS"/>
            </a:endParaRPr>
          </a:p>
          <a:p>
            <a:pPr marL="12064" algn="just">
              <a:lnSpc>
                <a:spcPct val="100000"/>
              </a:lnSpc>
              <a:spcBef>
                <a:spcPts val="1010"/>
              </a:spcBef>
              <a:tabLst>
                <a:tab pos="414020" algn="l"/>
              </a:tabLst>
            </a:pPr>
            <a:r>
              <a:rPr lang="en-US" sz="1900" spc="-5" dirty="0" smtClean="0">
                <a:latin typeface="Trebuchet MS"/>
                <a:cs typeface="Trebuchet MS"/>
              </a:rPr>
              <a:t>11. </a:t>
            </a:r>
            <a:r>
              <a:rPr sz="1900" spc="-5" dirty="0" smtClean="0">
                <a:latin typeface="Trebuchet MS"/>
                <a:cs typeface="Trebuchet MS"/>
              </a:rPr>
              <a:t>Employees </a:t>
            </a:r>
            <a:r>
              <a:rPr sz="1900" spc="-5" dirty="0">
                <a:latin typeface="Trebuchet MS"/>
                <a:cs typeface="Trebuchet MS"/>
              </a:rPr>
              <a:t>to </a:t>
            </a:r>
            <a:r>
              <a:rPr sz="1900" spc="-10" dirty="0">
                <a:latin typeface="Trebuchet MS"/>
                <a:cs typeface="Trebuchet MS"/>
              </a:rPr>
              <a:t>keep </a:t>
            </a:r>
            <a:r>
              <a:rPr sz="1900" spc="-5" dirty="0">
                <a:latin typeface="Trebuchet MS"/>
                <a:cs typeface="Trebuchet MS"/>
              </a:rPr>
              <a:t>a positive </a:t>
            </a:r>
            <a:r>
              <a:rPr sz="1900" spc="-10" dirty="0">
                <a:latin typeface="Trebuchet MS"/>
                <a:cs typeface="Trebuchet MS"/>
              </a:rPr>
              <a:t>and professional appearance </a:t>
            </a:r>
            <a:r>
              <a:rPr sz="1900" spc="-5" dirty="0">
                <a:latin typeface="Trebuchet MS"/>
                <a:cs typeface="Trebuchet MS"/>
              </a:rPr>
              <a:t>at all</a:t>
            </a:r>
            <a:r>
              <a:rPr sz="1900" spc="275" dirty="0">
                <a:latin typeface="Trebuchet MS"/>
                <a:cs typeface="Trebuchet MS"/>
              </a:rPr>
              <a:t> </a:t>
            </a:r>
            <a:r>
              <a:rPr sz="1900" spc="-5" dirty="0" smtClean="0">
                <a:latin typeface="Trebuchet MS"/>
                <a:cs typeface="Trebuchet MS"/>
              </a:rPr>
              <a:t>time.</a:t>
            </a:r>
            <a:endParaRPr lang="en-US" sz="1900" dirty="0">
              <a:latin typeface="Trebuchet MS"/>
              <a:cs typeface="Trebuchet MS"/>
            </a:endParaRPr>
          </a:p>
          <a:p>
            <a:pPr marL="12064" algn="just">
              <a:lnSpc>
                <a:spcPct val="100000"/>
              </a:lnSpc>
              <a:spcBef>
                <a:spcPts val="1010"/>
              </a:spcBef>
              <a:tabLst>
                <a:tab pos="414020" algn="l"/>
              </a:tabLst>
            </a:pPr>
            <a:r>
              <a:rPr lang="en-US" sz="1900" spc="-5" dirty="0" smtClean="0">
                <a:latin typeface="Trebuchet MS"/>
                <a:cs typeface="Trebuchet MS"/>
              </a:rPr>
              <a:t>12. </a:t>
            </a:r>
            <a:r>
              <a:rPr sz="1900" spc="-5" dirty="0" smtClean="0">
                <a:latin typeface="Trebuchet MS"/>
                <a:cs typeface="Trebuchet MS"/>
              </a:rPr>
              <a:t>Ensure </a:t>
            </a:r>
            <a:r>
              <a:rPr sz="1900" spc="-10" dirty="0">
                <a:latin typeface="Trebuchet MS"/>
                <a:cs typeface="Trebuchet MS"/>
              </a:rPr>
              <a:t>that </a:t>
            </a:r>
            <a:r>
              <a:rPr sz="1900" dirty="0">
                <a:latin typeface="Trebuchet MS"/>
                <a:cs typeface="Trebuchet MS"/>
              </a:rPr>
              <a:t>all </a:t>
            </a:r>
            <a:r>
              <a:rPr sz="1900" spc="-10" dirty="0">
                <a:latin typeface="Trebuchet MS"/>
                <a:cs typeface="Trebuchet MS"/>
              </a:rPr>
              <a:t>contact </a:t>
            </a:r>
            <a:r>
              <a:rPr sz="1900" spc="-5" dirty="0">
                <a:latin typeface="Trebuchet MS"/>
                <a:cs typeface="Trebuchet MS"/>
              </a:rPr>
              <a:t>surfaces </a:t>
            </a:r>
            <a:r>
              <a:rPr sz="1900" dirty="0">
                <a:latin typeface="Trebuchet MS"/>
                <a:cs typeface="Trebuchet MS"/>
              </a:rPr>
              <a:t>are </a:t>
            </a:r>
            <a:r>
              <a:rPr sz="1900" spc="-5" dirty="0">
                <a:latin typeface="Trebuchet MS"/>
                <a:cs typeface="Trebuchet MS"/>
              </a:rPr>
              <a:t>thoroughly cleaned with effective sanitizers. </a:t>
            </a:r>
            <a:r>
              <a:rPr sz="1900" spc="-15" dirty="0">
                <a:latin typeface="Trebuchet MS"/>
                <a:cs typeface="Trebuchet MS"/>
              </a:rPr>
              <a:t>Particular  </a:t>
            </a:r>
            <a:r>
              <a:rPr sz="1900" spc="-5" dirty="0">
                <a:latin typeface="Trebuchet MS"/>
                <a:cs typeface="Trebuchet MS"/>
              </a:rPr>
              <a:t>emphasis </a:t>
            </a:r>
            <a:r>
              <a:rPr sz="1900" dirty="0">
                <a:latin typeface="Trebuchet MS"/>
                <a:cs typeface="Trebuchet MS"/>
              </a:rPr>
              <a:t>is </a:t>
            </a:r>
            <a:r>
              <a:rPr sz="1900" spc="-5" dirty="0">
                <a:latin typeface="Trebuchet MS"/>
                <a:cs typeface="Trebuchet MS"/>
              </a:rPr>
              <a:t>placed </a:t>
            </a:r>
            <a:r>
              <a:rPr sz="1900" dirty="0">
                <a:latin typeface="Trebuchet MS"/>
                <a:cs typeface="Trebuchet MS"/>
              </a:rPr>
              <a:t>on </a:t>
            </a:r>
            <a:r>
              <a:rPr sz="1900" spc="-5" dirty="0">
                <a:latin typeface="Trebuchet MS"/>
                <a:cs typeface="Trebuchet MS"/>
              </a:rPr>
              <a:t>the </a:t>
            </a:r>
            <a:r>
              <a:rPr sz="1900" spc="-10" dirty="0">
                <a:latin typeface="Trebuchet MS"/>
                <a:cs typeface="Trebuchet MS"/>
              </a:rPr>
              <a:t>cleaning </a:t>
            </a:r>
            <a:r>
              <a:rPr sz="1900" spc="-5" dirty="0">
                <a:latin typeface="Trebuchet MS"/>
                <a:cs typeface="Trebuchet MS"/>
              </a:rPr>
              <a:t>of frequently touched areas such </a:t>
            </a:r>
            <a:r>
              <a:rPr sz="1900" dirty="0">
                <a:latin typeface="Trebuchet MS"/>
                <a:cs typeface="Trebuchet MS"/>
              </a:rPr>
              <a:t>as door </a:t>
            </a:r>
            <a:r>
              <a:rPr sz="1900" spc="-5" dirty="0">
                <a:latin typeface="Trebuchet MS"/>
                <a:cs typeface="Trebuchet MS"/>
              </a:rPr>
              <a:t>handles,  switches, </a:t>
            </a:r>
            <a:r>
              <a:rPr sz="1900" spc="-10" dirty="0">
                <a:latin typeface="Trebuchet MS"/>
                <a:cs typeface="Trebuchet MS"/>
              </a:rPr>
              <a:t>controls </a:t>
            </a:r>
            <a:r>
              <a:rPr sz="1900" spc="-5" dirty="0">
                <a:latin typeface="Trebuchet MS"/>
                <a:cs typeface="Trebuchet MS"/>
              </a:rPr>
              <a:t>or </a:t>
            </a:r>
            <a:r>
              <a:rPr sz="1900" spc="-10" dirty="0">
                <a:latin typeface="Trebuchet MS"/>
                <a:cs typeface="Trebuchet MS"/>
              </a:rPr>
              <a:t>public</a:t>
            </a:r>
            <a:r>
              <a:rPr sz="1900" spc="85" dirty="0">
                <a:latin typeface="Trebuchet MS"/>
                <a:cs typeface="Trebuchet MS"/>
              </a:rPr>
              <a:t> </a:t>
            </a:r>
            <a:r>
              <a:rPr sz="1900" spc="-10" dirty="0" smtClean="0">
                <a:latin typeface="Trebuchet MS"/>
                <a:cs typeface="Trebuchet MS"/>
              </a:rPr>
              <a:t>equipment/facilities.</a:t>
            </a:r>
            <a:endParaRPr lang="en-US" sz="1900" dirty="0">
              <a:latin typeface="Trebuchet MS"/>
              <a:cs typeface="Trebuchet MS"/>
            </a:endParaRPr>
          </a:p>
          <a:p>
            <a:pPr marL="12064" algn="just">
              <a:lnSpc>
                <a:spcPct val="100000"/>
              </a:lnSpc>
              <a:spcBef>
                <a:spcPts val="1010"/>
              </a:spcBef>
              <a:tabLst>
                <a:tab pos="414020" algn="l"/>
              </a:tabLst>
            </a:pPr>
            <a:r>
              <a:rPr lang="en-US" sz="1900" spc="-15" dirty="0" smtClean="0">
                <a:latin typeface="Trebuchet MS"/>
                <a:cs typeface="Trebuchet MS"/>
              </a:rPr>
              <a:t>13. </a:t>
            </a:r>
            <a:r>
              <a:rPr sz="1900" spc="-15" dirty="0" smtClean="0">
                <a:latin typeface="Trebuchet MS"/>
                <a:cs typeface="Trebuchet MS"/>
              </a:rPr>
              <a:t>Providing </a:t>
            </a:r>
            <a:r>
              <a:rPr sz="1900" spc="-10" dirty="0">
                <a:latin typeface="Trebuchet MS"/>
                <a:cs typeface="Trebuchet MS"/>
              </a:rPr>
              <a:t>proper ventilation </a:t>
            </a:r>
            <a:r>
              <a:rPr sz="1900" spc="-5" dirty="0">
                <a:latin typeface="Trebuchet MS"/>
                <a:cs typeface="Trebuchet MS"/>
              </a:rPr>
              <a:t>in all</a:t>
            </a:r>
            <a:r>
              <a:rPr sz="1900" spc="105" dirty="0">
                <a:latin typeface="Trebuchet MS"/>
                <a:cs typeface="Trebuchet MS"/>
              </a:rPr>
              <a:t> </a:t>
            </a:r>
            <a:r>
              <a:rPr sz="1900" spc="-10" dirty="0">
                <a:latin typeface="Trebuchet MS"/>
                <a:cs typeface="Trebuchet MS"/>
              </a:rPr>
              <a:t>areas.</a:t>
            </a:r>
            <a:endParaRPr sz="1900" dirty="0">
              <a:latin typeface="Trebuchet MS"/>
              <a:cs typeface="Trebuchet MS"/>
            </a:endParaRPr>
          </a:p>
        </p:txBody>
      </p:sp>
    </p:spTree>
    <p:extLst>
      <p:ext uri="{BB962C8B-B14F-4D97-AF65-F5344CB8AC3E}">
        <p14:creationId xmlns:p14="http://schemas.microsoft.com/office/powerpoint/2010/main" val="313961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10</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863904" y="1380896"/>
            <a:ext cx="9726295" cy="4305538"/>
          </a:xfrm>
          <a:prstGeom prst="rect">
            <a:avLst/>
          </a:prstGeom>
        </p:spPr>
        <p:txBody>
          <a:bodyPr vert="horz" wrap="square" lIns="0" tIns="143510" rIns="0" bIns="0" rtlCol="0">
            <a:spAutoFit/>
          </a:bodyPr>
          <a:lstStyle/>
          <a:p>
            <a:pPr marL="12700" algn="just">
              <a:lnSpc>
                <a:spcPct val="100000"/>
              </a:lnSpc>
              <a:spcBef>
                <a:spcPts val="1130"/>
              </a:spcBef>
            </a:pPr>
            <a:r>
              <a:rPr sz="1900" u="heavy" spc="-5" dirty="0">
                <a:uFill>
                  <a:solidFill>
                    <a:srgbClr val="000000"/>
                  </a:solidFill>
                </a:uFill>
                <a:latin typeface="Trebuchet MS"/>
                <a:cs typeface="Trebuchet MS"/>
              </a:rPr>
              <a:t>Staff</a:t>
            </a:r>
            <a:r>
              <a:rPr sz="1900" u="heavy" spc="-15"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Canteens:</a:t>
            </a:r>
            <a:endParaRPr sz="1900" dirty="0">
              <a:latin typeface="Trebuchet MS"/>
              <a:cs typeface="Trebuchet MS"/>
            </a:endParaRPr>
          </a:p>
          <a:p>
            <a:pPr marL="12700" marR="5080" algn="just">
              <a:lnSpc>
                <a:spcPct val="110000"/>
              </a:lnSpc>
              <a:spcBef>
                <a:spcPts val="805"/>
              </a:spcBef>
            </a:pPr>
            <a:r>
              <a:rPr sz="1900" spc="-10" dirty="0">
                <a:latin typeface="Trebuchet MS"/>
                <a:cs typeface="Trebuchet MS"/>
              </a:rPr>
              <a:t>(Same </a:t>
            </a:r>
            <a:r>
              <a:rPr sz="1900" spc="-5" dirty="0">
                <a:latin typeface="Trebuchet MS"/>
                <a:cs typeface="Trebuchet MS"/>
              </a:rPr>
              <a:t>procedure as in </a:t>
            </a:r>
            <a:r>
              <a:rPr sz="1900" spc="-10" dirty="0">
                <a:latin typeface="Trebuchet MS"/>
                <a:cs typeface="Trebuchet MS"/>
              </a:rPr>
              <a:t>the </a:t>
            </a:r>
            <a:r>
              <a:rPr sz="1900" spc="-5" dirty="0">
                <a:latin typeface="Trebuchet MS"/>
                <a:cs typeface="Trebuchet MS"/>
              </a:rPr>
              <a:t>guest restaurants). </a:t>
            </a:r>
            <a:r>
              <a:rPr sz="1900" spc="-20" dirty="0">
                <a:latin typeface="Trebuchet MS"/>
                <a:cs typeface="Trebuchet MS"/>
              </a:rPr>
              <a:t>Proper </a:t>
            </a:r>
            <a:r>
              <a:rPr sz="1900" spc="-10" dirty="0">
                <a:latin typeface="Trebuchet MS"/>
                <a:cs typeface="Trebuchet MS"/>
              </a:rPr>
              <a:t>timing and </a:t>
            </a:r>
            <a:r>
              <a:rPr sz="1900" spc="-5" dirty="0">
                <a:latin typeface="Trebuchet MS"/>
                <a:cs typeface="Trebuchet MS"/>
              </a:rPr>
              <a:t>quantity of employees  per meal period is defined by the hotel. All tables must be at least 2 meters away from  </a:t>
            </a:r>
            <a:r>
              <a:rPr sz="1900" spc="-10" dirty="0">
                <a:latin typeface="Trebuchet MS"/>
                <a:cs typeface="Trebuchet MS"/>
              </a:rPr>
              <a:t>each</a:t>
            </a:r>
            <a:r>
              <a:rPr sz="1900" dirty="0">
                <a:latin typeface="Trebuchet MS"/>
                <a:cs typeface="Trebuchet MS"/>
              </a:rPr>
              <a:t> </a:t>
            </a:r>
            <a:r>
              <a:rPr sz="1900" spc="-50" dirty="0">
                <a:latin typeface="Trebuchet MS"/>
                <a:cs typeface="Trebuchet MS"/>
              </a:rPr>
              <a:t>other.</a:t>
            </a:r>
            <a:endParaRPr sz="1900" dirty="0">
              <a:latin typeface="Trebuchet MS"/>
              <a:cs typeface="Trebuchet MS"/>
            </a:endParaRPr>
          </a:p>
          <a:p>
            <a:pPr>
              <a:lnSpc>
                <a:spcPct val="100000"/>
              </a:lnSpc>
            </a:pPr>
            <a:endParaRPr sz="2700" dirty="0">
              <a:latin typeface="Times New Roman"/>
              <a:cs typeface="Times New Roman"/>
            </a:endParaRPr>
          </a:p>
          <a:p>
            <a:pPr marL="55880" algn="just">
              <a:lnSpc>
                <a:spcPct val="100000"/>
              </a:lnSpc>
            </a:pPr>
            <a:r>
              <a:rPr sz="1900" u="heavy" spc="-5" dirty="0">
                <a:uFill>
                  <a:solidFill>
                    <a:srgbClr val="000000"/>
                  </a:solidFill>
                </a:uFill>
                <a:latin typeface="Trebuchet MS"/>
                <a:cs typeface="Trebuchet MS"/>
              </a:rPr>
              <a:t>Staff </a:t>
            </a:r>
            <a:r>
              <a:rPr sz="1900" u="heavy" spc="-35" dirty="0">
                <a:uFill>
                  <a:solidFill>
                    <a:srgbClr val="000000"/>
                  </a:solidFill>
                </a:uFill>
                <a:latin typeface="Trebuchet MS"/>
                <a:cs typeface="Trebuchet MS"/>
              </a:rPr>
              <a:t>Training</a:t>
            </a:r>
            <a:r>
              <a:rPr sz="1900" u="heavy" spc="-45" dirty="0">
                <a:uFill>
                  <a:solidFill>
                    <a:srgbClr val="000000"/>
                  </a:solidFill>
                </a:uFill>
                <a:latin typeface="Trebuchet MS"/>
                <a:cs typeface="Trebuchet MS"/>
              </a:rPr>
              <a:t> </a:t>
            </a:r>
            <a:r>
              <a:rPr sz="1900" u="heavy" spc="-20" dirty="0">
                <a:uFill>
                  <a:solidFill>
                    <a:srgbClr val="000000"/>
                  </a:solidFill>
                </a:uFill>
                <a:latin typeface="Trebuchet MS"/>
                <a:cs typeface="Trebuchet MS"/>
              </a:rPr>
              <a:t>Room:</a:t>
            </a:r>
            <a:endParaRPr sz="1900" dirty="0">
              <a:latin typeface="Trebuchet MS"/>
              <a:cs typeface="Trebuchet MS"/>
            </a:endParaRPr>
          </a:p>
          <a:p>
            <a:pPr marL="55880">
              <a:lnSpc>
                <a:spcPct val="100000"/>
              </a:lnSpc>
              <a:spcBef>
                <a:spcPts val="770"/>
              </a:spcBef>
            </a:pPr>
            <a:r>
              <a:rPr sz="1900" spc="-10" dirty="0">
                <a:latin typeface="Trebuchet MS"/>
                <a:cs typeface="Trebuchet MS"/>
              </a:rPr>
              <a:t>It is considered small groups for the trainings and enough space in the meeting room.</a:t>
            </a:r>
            <a:endParaRPr lang="en-US" sz="1900" spc="-10" dirty="0">
              <a:latin typeface="Trebuchet MS"/>
              <a:cs typeface="Trebuchet MS"/>
            </a:endParaRPr>
          </a:p>
          <a:p>
            <a:pPr marL="55880">
              <a:lnSpc>
                <a:spcPct val="100000"/>
              </a:lnSpc>
              <a:spcBef>
                <a:spcPts val="770"/>
              </a:spcBef>
            </a:pPr>
            <a:r>
              <a:rPr lang="en-US" sz="1900" spc="-10" dirty="0">
                <a:latin typeface="Trebuchet MS"/>
                <a:cs typeface="Trebuchet MS"/>
              </a:rPr>
              <a:t>Recommended to be in open air.</a:t>
            </a:r>
            <a:endParaRPr sz="1900" spc="-10" dirty="0">
              <a:latin typeface="Trebuchet MS"/>
              <a:cs typeface="Trebuchet MS"/>
            </a:endParaRPr>
          </a:p>
          <a:p>
            <a:pPr>
              <a:lnSpc>
                <a:spcPct val="100000"/>
              </a:lnSpc>
            </a:pPr>
            <a:endParaRPr sz="2200" dirty="0">
              <a:latin typeface="Times New Roman"/>
              <a:cs typeface="Times New Roman"/>
            </a:endParaRPr>
          </a:p>
          <a:p>
            <a:pPr>
              <a:lnSpc>
                <a:spcPct val="100000"/>
              </a:lnSpc>
              <a:spcBef>
                <a:spcPts val="40"/>
              </a:spcBef>
            </a:pPr>
            <a:endParaRPr sz="1800" dirty="0">
              <a:latin typeface="Times New Roman"/>
              <a:cs typeface="Times New Roman"/>
            </a:endParaRPr>
          </a:p>
          <a:p>
            <a:pPr marL="12700">
              <a:lnSpc>
                <a:spcPct val="100000"/>
              </a:lnSpc>
            </a:pPr>
            <a:r>
              <a:rPr sz="1900" u="heavy" spc="-5" dirty="0">
                <a:uFill>
                  <a:solidFill>
                    <a:srgbClr val="000000"/>
                  </a:solidFill>
                </a:uFill>
                <a:latin typeface="Trebuchet MS"/>
                <a:cs typeface="Trebuchet MS"/>
              </a:rPr>
              <a:t>Staff </a:t>
            </a:r>
            <a:r>
              <a:rPr sz="1900" u="heavy" spc="-10" dirty="0">
                <a:uFill>
                  <a:solidFill>
                    <a:srgbClr val="000000"/>
                  </a:solidFill>
                </a:uFill>
                <a:latin typeface="Trebuchet MS"/>
                <a:cs typeface="Trebuchet MS"/>
              </a:rPr>
              <a:t>Housing</a:t>
            </a:r>
            <a:r>
              <a:rPr sz="1900" u="heavy" spc="15" dirty="0">
                <a:uFill>
                  <a:solidFill>
                    <a:srgbClr val="000000"/>
                  </a:solidFill>
                </a:uFill>
                <a:latin typeface="Trebuchet MS"/>
                <a:cs typeface="Trebuchet MS"/>
              </a:rPr>
              <a:t> </a:t>
            </a:r>
            <a:r>
              <a:rPr sz="1900" u="heavy" spc="-5" dirty="0">
                <a:uFill>
                  <a:solidFill>
                    <a:srgbClr val="000000"/>
                  </a:solidFill>
                </a:uFill>
                <a:latin typeface="Trebuchet MS"/>
                <a:cs typeface="Trebuchet MS"/>
              </a:rPr>
              <a:t>:</a:t>
            </a:r>
            <a:endParaRPr sz="1900" dirty="0">
              <a:latin typeface="Trebuchet MS"/>
              <a:cs typeface="Trebuchet MS"/>
            </a:endParaRPr>
          </a:p>
          <a:p>
            <a:pPr marL="12700">
              <a:lnSpc>
                <a:spcPct val="100000"/>
              </a:lnSpc>
              <a:spcBef>
                <a:spcPts val="765"/>
              </a:spcBef>
            </a:pPr>
            <a:r>
              <a:rPr sz="1900" spc="-10" dirty="0">
                <a:latin typeface="Trebuchet MS"/>
                <a:cs typeface="Trebuchet MS"/>
              </a:rPr>
              <a:t>General cleaning and disinfection plan </a:t>
            </a:r>
            <a:r>
              <a:rPr sz="1900" spc="-5" dirty="0">
                <a:latin typeface="Trebuchet MS"/>
                <a:cs typeface="Trebuchet MS"/>
              </a:rPr>
              <a:t>is </a:t>
            </a:r>
            <a:r>
              <a:rPr sz="1900" spc="-10" dirty="0">
                <a:latin typeface="Trebuchet MS"/>
                <a:cs typeface="Trebuchet MS"/>
              </a:rPr>
              <a:t>implemented</a:t>
            </a:r>
            <a:r>
              <a:rPr sz="1900" spc="200" dirty="0">
                <a:latin typeface="Trebuchet MS"/>
                <a:cs typeface="Trebuchet MS"/>
              </a:rPr>
              <a:t> </a:t>
            </a:r>
            <a:r>
              <a:rPr sz="1900" spc="-30" dirty="0">
                <a:latin typeface="Trebuchet MS"/>
                <a:cs typeface="Trebuchet MS"/>
              </a:rPr>
              <a:t>strictly.</a:t>
            </a:r>
            <a:endParaRPr sz="1900" dirty="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11</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94131" y="1557680"/>
            <a:ext cx="10825480" cy="3845560"/>
          </a:xfrm>
          <a:prstGeom prst="rect">
            <a:avLst/>
          </a:prstGeom>
        </p:spPr>
        <p:txBody>
          <a:bodyPr vert="horz" wrap="square" lIns="0" tIns="139065" rIns="0" bIns="0" rtlCol="0">
            <a:spAutoFit/>
          </a:bodyPr>
          <a:lstStyle/>
          <a:p>
            <a:pPr marL="12700" algn="just">
              <a:lnSpc>
                <a:spcPct val="100000"/>
              </a:lnSpc>
              <a:spcBef>
                <a:spcPts val="1095"/>
              </a:spcBef>
            </a:pPr>
            <a:r>
              <a:rPr sz="1900" u="heavy" spc="-5" dirty="0">
                <a:uFill>
                  <a:solidFill>
                    <a:srgbClr val="000000"/>
                  </a:solidFill>
                </a:uFill>
                <a:latin typeface="Trebuchet MS"/>
                <a:cs typeface="Trebuchet MS"/>
              </a:rPr>
              <a:t>Employee</a:t>
            </a:r>
            <a:r>
              <a:rPr sz="1900" u="heavy" spc="5" dirty="0">
                <a:uFill>
                  <a:solidFill>
                    <a:srgbClr val="000000"/>
                  </a:solidFill>
                </a:uFill>
                <a:latin typeface="Trebuchet MS"/>
                <a:cs typeface="Trebuchet MS"/>
              </a:rPr>
              <a:t> </a:t>
            </a:r>
            <a:r>
              <a:rPr sz="1900" u="heavy" spc="-5" dirty="0">
                <a:uFill>
                  <a:solidFill>
                    <a:srgbClr val="000000"/>
                  </a:solidFill>
                </a:uFill>
                <a:latin typeface="Trebuchet MS"/>
                <a:cs typeface="Trebuchet MS"/>
              </a:rPr>
              <a:t>Sickness</a:t>
            </a:r>
            <a:endParaRPr sz="1900">
              <a:latin typeface="Trebuchet MS"/>
              <a:cs typeface="Trebuchet MS"/>
            </a:endParaRPr>
          </a:p>
          <a:p>
            <a:pPr marL="241300" marR="7620" indent="-228600" algn="just">
              <a:lnSpc>
                <a:spcPct val="100000"/>
              </a:lnSpc>
              <a:spcBef>
                <a:spcPts val="994"/>
              </a:spcBef>
              <a:buFont typeface="Arial"/>
              <a:buChar char="•"/>
              <a:tabLst>
                <a:tab pos="241300" algn="l"/>
              </a:tabLst>
            </a:pPr>
            <a:r>
              <a:rPr sz="1900" spc="-5" dirty="0">
                <a:latin typeface="Trebuchet MS"/>
                <a:cs typeface="Trebuchet MS"/>
              </a:rPr>
              <a:t>All </a:t>
            </a:r>
            <a:r>
              <a:rPr sz="1900" dirty="0">
                <a:latin typeface="Trebuchet MS"/>
                <a:cs typeface="Trebuchet MS"/>
              </a:rPr>
              <a:t>staff </a:t>
            </a:r>
            <a:r>
              <a:rPr sz="1900" spc="-10" dirty="0">
                <a:latin typeface="Trebuchet MS"/>
                <a:cs typeface="Trebuchet MS"/>
              </a:rPr>
              <a:t>members </a:t>
            </a:r>
            <a:r>
              <a:rPr sz="1900" spc="-5" dirty="0">
                <a:latin typeface="Trebuchet MS"/>
                <a:cs typeface="Trebuchet MS"/>
              </a:rPr>
              <a:t>are requested to </a:t>
            </a:r>
            <a:r>
              <a:rPr sz="1900" spc="-10" dirty="0">
                <a:latin typeface="Trebuchet MS"/>
                <a:cs typeface="Trebuchet MS"/>
              </a:rPr>
              <a:t>measure their </a:t>
            </a:r>
            <a:r>
              <a:rPr sz="1900" spc="-5" dirty="0">
                <a:latin typeface="Trebuchet MS"/>
                <a:cs typeface="Trebuchet MS"/>
              </a:rPr>
              <a:t>body temperature (daily monitoring through  </a:t>
            </a:r>
            <a:r>
              <a:rPr sz="1900" spc="-10" dirty="0">
                <a:latin typeface="Trebuchet MS"/>
                <a:cs typeface="Trebuchet MS"/>
              </a:rPr>
              <a:t>employees temperature </a:t>
            </a:r>
            <a:r>
              <a:rPr sz="1900" spc="-5" dirty="0">
                <a:latin typeface="Trebuchet MS"/>
                <a:cs typeface="Trebuchet MS"/>
              </a:rPr>
              <a:t>log</a:t>
            </a:r>
            <a:r>
              <a:rPr sz="1900" spc="100" dirty="0">
                <a:latin typeface="Trebuchet MS"/>
                <a:cs typeface="Trebuchet MS"/>
              </a:rPr>
              <a:t> </a:t>
            </a:r>
            <a:r>
              <a:rPr sz="1900" spc="-5" dirty="0">
                <a:latin typeface="Trebuchet MS"/>
                <a:cs typeface="Trebuchet MS"/>
              </a:rPr>
              <a:t>book).</a:t>
            </a:r>
            <a:endParaRPr sz="1900">
              <a:latin typeface="Trebuchet MS"/>
              <a:cs typeface="Trebuchet MS"/>
            </a:endParaRPr>
          </a:p>
          <a:p>
            <a:pPr marL="241300" marR="5715" indent="-228600" algn="just">
              <a:lnSpc>
                <a:spcPct val="100000"/>
              </a:lnSpc>
              <a:spcBef>
                <a:spcPts val="1010"/>
              </a:spcBef>
              <a:buFont typeface="Arial"/>
              <a:buChar char="•"/>
              <a:tabLst>
                <a:tab pos="241300" algn="l"/>
              </a:tabLst>
            </a:pPr>
            <a:r>
              <a:rPr sz="1900" spc="-5" dirty="0">
                <a:latin typeface="Trebuchet MS"/>
                <a:cs typeface="Trebuchet MS"/>
              </a:rPr>
              <a:t>In case </a:t>
            </a:r>
            <a:r>
              <a:rPr sz="1900" spc="-10" dirty="0">
                <a:latin typeface="Trebuchet MS"/>
                <a:cs typeface="Trebuchet MS"/>
              </a:rPr>
              <a:t>the </a:t>
            </a:r>
            <a:r>
              <a:rPr sz="1900" spc="-5" dirty="0">
                <a:latin typeface="Trebuchet MS"/>
                <a:cs typeface="Trebuchet MS"/>
              </a:rPr>
              <a:t>employee is showing signs if sickness during his </a:t>
            </a:r>
            <a:r>
              <a:rPr sz="1900" spc="-55" dirty="0">
                <a:latin typeface="Trebuchet MS"/>
                <a:cs typeface="Trebuchet MS"/>
              </a:rPr>
              <a:t>duty, </a:t>
            </a:r>
            <a:r>
              <a:rPr sz="1900" spc="-10" dirty="0">
                <a:latin typeface="Trebuchet MS"/>
                <a:cs typeface="Trebuchet MS"/>
              </a:rPr>
              <a:t>the </a:t>
            </a:r>
            <a:r>
              <a:rPr sz="1900" spc="-5" dirty="0">
                <a:latin typeface="Trebuchet MS"/>
                <a:cs typeface="Trebuchet MS"/>
              </a:rPr>
              <a:t>HR </a:t>
            </a:r>
            <a:r>
              <a:rPr sz="1900" spc="-10" dirty="0">
                <a:latin typeface="Trebuchet MS"/>
                <a:cs typeface="Trebuchet MS"/>
              </a:rPr>
              <a:t>manager </a:t>
            </a:r>
            <a:r>
              <a:rPr sz="1900" spc="-5" dirty="0">
                <a:latin typeface="Trebuchet MS"/>
                <a:cs typeface="Trebuchet MS"/>
              </a:rPr>
              <a:t>will </a:t>
            </a:r>
            <a:r>
              <a:rPr sz="1900" dirty="0">
                <a:latin typeface="Trebuchet MS"/>
                <a:cs typeface="Trebuchet MS"/>
              </a:rPr>
              <a:t>release  </a:t>
            </a:r>
            <a:r>
              <a:rPr sz="1900" spc="-10" dirty="0">
                <a:latin typeface="Trebuchet MS"/>
                <a:cs typeface="Trebuchet MS"/>
              </a:rPr>
              <a:t>him </a:t>
            </a:r>
            <a:r>
              <a:rPr sz="1900" spc="-5" dirty="0">
                <a:latin typeface="Trebuchet MS"/>
                <a:cs typeface="Trebuchet MS"/>
              </a:rPr>
              <a:t>directly </a:t>
            </a:r>
            <a:r>
              <a:rPr sz="1900" spc="-10" dirty="0">
                <a:latin typeface="Trebuchet MS"/>
                <a:cs typeface="Trebuchet MS"/>
              </a:rPr>
              <a:t>and </a:t>
            </a:r>
            <a:r>
              <a:rPr sz="1900" spc="-5" dirty="0">
                <a:latin typeface="Trebuchet MS"/>
                <a:cs typeface="Trebuchet MS"/>
              </a:rPr>
              <a:t>send </a:t>
            </a:r>
            <a:r>
              <a:rPr sz="1900" spc="-10" dirty="0">
                <a:latin typeface="Trebuchet MS"/>
                <a:cs typeface="Trebuchet MS"/>
              </a:rPr>
              <a:t>him </a:t>
            </a:r>
            <a:r>
              <a:rPr sz="1900" spc="5" dirty="0">
                <a:latin typeface="Trebuchet MS"/>
                <a:cs typeface="Trebuchet MS"/>
              </a:rPr>
              <a:t>to </a:t>
            </a:r>
            <a:r>
              <a:rPr sz="1900" spc="-10" dirty="0">
                <a:latin typeface="Trebuchet MS"/>
                <a:cs typeface="Trebuchet MS"/>
              </a:rPr>
              <a:t>the </a:t>
            </a:r>
            <a:r>
              <a:rPr sz="1900" dirty="0">
                <a:latin typeface="Trebuchet MS"/>
                <a:cs typeface="Trebuchet MS"/>
              </a:rPr>
              <a:t>hospital, </a:t>
            </a:r>
            <a:r>
              <a:rPr sz="1900" spc="-10" dirty="0">
                <a:latin typeface="Trebuchet MS"/>
                <a:cs typeface="Trebuchet MS"/>
              </a:rPr>
              <a:t>check </a:t>
            </a:r>
            <a:r>
              <a:rPr sz="1900" spc="-5" dirty="0">
                <a:latin typeface="Trebuchet MS"/>
                <a:cs typeface="Trebuchet MS"/>
              </a:rPr>
              <a:t>his colleagues </a:t>
            </a:r>
            <a:r>
              <a:rPr sz="1900" spc="-10" dirty="0">
                <a:latin typeface="Trebuchet MS"/>
                <a:cs typeface="Trebuchet MS"/>
              </a:rPr>
              <a:t>immediately </a:t>
            </a:r>
            <a:r>
              <a:rPr sz="1900" spc="-5" dirty="0">
                <a:latin typeface="Trebuchet MS"/>
                <a:cs typeface="Trebuchet MS"/>
              </a:rPr>
              <a:t>and send them to  </a:t>
            </a:r>
            <a:r>
              <a:rPr sz="1900" spc="-10" dirty="0">
                <a:latin typeface="Trebuchet MS"/>
                <a:cs typeface="Trebuchet MS"/>
              </a:rPr>
              <a:t>the housing </a:t>
            </a:r>
            <a:r>
              <a:rPr sz="1900" spc="-5" dirty="0">
                <a:latin typeface="Trebuchet MS"/>
                <a:cs typeface="Trebuchet MS"/>
              </a:rPr>
              <a:t>or </a:t>
            </a:r>
            <a:r>
              <a:rPr sz="1900" spc="-10" dirty="0">
                <a:latin typeface="Trebuchet MS"/>
                <a:cs typeface="Trebuchet MS"/>
              </a:rPr>
              <a:t>hospital </a:t>
            </a:r>
            <a:r>
              <a:rPr sz="1900" spc="-5" dirty="0">
                <a:latin typeface="Trebuchet MS"/>
                <a:cs typeface="Trebuchet MS"/>
              </a:rPr>
              <a:t>for </a:t>
            </a:r>
            <a:r>
              <a:rPr sz="1900" spc="-10" dirty="0">
                <a:latin typeface="Trebuchet MS"/>
                <a:cs typeface="Trebuchet MS"/>
              </a:rPr>
              <a:t>deeper</a:t>
            </a:r>
            <a:r>
              <a:rPr sz="1900" spc="140" dirty="0">
                <a:latin typeface="Trebuchet MS"/>
                <a:cs typeface="Trebuchet MS"/>
              </a:rPr>
              <a:t> </a:t>
            </a:r>
            <a:r>
              <a:rPr sz="1900" spc="-10" dirty="0">
                <a:latin typeface="Trebuchet MS"/>
                <a:cs typeface="Trebuchet MS"/>
              </a:rPr>
              <a:t>check.</a:t>
            </a:r>
            <a:endParaRPr sz="1900">
              <a:latin typeface="Trebuchet MS"/>
              <a:cs typeface="Trebuchet MS"/>
            </a:endParaRPr>
          </a:p>
          <a:p>
            <a:pPr marL="241300" indent="-228600" algn="just">
              <a:lnSpc>
                <a:spcPct val="100000"/>
              </a:lnSpc>
              <a:spcBef>
                <a:spcPts val="994"/>
              </a:spcBef>
              <a:buFont typeface="Arial"/>
              <a:buChar char="•"/>
              <a:tabLst>
                <a:tab pos="241300" algn="l"/>
              </a:tabLst>
            </a:pPr>
            <a:r>
              <a:rPr sz="1900" spc="-10" dirty="0">
                <a:latin typeface="Trebuchet MS"/>
                <a:cs typeface="Trebuchet MS"/>
              </a:rPr>
              <a:t>Manager </a:t>
            </a:r>
            <a:r>
              <a:rPr sz="1900" spc="-5" dirty="0">
                <a:latin typeface="Trebuchet MS"/>
                <a:cs typeface="Trebuchet MS"/>
              </a:rPr>
              <a:t>on </a:t>
            </a:r>
            <a:r>
              <a:rPr sz="1900" spc="-10" dirty="0">
                <a:latin typeface="Trebuchet MS"/>
                <a:cs typeface="Trebuchet MS"/>
              </a:rPr>
              <a:t>duty </a:t>
            </a:r>
            <a:r>
              <a:rPr sz="1900" spc="-5" dirty="0">
                <a:latin typeface="Trebuchet MS"/>
                <a:cs typeface="Trebuchet MS"/>
              </a:rPr>
              <a:t>will </a:t>
            </a:r>
            <a:r>
              <a:rPr sz="1900" spc="-10" dirty="0">
                <a:latin typeface="Trebuchet MS"/>
                <a:cs typeface="Trebuchet MS"/>
              </a:rPr>
              <a:t>disinfect </a:t>
            </a:r>
            <a:r>
              <a:rPr sz="1900" spc="-5" dirty="0">
                <a:latin typeface="Trebuchet MS"/>
                <a:cs typeface="Trebuchet MS"/>
              </a:rPr>
              <a:t>his working </a:t>
            </a:r>
            <a:r>
              <a:rPr sz="1900" spc="-10" dirty="0">
                <a:latin typeface="Trebuchet MS"/>
                <a:cs typeface="Trebuchet MS"/>
              </a:rPr>
              <a:t>place and </a:t>
            </a:r>
            <a:r>
              <a:rPr sz="1900" spc="-5" dirty="0">
                <a:latin typeface="Trebuchet MS"/>
                <a:cs typeface="Trebuchet MS"/>
              </a:rPr>
              <a:t>his work</a:t>
            </a:r>
            <a:r>
              <a:rPr sz="1900" spc="210" dirty="0">
                <a:latin typeface="Trebuchet MS"/>
                <a:cs typeface="Trebuchet MS"/>
              </a:rPr>
              <a:t> </a:t>
            </a:r>
            <a:r>
              <a:rPr sz="1900" spc="-10" dirty="0">
                <a:latin typeface="Trebuchet MS"/>
                <a:cs typeface="Trebuchet MS"/>
              </a:rPr>
              <a:t>utensils.</a:t>
            </a:r>
            <a:endParaRPr sz="1900">
              <a:latin typeface="Trebuchet MS"/>
              <a:cs typeface="Trebuchet MS"/>
            </a:endParaRPr>
          </a:p>
          <a:p>
            <a:pPr marL="241300" marR="5080" indent="-228600" algn="just">
              <a:lnSpc>
                <a:spcPct val="100000"/>
              </a:lnSpc>
              <a:spcBef>
                <a:spcPts val="1000"/>
              </a:spcBef>
              <a:buFont typeface="Arial"/>
              <a:buChar char="•"/>
              <a:tabLst>
                <a:tab pos="241300" algn="l"/>
              </a:tabLst>
            </a:pPr>
            <a:r>
              <a:rPr sz="1900" spc="-5" dirty="0">
                <a:latin typeface="Trebuchet MS"/>
                <a:cs typeface="Trebuchet MS"/>
              </a:rPr>
              <a:t>Employees who report from </a:t>
            </a:r>
            <a:r>
              <a:rPr sz="1900" spc="-10" dirty="0">
                <a:latin typeface="Trebuchet MS"/>
                <a:cs typeface="Trebuchet MS"/>
              </a:rPr>
              <a:t>home </a:t>
            </a:r>
            <a:r>
              <a:rPr sz="1900" spc="-5" dirty="0">
                <a:latin typeface="Trebuchet MS"/>
                <a:cs typeface="Trebuchet MS"/>
              </a:rPr>
              <a:t>that they have been diagnosed with </a:t>
            </a:r>
            <a:r>
              <a:rPr sz="1900" spc="-10" dirty="0">
                <a:latin typeface="Trebuchet MS"/>
                <a:cs typeface="Trebuchet MS"/>
              </a:rPr>
              <a:t>COVID-19 </a:t>
            </a:r>
            <a:r>
              <a:rPr sz="1900" spc="-5" dirty="0">
                <a:latin typeface="Trebuchet MS"/>
                <a:cs typeface="Trebuchet MS"/>
              </a:rPr>
              <a:t>should </a:t>
            </a:r>
            <a:r>
              <a:rPr sz="1900" dirty="0">
                <a:latin typeface="Trebuchet MS"/>
                <a:cs typeface="Trebuchet MS"/>
              </a:rPr>
              <a:t>follow  </a:t>
            </a:r>
            <a:r>
              <a:rPr sz="1900" spc="-10" dirty="0">
                <a:latin typeface="Trebuchet MS"/>
                <a:cs typeface="Trebuchet MS"/>
              </a:rPr>
              <a:t>the instructions received </a:t>
            </a:r>
            <a:r>
              <a:rPr sz="1900" spc="-5" dirty="0">
                <a:latin typeface="Trebuchet MS"/>
                <a:cs typeface="Trebuchet MS"/>
              </a:rPr>
              <a:t>from </a:t>
            </a:r>
            <a:r>
              <a:rPr sz="1900" spc="-10" dirty="0">
                <a:latin typeface="Trebuchet MS"/>
                <a:cs typeface="Trebuchet MS"/>
              </a:rPr>
              <a:t>the </a:t>
            </a:r>
            <a:r>
              <a:rPr sz="1900" spc="-45" dirty="0">
                <a:latin typeface="Trebuchet MS"/>
                <a:cs typeface="Trebuchet MS"/>
              </a:rPr>
              <a:t>doctor, </a:t>
            </a:r>
            <a:r>
              <a:rPr sz="1900" spc="-5" dirty="0">
                <a:latin typeface="Trebuchet MS"/>
                <a:cs typeface="Trebuchet MS"/>
              </a:rPr>
              <a:t>including </a:t>
            </a:r>
            <a:r>
              <a:rPr sz="1900" spc="-10" dirty="0">
                <a:latin typeface="Trebuchet MS"/>
                <a:cs typeface="Trebuchet MS"/>
              </a:rPr>
              <a:t>the </a:t>
            </a:r>
            <a:r>
              <a:rPr sz="1900" spc="-5" dirty="0">
                <a:latin typeface="Trebuchet MS"/>
                <a:cs typeface="Trebuchet MS"/>
              </a:rPr>
              <a:t>recommendation of self-isolation </a:t>
            </a:r>
            <a:r>
              <a:rPr sz="1900" spc="-10" dirty="0">
                <a:latin typeface="Trebuchet MS"/>
                <a:cs typeface="Trebuchet MS"/>
              </a:rPr>
              <a:t>at  </a:t>
            </a:r>
            <a:r>
              <a:rPr sz="1900" spc="-5" dirty="0">
                <a:latin typeface="Trebuchet MS"/>
                <a:cs typeface="Trebuchet MS"/>
              </a:rPr>
              <a:t>home </a:t>
            </a:r>
            <a:r>
              <a:rPr sz="1900" spc="-10" dirty="0">
                <a:latin typeface="Trebuchet MS"/>
                <a:cs typeface="Trebuchet MS"/>
              </a:rPr>
              <a:t>until the </a:t>
            </a:r>
            <a:r>
              <a:rPr sz="1900" spc="-5" dirty="0">
                <a:latin typeface="Trebuchet MS"/>
                <a:cs typeface="Trebuchet MS"/>
              </a:rPr>
              <a:t>symptoms </a:t>
            </a:r>
            <a:r>
              <a:rPr sz="1900" spc="-10" dirty="0">
                <a:latin typeface="Trebuchet MS"/>
                <a:cs typeface="Trebuchet MS"/>
              </a:rPr>
              <a:t>have </a:t>
            </a:r>
            <a:r>
              <a:rPr sz="1900" spc="-5" dirty="0">
                <a:latin typeface="Trebuchet MS"/>
                <a:cs typeface="Trebuchet MS"/>
              </a:rPr>
              <a:t>completely disappeared (Note: </a:t>
            </a:r>
            <a:r>
              <a:rPr sz="1900" dirty="0">
                <a:latin typeface="Trebuchet MS"/>
                <a:cs typeface="Trebuchet MS"/>
              </a:rPr>
              <a:t>For </a:t>
            </a:r>
            <a:r>
              <a:rPr sz="1900" spc="-5" dirty="0">
                <a:latin typeface="Trebuchet MS"/>
                <a:cs typeface="Trebuchet MS"/>
              </a:rPr>
              <a:t>a COVID-19 </a:t>
            </a:r>
            <a:r>
              <a:rPr sz="1900" spc="-10" dirty="0">
                <a:latin typeface="Trebuchet MS"/>
                <a:cs typeface="Trebuchet MS"/>
              </a:rPr>
              <a:t>patient </a:t>
            </a:r>
            <a:r>
              <a:rPr sz="1900" spc="-5" dirty="0">
                <a:latin typeface="Trebuchet MS"/>
                <a:cs typeface="Trebuchet MS"/>
              </a:rPr>
              <a:t>to </a:t>
            </a:r>
            <a:r>
              <a:rPr sz="1900" spc="-10" dirty="0">
                <a:latin typeface="Trebuchet MS"/>
                <a:cs typeface="Trebuchet MS"/>
              </a:rPr>
              <a:t>go  through </a:t>
            </a:r>
            <a:r>
              <a:rPr sz="1900" spc="-5" dirty="0">
                <a:latin typeface="Trebuchet MS"/>
                <a:cs typeface="Trebuchet MS"/>
              </a:rPr>
              <a:t>a </a:t>
            </a:r>
            <a:r>
              <a:rPr sz="1900" spc="-10" dirty="0">
                <a:latin typeface="Trebuchet MS"/>
                <a:cs typeface="Trebuchet MS"/>
              </a:rPr>
              <a:t>mild </a:t>
            </a:r>
            <a:r>
              <a:rPr sz="1900" spc="-5" dirty="0">
                <a:latin typeface="Trebuchet MS"/>
                <a:cs typeface="Trebuchet MS"/>
              </a:rPr>
              <a:t>form of </a:t>
            </a:r>
            <a:r>
              <a:rPr sz="1900" spc="-10" dirty="0">
                <a:latin typeface="Trebuchet MS"/>
                <a:cs typeface="Trebuchet MS"/>
              </a:rPr>
              <a:t>the disease and </a:t>
            </a:r>
            <a:r>
              <a:rPr sz="1900" spc="-5" dirty="0">
                <a:latin typeface="Trebuchet MS"/>
                <a:cs typeface="Trebuchet MS"/>
              </a:rPr>
              <a:t>fully </a:t>
            </a:r>
            <a:r>
              <a:rPr sz="1900" spc="-10" dirty="0">
                <a:latin typeface="Trebuchet MS"/>
                <a:cs typeface="Trebuchet MS"/>
              </a:rPr>
              <a:t>recover </a:t>
            </a:r>
            <a:r>
              <a:rPr sz="1900" spc="-5" dirty="0">
                <a:latin typeface="Trebuchet MS"/>
                <a:cs typeface="Trebuchet MS"/>
              </a:rPr>
              <a:t>takes </a:t>
            </a:r>
            <a:r>
              <a:rPr sz="1900" spc="-10" dirty="0">
                <a:latin typeface="Trebuchet MS"/>
                <a:cs typeface="Trebuchet MS"/>
              </a:rPr>
              <a:t>about </a:t>
            </a:r>
            <a:r>
              <a:rPr sz="1900" spc="-5" dirty="0">
                <a:latin typeface="Trebuchet MS"/>
                <a:cs typeface="Trebuchet MS"/>
              </a:rPr>
              <a:t>one</a:t>
            </a:r>
            <a:r>
              <a:rPr sz="1900" spc="315" dirty="0">
                <a:latin typeface="Trebuchet MS"/>
                <a:cs typeface="Trebuchet MS"/>
              </a:rPr>
              <a:t> </a:t>
            </a:r>
            <a:r>
              <a:rPr sz="1900" spc="-10" dirty="0">
                <a:latin typeface="Trebuchet MS"/>
                <a:cs typeface="Trebuchet MS"/>
              </a:rPr>
              <a:t>month).</a:t>
            </a:r>
            <a:endParaRPr sz="19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smtClean="0"/>
              <a:t>2</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39241" y="1770489"/>
            <a:ext cx="10714355" cy="1437005"/>
          </a:xfrm>
          <a:prstGeom prst="rect">
            <a:avLst/>
          </a:prstGeom>
        </p:spPr>
        <p:txBody>
          <a:bodyPr vert="horz" wrap="square" lIns="0" tIns="138430" rIns="0" bIns="0" rtlCol="0">
            <a:spAutoFit/>
          </a:bodyPr>
          <a:lstStyle/>
          <a:p>
            <a:pPr marL="12700" algn="just">
              <a:lnSpc>
                <a:spcPct val="100000"/>
              </a:lnSpc>
              <a:spcBef>
                <a:spcPts val="1090"/>
              </a:spcBef>
            </a:pPr>
            <a:r>
              <a:rPr sz="1900" u="heavy" spc="-5" dirty="0">
                <a:uFill>
                  <a:solidFill>
                    <a:srgbClr val="000000"/>
                  </a:solidFill>
                </a:uFill>
                <a:latin typeface="Trebuchet MS"/>
                <a:cs typeface="Trebuchet MS"/>
              </a:rPr>
              <a:t>Foreign</a:t>
            </a:r>
            <a:r>
              <a:rPr sz="1900" u="heavy" spc="15" dirty="0">
                <a:uFill>
                  <a:solidFill>
                    <a:srgbClr val="000000"/>
                  </a:solidFill>
                </a:uFill>
                <a:latin typeface="Trebuchet MS"/>
                <a:cs typeface="Trebuchet MS"/>
              </a:rPr>
              <a:t> </a:t>
            </a:r>
            <a:r>
              <a:rPr sz="1900" u="heavy" spc="-5" dirty="0">
                <a:uFill>
                  <a:solidFill>
                    <a:srgbClr val="000000"/>
                  </a:solidFill>
                </a:uFill>
                <a:latin typeface="Trebuchet MS"/>
                <a:cs typeface="Trebuchet MS"/>
              </a:rPr>
              <a:t>Employees</a:t>
            </a:r>
            <a:endParaRPr sz="1900">
              <a:latin typeface="Trebuchet MS"/>
              <a:cs typeface="Trebuchet MS"/>
            </a:endParaRPr>
          </a:p>
          <a:p>
            <a:pPr marL="241300" marR="5080" indent="-228600" algn="just">
              <a:lnSpc>
                <a:spcPct val="100000"/>
              </a:lnSpc>
              <a:spcBef>
                <a:spcPts val="1000"/>
              </a:spcBef>
              <a:buFont typeface="Arial"/>
              <a:buChar char="•"/>
              <a:tabLst>
                <a:tab pos="241300" algn="l"/>
              </a:tabLst>
            </a:pPr>
            <a:r>
              <a:rPr sz="1900" spc="-10" dirty="0">
                <a:latin typeface="Trebuchet MS"/>
                <a:cs typeface="Trebuchet MS"/>
              </a:rPr>
              <a:t>Check </a:t>
            </a:r>
            <a:r>
              <a:rPr sz="1900" spc="-5" dirty="0">
                <a:latin typeface="Trebuchet MS"/>
                <a:cs typeface="Trebuchet MS"/>
              </a:rPr>
              <a:t>temperature, look </a:t>
            </a:r>
            <a:r>
              <a:rPr sz="1900" dirty="0">
                <a:latin typeface="Trebuchet MS"/>
                <a:cs typeface="Trebuchet MS"/>
              </a:rPr>
              <a:t>out </a:t>
            </a:r>
            <a:r>
              <a:rPr sz="1900" spc="-5" dirty="0">
                <a:latin typeface="Trebuchet MS"/>
                <a:cs typeface="Trebuchet MS"/>
              </a:rPr>
              <a:t>for respiratory symptoms of employees and ensure that those who  </a:t>
            </a:r>
            <a:r>
              <a:rPr sz="1900" spc="-10" dirty="0">
                <a:latin typeface="Trebuchet MS"/>
                <a:cs typeface="Trebuchet MS"/>
              </a:rPr>
              <a:t>come </a:t>
            </a:r>
            <a:r>
              <a:rPr sz="1900" spc="-5" dirty="0">
                <a:latin typeface="Trebuchet MS"/>
                <a:cs typeface="Trebuchet MS"/>
              </a:rPr>
              <a:t>back from or have visited COVID-19 </a:t>
            </a:r>
            <a:r>
              <a:rPr sz="1900" spc="-10" dirty="0">
                <a:latin typeface="Trebuchet MS"/>
                <a:cs typeface="Trebuchet MS"/>
              </a:rPr>
              <a:t>affected </a:t>
            </a:r>
            <a:r>
              <a:rPr sz="1900" spc="-5" dirty="0">
                <a:latin typeface="Trebuchet MS"/>
                <a:cs typeface="Trebuchet MS"/>
              </a:rPr>
              <a:t>countries with </a:t>
            </a:r>
            <a:r>
              <a:rPr sz="1900" spc="-10" dirty="0">
                <a:latin typeface="Trebuchet MS"/>
                <a:cs typeface="Trebuchet MS"/>
              </a:rPr>
              <a:t>travel </a:t>
            </a:r>
            <a:r>
              <a:rPr sz="1900" spc="-5" dirty="0">
                <a:latin typeface="Trebuchet MS"/>
                <a:cs typeface="Trebuchet MS"/>
              </a:rPr>
              <a:t>restrictions will </a:t>
            </a:r>
            <a:r>
              <a:rPr sz="1900" spc="-10" dirty="0">
                <a:latin typeface="Trebuchet MS"/>
                <a:cs typeface="Trebuchet MS"/>
              </a:rPr>
              <a:t>be  under quarantine </a:t>
            </a:r>
            <a:r>
              <a:rPr sz="1900" spc="-5" dirty="0">
                <a:latin typeface="Trebuchet MS"/>
                <a:cs typeface="Trebuchet MS"/>
              </a:rPr>
              <a:t>order </a:t>
            </a:r>
            <a:r>
              <a:rPr sz="1900" spc="-10" dirty="0">
                <a:latin typeface="Trebuchet MS"/>
                <a:cs typeface="Trebuchet MS"/>
              </a:rPr>
              <a:t>and are not </a:t>
            </a:r>
            <a:r>
              <a:rPr sz="1900" spc="-5" dirty="0">
                <a:latin typeface="Trebuchet MS"/>
                <a:cs typeface="Trebuchet MS"/>
              </a:rPr>
              <a:t>at </a:t>
            </a:r>
            <a:r>
              <a:rPr sz="1900" spc="-10" dirty="0">
                <a:latin typeface="Trebuchet MS"/>
                <a:cs typeface="Trebuchet MS"/>
              </a:rPr>
              <a:t>the</a:t>
            </a:r>
            <a:r>
              <a:rPr sz="1900" spc="170" dirty="0">
                <a:latin typeface="Trebuchet MS"/>
                <a:cs typeface="Trebuchet MS"/>
              </a:rPr>
              <a:t> </a:t>
            </a:r>
            <a:r>
              <a:rPr sz="1900" spc="-5" dirty="0">
                <a:latin typeface="Trebuchet MS"/>
                <a:cs typeface="Trebuchet MS"/>
              </a:rPr>
              <a:t>hotel.</a:t>
            </a:r>
            <a:endParaRPr sz="19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74" y="132410"/>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smtClean="0"/>
              <a:t>3</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80999" y="1013205"/>
            <a:ext cx="10796270" cy="5421356"/>
          </a:xfrm>
          <a:prstGeom prst="rect">
            <a:avLst/>
          </a:prstGeom>
        </p:spPr>
        <p:txBody>
          <a:bodyPr vert="horz" wrap="square" lIns="0" tIns="12065" rIns="0" bIns="0" rtlCol="0">
            <a:spAutoFit/>
          </a:bodyPr>
          <a:lstStyle/>
          <a:p>
            <a:pPr marL="12700" algn="just">
              <a:lnSpc>
                <a:spcPct val="100000"/>
              </a:lnSpc>
              <a:spcBef>
                <a:spcPts val="95"/>
              </a:spcBef>
            </a:pPr>
            <a:r>
              <a:rPr sz="1900" spc="-5" dirty="0">
                <a:latin typeface="Trebuchet MS"/>
                <a:cs typeface="Trebuchet MS"/>
              </a:rPr>
              <a:t>They </a:t>
            </a:r>
            <a:r>
              <a:rPr sz="1900" spc="-10" dirty="0">
                <a:latin typeface="Trebuchet MS"/>
                <a:cs typeface="Trebuchet MS"/>
              </a:rPr>
              <a:t>play </a:t>
            </a:r>
            <a:r>
              <a:rPr sz="1900" spc="-5" dirty="0">
                <a:latin typeface="Trebuchet MS"/>
                <a:cs typeface="Trebuchet MS"/>
              </a:rPr>
              <a:t>an </a:t>
            </a:r>
            <a:r>
              <a:rPr sz="1900" spc="-10" dirty="0">
                <a:latin typeface="Trebuchet MS"/>
                <a:cs typeface="Trebuchet MS"/>
              </a:rPr>
              <a:t>important </a:t>
            </a:r>
            <a:r>
              <a:rPr sz="1900" spc="-5" dirty="0">
                <a:latin typeface="Trebuchet MS"/>
                <a:cs typeface="Trebuchet MS"/>
              </a:rPr>
              <a:t>role in information </a:t>
            </a:r>
            <a:r>
              <a:rPr sz="1900" spc="-10" dirty="0">
                <a:latin typeface="Trebuchet MS"/>
                <a:cs typeface="Trebuchet MS"/>
              </a:rPr>
              <a:t>and</a:t>
            </a:r>
            <a:r>
              <a:rPr sz="1900" spc="145" dirty="0">
                <a:latin typeface="Trebuchet MS"/>
                <a:cs typeface="Trebuchet MS"/>
              </a:rPr>
              <a:t> </a:t>
            </a:r>
            <a:r>
              <a:rPr sz="1900" spc="-10" dirty="0">
                <a:latin typeface="Trebuchet MS"/>
                <a:cs typeface="Trebuchet MS"/>
              </a:rPr>
              <a:t>communication.</a:t>
            </a:r>
            <a:endParaRPr sz="1900" dirty="0">
              <a:latin typeface="Trebuchet MS"/>
              <a:cs typeface="Trebuchet MS"/>
            </a:endParaRPr>
          </a:p>
          <a:p>
            <a:pPr marL="360045" indent="-347980">
              <a:spcBef>
                <a:spcPts val="1355"/>
              </a:spcBef>
              <a:buChar char="–"/>
              <a:tabLst>
                <a:tab pos="360045" algn="l"/>
                <a:tab pos="360680" algn="l"/>
              </a:tabLst>
            </a:pPr>
            <a:r>
              <a:rPr sz="1900" spc="-15" dirty="0">
                <a:latin typeface="Trebuchet MS"/>
                <a:cs typeface="Trebuchet MS"/>
              </a:rPr>
              <a:t>Reception desk staff know sufficiently about COVID-19 so that they can safely carry out their</a:t>
            </a:r>
          </a:p>
          <a:p>
            <a:pPr marL="360045"/>
            <a:r>
              <a:rPr sz="1900" spc="-15" dirty="0">
                <a:latin typeface="Trebuchet MS"/>
                <a:cs typeface="Trebuchet MS"/>
              </a:rPr>
              <a:t>assigned tasks and avoid any possible spread among the hotel.</a:t>
            </a:r>
          </a:p>
          <a:p>
            <a:pPr marL="360045" indent="-347980">
              <a:spcBef>
                <a:spcPts val="505"/>
              </a:spcBef>
              <a:buChar char="–"/>
              <a:tabLst>
                <a:tab pos="360045" algn="l"/>
                <a:tab pos="360680" algn="l"/>
              </a:tabLst>
            </a:pPr>
            <a:r>
              <a:rPr sz="1900" spc="-15" dirty="0">
                <a:latin typeface="Trebuchet MS"/>
                <a:cs typeface="Trebuchet MS"/>
              </a:rPr>
              <a:t>Providing awareness signs/leaflets about ways to prevent the spread of COVID-19 infection.</a:t>
            </a:r>
          </a:p>
          <a:p>
            <a:pPr marL="360045" marR="6350" indent="-347980">
              <a:spcBef>
                <a:spcPts val="495"/>
              </a:spcBef>
              <a:buChar char="–"/>
              <a:tabLst>
                <a:tab pos="360045" algn="l"/>
                <a:tab pos="360680" algn="l"/>
              </a:tabLst>
            </a:pPr>
            <a:r>
              <a:rPr sz="1900" spc="-15" dirty="0">
                <a:latin typeface="Trebuchet MS"/>
                <a:cs typeface="Trebuchet MS"/>
              </a:rPr>
              <a:t>Official, up-to-date information is available about travel to and from countries or areas where  COVID-19 is spreading.</a:t>
            </a:r>
          </a:p>
          <a:p>
            <a:pPr marL="360045" indent="-347980">
              <a:spcBef>
                <a:spcPts val="505"/>
              </a:spcBef>
              <a:buChar char="–"/>
              <a:tabLst>
                <a:tab pos="360045" algn="l"/>
                <a:tab pos="360680" algn="l"/>
              </a:tabLst>
            </a:pPr>
            <a:r>
              <a:rPr sz="1900" spc="-15" dirty="0">
                <a:latin typeface="Trebuchet MS"/>
                <a:cs typeface="Trebuchet MS"/>
              </a:rPr>
              <a:t>No valet service for car parking to be provided.</a:t>
            </a:r>
          </a:p>
          <a:p>
            <a:pPr marL="360045" indent="-347980">
              <a:spcBef>
                <a:spcPts val="505"/>
              </a:spcBef>
              <a:buChar char="–"/>
              <a:tabLst>
                <a:tab pos="360045" algn="l"/>
                <a:tab pos="360680" algn="l"/>
              </a:tabLst>
            </a:pPr>
            <a:r>
              <a:rPr sz="1900" spc="-15" dirty="0">
                <a:latin typeface="Trebuchet MS"/>
                <a:cs typeface="Trebuchet MS"/>
              </a:rPr>
              <a:t>All front office staff wear surgical masks during their duties.</a:t>
            </a:r>
          </a:p>
          <a:p>
            <a:pPr marL="360045" marR="6350" indent="-347980">
              <a:spcBef>
                <a:spcPts val="490"/>
              </a:spcBef>
              <a:buChar char="–"/>
              <a:tabLst>
                <a:tab pos="360680" algn="l"/>
              </a:tabLst>
            </a:pPr>
            <a:r>
              <a:rPr sz="1900" spc="-15" dirty="0">
                <a:latin typeface="Trebuchet MS"/>
                <a:cs typeface="Trebuchet MS"/>
              </a:rPr>
              <a:t>Install a sanitizer</a:t>
            </a:r>
            <a:r>
              <a:rPr lang="en-US" sz="1900" spc="-15" dirty="0">
                <a:latin typeface="Trebuchet MS"/>
                <a:cs typeface="Trebuchet MS"/>
              </a:rPr>
              <a:t> </a:t>
            </a:r>
            <a:r>
              <a:rPr sz="1900" spc="-15" dirty="0">
                <a:latin typeface="Trebuchet MS"/>
                <a:cs typeface="Trebuchet MS"/>
              </a:rPr>
              <a:t>at the hotel entrance and concierge team to offer it for the guests upon  arrival.</a:t>
            </a:r>
          </a:p>
          <a:p>
            <a:pPr marL="360045" indent="-347980">
              <a:spcBef>
                <a:spcPts val="505"/>
              </a:spcBef>
              <a:buChar char="–"/>
              <a:tabLst>
                <a:tab pos="360680" algn="l"/>
              </a:tabLst>
            </a:pPr>
            <a:r>
              <a:rPr sz="1900" spc="-15" dirty="0">
                <a:latin typeface="Trebuchet MS"/>
                <a:cs typeface="Trebuchet MS"/>
              </a:rPr>
              <a:t>Completion of the guest sign-in procedures electronically or with single-use pens.</a:t>
            </a:r>
          </a:p>
          <a:p>
            <a:pPr marL="360045" indent="-347980">
              <a:spcBef>
                <a:spcPts val="505"/>
              </a:spcBef>
              <a:buChar char="–"/>
              <a:tabLst>
                <a:tab pos="360680" algn="l"/>
              </a:tabLst>
            </a:pPr>
            <a:r>
              <a:rPr sz="1900" spc="-15" dirty="0">
                <a:latin typeface="Trebuchet MS"/>
                <a:cs typeface="Trebuchet MS"/>
              </a:rPr>
              <a:t>S</a:t>
            </a:r>
            <a:r>
              <a:rPr lang="en-US" sz="1900" spc="-15" dirty="0">
                <a:latin typeface="Trebuchet MS"/>
                <a:cs typeface="Trebuchet MS"/>
              </a:rPr>
              <a:t>anitizing</a:t>
            </a:r>
            <a:r>
              <a:rPr sz="1900" spc="-15" dirty="0">
                <a:latin typeface="Trebuchet MS"/>
                <a:cs typeface="Trebuchet MS"/>
              </a:rPr>
              <a:t> of the guests’ luggage before entering the hotel, arriving at and leaving the hotel.</a:t>
            </a:r>
          </a:p>
          <a:p>
            <a:pPr marL="360045" indent="-347980">
              <a:spcBef>
                <a:spcPts val="495"/>
              </a:spcBef>
              <a:buChar char="–"/>
              <a:tabLst>
                <a:tab pos="360680" algn="l"/>
              </a:tabLst>
            </a:pPr>
            <a:r>
              <a:rPr sz="1900" spc="-15" dirty="0">
                <a:latin typeface="Trebuchet MS"/>
                <a:cs typeface="Trebuchet MS"/>
              </a:rPr>
              <a:t>Measuring the guests' temperatures when entering the facility each time.</a:t>
            </a:r>
          </a:p>
          <a:p>
            <a:pPr marL="360045" marR="5080" indent="-347980">
              <a:spcBef>
                <a:spcPts val="300"/>
              </a:spcBef>
              <a:buChar char="–"/>
              <a:tabLst>
                <a:tab pos="360680" algn="l"/>
              </a:tabLst>
            </a:pPr>
            <a:r>
              <a:rPr sz="1900" spc="-15" dirty="0">
                <a:latin typeface="Trebuchet MS"/>
                <a:cs typeface="Trebuchet MS"/>
              </a:rPr>
              <a:t>Be carefully watching the criteria for people suffering from chronic diseases and people over  the age of 65, notify the hotel or the Ministry of Health and Population to take more intensive  follow-up action.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7657" y="1110269"/>
            <a:ext cx="7289580" cy="5290532"/>
          </a:xfrm>
        </p:spPr>
        <p:txBody>
          <a:bodyPr>
            <a:normAutofit fontScale="92500" lnSpcReduction="10000"/>
          </a:bodyPr>
          <a:lstStyle/>
          <a:p>
            <a:pPr marL="342900" indent="-342900">
              <a:buFont typeface="Arial" panose="020B0604020202020204" pitchFamily="34" charset="0"/>
              <a:buChar char="•"/>
            </a:pPr>
            <a:r>
              <a:rPr lang="en-US" sz="1900" u="none" dirty="0" smtClean="0">
                <a:latin typeface="Trebuchet MS" panose="020B0603020202020204" pitchFamily="34" charset="0"/>
              </a:rPr>
              <a:t>A </a:t>
            </a:r>
            <a:r>
              <a:rPr lang="en-US" sz="1900" u="none" dirty="0">
                <a:latin typeface="Trebuchet MS" panose="020B0603020202020204" pitchFamily="34" charset="0"/>
              </a:rPr>
              <a:t>record to be available in </a:t>
            </a:r>
            <a:r>
              <a:rPr lang="en-US" sz="1900" u="none" dirty="0" smtClean="0">
                <a:latin typeface="Trebuchet MS" panose="020B0603020202020204" pitchFamily="34" charset="0"/>
              </a:rPr>
              <a:t>front office for stayed elderly guests containing the </a:t>
            </a:r>
            <a:r>
              <a:rPr lang="en-US" sz="1900" u="none" dirty="0">
                <a:latin typeface="Trebuchet MS" panose="020B0603020202020204" pitchFamily="34" charset="0"/>
              </a:rPr>
              <a:t>full details e.g. period of stay, history of guest </a:t>
            </a:r>
            <a:r>
              <a:rPr lang="en-US" sz="1900" u="none" dirty="0" smtClean="0">
                <a:latin typeface="Trebuchet MS" panose="020B0603020202020204" pitchFamily="34" charset="0"/>
              </a:rPr>
              <a:t>health etc. and give alarm to CMT.</a:t>
            </a:r>
          </a:p>
          <a:p>
            <a:endParaRPr lang="en-US" sz="1900" u="none" dirty="0" smtClean="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Express check-in and handle a separate building if possible. </a:t>
            </a:r>
            <a:endParaRPr lang="en-US" sz="1900" u="none" dirty="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Nominate </a:t>
            </a:r>
            <a:r>
              <a:rPr lang="en-US" sz="1900" u="none" dirty="0">
                <a:latin typeface="Trebuchet MS" panose="020B0603020202020204" pitchFamily="34" charset="0"/>
              </a:rPr>
              <a:t>an employee for extra care to the </a:t>
            </a:r>
            <a:r>
              <a:rPr lang="en-US" sz="1900" u="none" dirty="0" smtClean="0">
                <a:latin typeface="Trebuchet MS" panose="020B0603020202020204" pitchFamily="34" charset="0"/>
              </a:rPr>
              <a:t>concerned guests.  </a:t>
            </a:r>
          </a:p>
          <a:p>
            <a:r>
              <a:rPr lang="en-US" sz="1900" u="none" dirty="0" smtClean="0">
                <a:latin typeface="Trebuchet MS" panose="020B0603020202020204" pitchFamily="34" charset="0"/>
              </a:rPr>
              <a:t>   </a:t>
            </a:r>
          </a:p>
          <a:p>
            <a:pPr marL="342900" indent="-342900">
              <a:buFont typeface="Arial" panose="020B0604020202020204" pitchFamily="34" charset="0"/>
              <a:buChar char="•"/>
            </a:pPr>
            <a:r>
              <a:rPr lang="en-US" sz="1900" u="none" dirty="0" smtClean="0">
                <a:latin typeface="Trebuchet MS" panose="020B0603020202020204" pitchFamily="34" charset="0"/>
              </a:rPr>
              <a:t>Advise </a:t>
            </a:r>
            <a:r>
              <a:rPr lang="en-US" sz="1900" u="none" dirty="0">
                <a:latin typeface="Trebuchet MS" panose="020B0603020202020204" pitchFamily="34" charset="0"/>
              </a:rPr>
              <a:t>the guest to be in limited </a:t>
            </a:r>
            <a:r>
              <a:rPr lang="en-US" sz="1900" u="none" dirty="0" smtClean="0">
                <a:latin typeface="Trebuchet MS" panose="020B0603020202020204" pitchFamily="34" charset="0"/>
              </a:rPr>
              <a:t>movements. </a:t>
            </a:r>
            <a:endParaRPr lang="en-US" sz="1900" u="none" dirty="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Advise </a:t>
            </a:r>
            <a:r>
              <a:rPr lang="en-US" sz="1900" u="none" dirty="0">
                <a:latin typeface="Trebuchet MS" panose="020B0603020202020204" pitchFamily="34" charset="0"/>
              </a:rPr>
              <a:t>the guest to </a:t>
            </a:r>
            <a:r>
              <a:rPr lang="en-US" sz="1900" u="none" dirty="0" smtClean="0">
                <a:latin typeface="Trebuchet MS" panose="020B0603020202020204" pitchFamily="34" charset="0"/>
              </a:rPr>
              <a:t>not participate </a:t>
            </a:r>
            <a:r>
              <a:rPr lang="en-US" sz="1900" u="none" dirty="0">
                <a:latin typeface="Trebuchet MS" panose="020B0603020202020204" pitchFamily="34" charset="0"/>
              </a:rPr>
              <a:t>in </a:t>
            </a:r>
            <a:r>
              <a:rPr lang="en-US" sz="1900" u="none" dirty="0" smtClean="0">
                <a:latin typeface="Trebuchet MS" panose="020B0603020202020204" pitchFamily="34" charset="0"/>
              </a:rPr>
              <a:t>excursions/trips. </a:t>
            </a:r>
          </a:p>
          <a:p>
            <a:endParaRPr lang="en-US" sz="1900" u="none" dirty="0">
              <a:latin typeface="Trebuchet MS" panose="020B0603020202020204" pitchFamily="34" charset="0"/>
            </a:endParaRPr>
          </a:p>
          <a:p>
            <a:pPr marL="342900" indent="-342900">
              <a:buFont typeface="Arial" panose="020B0604020202020204" pitchFamily="34" charset="0"/>
              <a:buChar char="•"/>
            </a:pPr>
            <a:r>
              <a:rPr lang="en-US" sz="1900" u="none" dirty="0">
                <a:latin typeface="Trebuchet MS" panose="020B0603020202020204" pitchFamily="34" charset="0"/>
              </a:rPr>
              <a:t>Advise </a:t>
            </a:r>
            <a:r>
              <a:rPr lang="en-US" sz="1900" u="none" dirty="0" smtClean="0">
                <a:latin typeface="Trebuchet MS" panose="020B0603020202020204" pitchFamily="34" charset="0"/>
              </a:rPr>
              <a:t>the guest to </a:t>
            </a:r>
            <a:r>
              <a:rPr lang="en-US" sz="1900" u="none" dirty="0">
                <a:latin typeface="Trebuchet MS" panose="020B0603020202020204" pitchFamily="34" charset="0"/>
              </a:rPr>
              <a:t>keep </a:t>
            </a:r>
            <a:r>
              <a:rPr lang="en-US" sz="1900" u="none" dirty="0" smtClean="0">
                <a:latin typeface="Trebuchet MS" panose="020B0603020202020204" pitchFamily="34" charset="0"/>
              </a:rPr>
              <a:t>space </a:t>
            </a:r>
            <a:r>
              <a:rPr lang="en-US" sz="1900" u="none" dirty="0">
                <a:latin typeface="Trebuchet MS" panose="020B0603020202020204" pitchFamily="34" charset="0"/>
              </a:rPr>
              <a:t>between others (stay 6 feet away, which is about two arm lengths</a:t>
            </a:r>
            <a:r>
              <a:rPr lang="en-US" sz="1900" u="none" dirty="0" smtClean="0">
                <a:latin typeface="Trebuchet MS" panose="020B0603020202020204" pitchFamily="34" charset="0"/>
              </a:rPr>
              <a:t>).</a:t>
            </a:r>
            <a:endParaRPr lang="en-US" sz="1900" u="none" dirty="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Letter to be delivered, clarifying </a:t>
            </a:r>
            <a:r>
              <a:rPr lang="en-US" sz="1900" u="none" dirty="0">
                <a:latin typeface="Trebuchet MS" panose="020B0603020202020204" pitchFamily="34" charset="0"/>
              </a:rPr>
              <a:t>the COVID-19 </a:t>
            </a:r>
            <a:r>
              <a:rPr lang="en-US" sz="1900" u="none" dirty="0" smtClean="0">
                <a:latin typeface="Trebuchet MS" panose="020B0603020202020204" pitchFamily="34" charset="0"/>
              </a:rPr>
              <a:t>rules.</a:t>
            </a:r>
          </a:p>
          <a:p>
            <a:endParaRPr lang="en-US" sz="1900" u="none" dirty="0" smtClean="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Encourage the guest to disinfect</a:t>
            </a:r>
            <a:r>
              <a:rPr lang="en-US" sz="1900" u="none" dirty="0">
                <a:latin typeface="Trebuchet MS" panose="020B0603020202020204" pitchFamily="34" charset="0"/>
              </a:rPr>
              <a:t> frequently touched </a:t>
            </a:r>
            <a:r>
              <a:rPr lang="en-US" sz="1900" u="none" dirty="0" smtClean="0">
                <a:latin typeface="Trebuchet MS" panose="020B0603020202020204" pitchFamily="34" charset="0"/>
              </a:rPr>
              <a:t>surfaces before every use. </a:t>
            </a:r>
          </a:p>
          <a:p>
            <a:pPr marL="342900" indent="-342900">
              <a:buFont typeface="Arial" panose="020B0604020202020204" pitchFamily="34" charset="0"/>
              <a:buChar char="•"/>
            </a:pPr>
            <a:r>
              <a:rPr lang="en-US" sz="1900" u="none" dirty="0">
                <a:latin typeface="Trebuchet MS" panose="020B0603020202020204" pitchFamily="34" charset="0"/>
              </a:rPr>
              <a:t>Stock up on </a:t>
            </a:r>
            <a:r>
              <a:rPr lang="en-US" sz="1900" u="none" dirty="0" smtClean="0">
                <a:latin typeface="Trebuchet MS" panose="020B0603020202020204" pitchFamily="34" charset="0"/>
              </a:rPr>
              <a:t>room supplies to avoid frequently visits to the room.</a:t>
            </a:r>
          </a:p>
          <a:p>
            <a:endParaRPr lang="en-US" sz="1900" u="none" dirty="0" smtClean="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Offer room service menu to be a free advantage for elderly guests. </a:t>
            </a:r>
            <a:endParaRPr lang="en-US" sz="1900" u="none" dirty="0">
              <a:latin typeface="Trebuchet MS" panose="020B0603020202020204" pitchFamily="34" charset="0"/>
            </a:endParaRPr>
          </a:p>
          <a:p>
            <a:pPr marL="342900" indent="-342900">
              <a:buFont typeface="Arial" panose="020B0604020202020204" pitchFamily="34" charset="0"/>
              <a:buChar char="•"/>
            </a:pPr>
            <a:r>
              <a:rPr lang="en-US" sz="1900" u="none" dirty="0" smtClean="0">
                <a:latin typeface="Trebuchet MS" panose="020B0603020202020204" pitchFamily="34" charset="0"/>
              </a:rPr>
              <a:t>Encourage </a:t>
            </a:r>
            <a:r>
              <a:rPr lang="en-US" sz="1900" u="none" dirty="0">
                <a:latin typeface="Trebuchet MS" panose="020B0603020202020204" pitchFamily="34" charset="0"/>
              </a:rPr>
              <a:t>the guest to have regular medical check </a:t>
            </a:r>
            <a:r>
              <a:rPr lang="en-US" sz="1900" u="none" dirty="0" smtClean="0">
                <a:latin typeface="Trebuchet MS" panose="020B0603020202020204" pitchFamily="34" charset="0"/>
              </a:rPr>
              <a:t>during the stay by hotel doctor. </a:t>
            </a:r>
            <a:endParaRPr lang="en-US" sz="1900" u="none" dirty="0">
              <a:latin typeface="Trebuchet MS" panose="020B0603020202020204" pitchFamily="34" charset="0"/>
            </a:endParaRPr>
          </a:p>
        </p:txBody>
      </p:sp>
      <p:pic>
        <p:nvPicPr>
          <p:cNvPr id="5" name="Picture Placeholder 4" descr="Older adult daughter with elderly mother"/>
          <p:cNvPicPr>
            <a:picLocks noGrp="1"/>
          </p:cNvPicPr>
          <p:nvPr>
            <p:ph type="pic" idx="1"/>
          </p:nvPr>
        </p:nvPicPr>
        <p:blipFill>
          <a:blip r:embed="rId2">
            <a:extLst>
              <a:ext uri="{28A0092B-C50C-407E-A947-70E740481C1C}">
                <a14:useLocalDpi xmlns:a14="http://schemas.microsoft.com/office/drawing/2010/main" val="0"/>
              </a:ext>
            </a:extLst>
          </a:blip>
          <a:srcRect l="9174" r="9174"/>
          <a:stretch>
            <a:fillRect/>
          </a:stretch>
        </p:blipFill>
        <p:spPr bwMode="auto">
          <a:xfrm>
            <a:off x="7477237" y="1162585"/>
            <a:ext cx="4681781" cy="5122189"/>
          </a:xfrm>
          <a:prstGeom prst="rect">
            <a:avLst/>
          </a:prstGeom>
          <a:noFill/>
          <a:ln>
            <a:noFill/>
          </a:ln>
        </p:spPr>
      </p:pic>
      <p:sp>
        <p:nvSpPr>
          <p:cNvPr id="8" name="object 2"/>
          <p:cNvSpPr txBox="1">
            <a:spLocks noGrp="1"/>
          </p:cNvSpPr>
          <p:nvPr>
            <p:ph type="title"/>
          </p:nvPr>
        </p:nvSpPr>
        <p:spPr>
          <a:xfrm>
            <a:off x="239674" y="132410"/>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9" name="Rectangle 8"/>
          <p:cNvSpPr/>
          <p:nvPr/>
        </p:nvSpPr>
        <p:spPr>
          <a:xfrm>
            <a:off x="7477237" y="5410200"/>
            <a:ext cx="4681782" cy="874574"/>
          </a:xfrm>
          <a:prstGeom prst="rect">
            <a:avLst/>
          </a:prstGeom>
          <a:solidFill>
            <a:srgbClr val="008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2"/>
          <p:cNvSpPr txBox="1">
            <a:spLocks/>
          </p:cNvSpPr>
          <p:nvPr/>
        </p:nvSpPr>
        <p:spPr>
          <a:xfrm>
            <a:off x="7608327" y="5471743"/>
            <a:ext cx="4419600" cy="751488"/>
          </a:xfrm>
          <a:prstGeom prst="rect">
            <a:avLst/>
          </a:prstGeom>
        </p:spPr>
        <p:txBody>
          <a:bodyPr vert="horz" wrap="square" lIns="0" tIns="12700" rIns="0" bIns="0" rtlCol="0" anchor="b">
            <a:spAutoFit/>
          </a:bodyPr>
          <a:lstStyle>
            <a:lvl1pPr>
              <a:defRPr sz="3200" b="1" i="0">
                <a:solidFill>
                  <a:schemeClr val="bg1"/>
                </a:solidFill>
                <a:latin typeface="Trebuchet MS"/>
                <a:ea typeface="+mj-ea"/>
                <a:cs typeface="Trebuchet MS"/>
              </a:defRPr>
            </a:lvl1pPr>
          </a:lstStyle>
          <a:p>
            <a:pPr marL="12700">
              <a:spcBef>
                <a:spcPts val="100"/>
              </a:spcBef>
            </a:pPr>
            <a:r>
              <a:rPr lang="en-US" sz="2400" spc="-5" dirty="0"/>
              <a:t>Guests with </a:t>
            </a:r>
            <a:r>
              <a:rPr lang="en-US" sz="2400" spc="-5" dirty="0" smtClean="0"/>
              <a:t>Chronic Diseases </a:t>
            </a:r>
            <a:r>
              <a:rPr lang="en-US" sz="2400" spc="-5" dirty="0"/>
              <a:t>/ over the </a:t>
            </a:r>
            <a:r>
              <a:rPr lang="en-US" sz="2400" spc="-5" dirty="0" smtClean="0"/>
              <a:t>Age </a:t>
            </a:r>
            <a:r>
              <a:rPr lang="en-US" sz="2400" spc="-5" dirty="0"/>
              <a:t>of </a:t>
            </a:r>
            <a:r>
              <a:rPr lang="en-US" sz="2400" spc="-5" dirty="0" smtClean="0"/>
              <a:t>65</a:t>
            </a:r>
            <a:endParaRPr lang="en-US" sz="2400" kern="0" dirty="0"/>
          </a:p>
        </p:txBody>
      </p:sp>
      <p:sp>
        <p:nvSpPr>
          <p:cNvPr id="10" name="object 4"/>
          <p:cNvSpPr txBox="1">
            <a:spLocks noGrp="1"/>
          </p:cNvSpPr>
          <p:nvPr>
            <p:ph type="sldNum" sz="quarter" idx="4294967295"/>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sz="1200" dirty="0" smtClean="0">
                <a:solidFill>
                  <a:srgbClr val="367B7A"/>
                </a:solidFill>
                <a:latin typeface="Trebuchet MS"/>
                <a:cs typeface="Trebuchet MS"/>
              </a:rPr>
              <a:t>1</a:t>
            </a:r>
            <a:r>
              <a:rPr lang="en-US" sz="1200" dirty="0">
                <a:solidFill>
                  <a:srgbClr val="367B7A"/>
                </a:solidFill>
                <a:latin typeface="Trebuchet MS"/>
                <a:cs typeface="Trebuchet MS"/>
              </a:rPr>
              <a:t>4</a:t>
            </a:r>
            <a:endParaRPr sz="1200" dirty="0">
              <a:solidFill>
                <a:srgbClr val="367B7A"/>
              </a:solidFill>
              <a:latin typeface="Trebuchet MS"/>
              <a:cs typeface="Trebuchet MS"/>
            </a:endParaRPr>
          </a:p>
        </p:txBody>
      </p:sp>
    </p:spTree>
    <p:extLst>
      <p:ext uri="{BB962C8B-B14F-4D97-AF65-F5344CB8AC3E}">
        <p14:creationId xmlns:p14="http://schemas.microsoft.com/office/powerpoint/2010/main" val="3902035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9674" y="132410"/>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3" name="object 3"/>
          <p:cNvSpPr txBox="1"/>
          <p:nvPr/>
        </p:nvSpPr>
        <p:spPr>
          <a:xfrm>
            <a:off x="595071" y="1301572"/>
            <a:ext cx="6372225" cy="4326826"/>
          </a:xfrm>
          <a:prstGeom prst="rect">
            <a:avLst/>
          </a:prstGeom>
        </p:spPr>
        <p:txBody>
          <a:bodyPr vert="horz" wrap="square" lIns="0" tIns="12700" rIns="0" bIns="0" rtlCol="0">
            <a:spAutoFit/>
          </a:bodyPr>
          <a:lstStyle/>
          <a:p>
            <a:pPr marL="12700" marR="5715" algn="just">
              <a:lnSpc>
                <a:spcPct val="100000"/>
              </a:lnSpc>
              <a:spcBef>
                <a:spcPts val="100"/>
              </a:spcBef>
            </a:pPr>
            <a:r>
              <a:rPr sz="1900" dirty="0">
                <a:latin typeface="Trebuchet MS"/>
                <a:cs typeface="Trebuchet MS"/>
              </a:rPr>
              <a:t>All </a:t>
            </a:r>
            <a:r>
              <a:rPr sz="1900" spc="-5" dirty="0">
                <a:latin typeface="Trebuchet MS"/>
                <a:cs typeface="Trebuchet MS"/>
              </a:rPr>
              <a:t>arrivals especially </a:t>
            </a:r>
            <a:r>
              <a:rPr sz="1900" dirty="0">
                <a:latin typeface="Trebuchet MS"/>
                <a:cs typeface="Trebuchet MS"/>
              </a:rPr>
              <a:t>from </a:t>
            </a:r>
            <a:r>
              <a:rPr sz="1900" spc="-5" dirty="0">
                <a:latin typeface="Trebuchet MS"/>
                <a:cs typeface="Trebuchet MS"/>
              </a:rPr>
              <a:t>affected countries are  </a:t>
            </a:r>
            <a:r>
              <a:rPr sz="1900" dirty="0">
                <a:latin typeface="Trebuchet MS"/>
                <a:cs typeface="Trebuchet MS"/>
              </a:rPr>
              <a:t>screened </a:t>
            </a:r>
            <a:r>
              <a:rPr sz="1900" spc="-5" dirty="0">
                <a:latin typeface="Trebuchet MS"/>
                <a:cs typeface="Trebuchet MS"/>
              </a:rPr>
              <a:t>to identify guests with symptoms </a:t>
            </a:r>
            <a:r>
              <a:rPr sz="1900" dirty="0">
                <a:latin typeface="Trebuchet MS"/>
                <a:cs typeface="Trebuchet MS"/>
              </a:rPr>
              <a:t>of  </a:t>
            </a:r>
            <a:r>
              <a:rPr sz="1900" spc="-5" dirty="0">
                <a:latin typeface="Trebuchet MS"/>
                <a:cs typeface="Trebuchet MS"/>
              </a:rPr>
              <a:t>COVID-19 and are </a:t>
            </a:r>
            <a:r>
              <a:rPr sz="1900" dirty="0">
                <a:latin typeface="Trebuchet MS"/>
                <a:cs typeface="Trebuchet MS"/>
              </a:rPr>
              <a:t>requested </a:t>
            </a:r>
            <a:r>
              <a:rPr sz="1900" spc="-5" dirty="0">
                <a:latin typeface="Trebuchet MS"/>
                <a:cs typeface="Trebuchet MS"/>
              </a:rPr>
              <a:t>to measure their body  </a:t>
            </a:r>
            <a:r>
              <a:rPr sz="1900" spc="-10" dirty="0">
                <a:latin typeface="Trebuchet MS"/>
                <a:cs typeface="Trebuchet MS"/>
              </a:rPr>
              <a:t>temperature </a:t>
            </a:r>
            <a:r>
              <a:rPr sz="1900" spc="-5" dirty="0">
                <a:latin typeface="Trebuchet MS"/>
                <a:cs typeface="Trebuchet MS"/>
              </a:rPr>
              <a:t>upon</a:t>
            </a:r>
            <a:r>
              <a:rPr sz="1900" spc="85" dirty="0">
                <a:latin typeface="Trebuchet MS"/>
                <a:cs typeface="Trebuchet MS"/>
              </a:rPr>
              <a:t> </a:t>
            </a:r>
            <a:r>
              <a:rPr sz="1900" spc="-5" dirty="0">
                <a:latin typeface="Trebuchet MS"/>
                <a:cs typeface="Trebuchet MS"/>
              </a:rPr>
              <a:t>check-in.</a:t>
            </a:r>
            <a:endParaRPr sz="1900" dirty="0">
              <a:latin typeface="Trebuchet MS"/>
              <a:cs typeface="Trebuchet MS"/>
            </a:endParaRPr>
          </a:p>
          <a:p>
            <a:pPr marL="12700" marR="5080" algn="just">
              <a:lnSpc>
                <a:spcPct val="100000"/>
              </a:lnSpc>
              <a:spcBef>
                <a:spcPts val="1960"/>
              </a:spcBef>
            </a:pPr>
            <a:r>
              <a:rPr sz="1900" spc="-30" dirty="0">
                <a:latin typeface="Trebuchet MS"/>
                <a:cs typeface="Trebuchet MS"/>
              </a:rPr>
              <a:t>Past </a:t>
            </a:r>
            <a:r>
              <a:rPr sz="1900" spc="-5" dirty="0">
                <a:latin typeface="Trebuchet MS"/>
                <a:cs typeface="Trebuchet MS"/>
              </a:rPr>
              <a:t>travel records within </a:t>
            </a:r>
            <a:r>
              <a:rPr sz="1900" dirty="0">
                <a:latin typeface="Trebuchet MS"/>
                <a:cs typeface="Trebuchet MS"/>
              </a:rPr>
              <a:t>the last 14 </a:t>
            </a:r>
            <a:r>
              <a:rPr sz="1900" spc="-5" dirty="0">
                <a:latin typeface="Trebuchet MS"/>
                <a:cs typeface="Trebuchet MS"/>
              </a:rPr>
              <a:t>days are  </a:t>
            </a:r>
            <a:r>
              <a:rPr sz="1900" dirty="0">
                <a:latin typeface="Trebuchet MS"/>
                <a:cs typeface="Trebuchet MS"/>
              </a:rPr>
              <a:t>obtained from </a:t>
            </a:r>
            <a:r>
              <a:rPr sz="1900" spc="-5" dirty="0">
                <a:latin typeface="Trebuchet MS"/>
                <a:cs typeface="Trebuchet MS"/>
              </a:rPr>
              <a:t>each check-in </a:t>
            </a:r>
            <a:r>
              <a:rPr sz="1900" dirty="0">
                <a:latin typeface="Trebuchet MS"/>
                <a:cs typeface="Trebuchet MS"/>
              </a:rPr>
              <a:t>guest for record.  </a:t>
            </a:r>
            <a:r>
              <a:rPr sz="1900" spc="-5" dirty="0">
                <a:latin typeface="Trebuchet MS"/>
                <a:cs typeface="Trebuchet MS"/>
              </a:rPr>
              <a:t>Manager </a:t>
            </a:r>
            <a:r>
              <a:rPr sz="1900" dirty="0">
                <a:latin typeface="Trebuchet MS"/>
                <a:cs typeface="Trebuchet MS"/>
              </a:rPr>
              <a:t>on duty </a:t>
            </a:r>
            <a:r>
              <a:rPr sz="1900" spc="-5" dirty="0">
                <a:latin typeface="Trebuchet MS"/>
                <a:cs typeface="Trebuchet MS"/>
              </a:rPr>
              <a:t>refer all </a:t>
            </a:r>
            <a:r>
              <a:rPr sz="1900" dirty="0">
                <a:latin typeface="Trebuchet MS"/>
                <a:cs typeface="Trebuchet MS"/>
              </a:rPr>
              <a:t>sick guests or suspicious  </a:t>
            </a:r>
            <a:r>
              <a:rPr sz="1900" spc="-5" dirty="0">
                <a:latin typeface="Trebuchet MS"/>
                <a:cs typeface="Trebuchet MS"/>
              </a:rPr>
              <a:t>cases to proceed to </a:t>
            </a:r>
            <a:r>
              <a:rPr sz="1900" dirty="0">
                <a:latin typeface="Trebuchet MS"/>
                <a:cs typeface="Trebuchet MS"/>
              </a:rPr>
              <a:t>the </a:t>
            </a:r>
            <a:r>
              <a:rPr sz="1900" spc="-5" dirty="0">
                <a:latin typeface="Trebuchet MS"/>
                <a:cs typeface="Trebuchet MS"/>
              </a:rPr>
              <a:t>hospital </a:t>
            </a:r>
            <a:r>
              <a:rPr sz="1900" dirty="0">
                <a:latin typeface="Trebuchet MS"/>
                <a:cs typeface="Trebuchet MS"/>
              </a:rPr>
              <a:t>for </a:t>
            </a:r>
            <a:r>
              <a:rPr sz="1900" spc="-5" dirty="0">
                <a:latin typeface="Trebuchet MS"/>
                <a:cs typeface="Trebuchet MS"/>
              </a:rPr>
              <a:t>medical check  </a:t>
            </a:r>
            <a:r>
              <a:rPr sz="1900" dirty="0">
                <a:latin typeface="Trebuchet MS"/>
                <a:cs typeface="Trebuchet MS"/>
              </a:rPr>
              <a:t>following </a:t>
            </a:r>
            <a:r>
              <a:rPr sz="1900" spc="-5" dirty="0">
                <a:latin typeface="Trebuchet MS"/>
                <a:cs typeface="Trebuchet MS"/>
              </a:rPr>
              <a:t>the </a:t>
            </a:r>
            <a:r>
              <a:rPr sz="1900" dirty="0">
                <a:latin typeface="Trebuchet MS"/>
                <a:cs typeface="Trebuchet MS"/>
              </a:rPr>
              <a:t>JHG </a:t>
            </a:r>
            <a:r>
              <a:rPr sz="1900" spc="-5" dirty="0">
                <a:latin typeface="Trebuchet MS"/>
                <a:cs typeface="Trebuchet MS"/>
              </a:rPr>
              <a:t>guidelines </a:t>
            </a:r>
            <a:r>
              <a:rPr sz="1900" dirty="0">
                <a:latin typeface="Trebuchet MS"/>
                <a:cs typeface="Trebuchet MS"/>
              </a:rPr>
              <a:t>of </a:t>
            </a:r>
            <a:r>
              <a:rPr sz="1900" spc="-5" dirty="0">
                <a:latin typeface="Trebuchet MS"/>
                <a:cs typeface="Trebuchet MS"/>
              </a:rPr>
              <a:t>suspected</a:t>
            </a:r>
            <a:r>
              <a:rPr sz="1900" spc="70" dirty="0">
                <a:latin typeface="Trebuchet MS"/>
                <a:cs typeface="Trebuchet MS"/>
              </a:rPr>
              <a:t> </a:t>
            </a:r>
            <a:r>
              <a:rPr sz="1900" spc="-5" dirty="0">
                <a:latin typeface="Trebuchet MS"/>
                <a:cs typeface="Trebuchet MS"/>
              </a:rPr>
              <a:t>cases.</a:t>
            </a:r>
            <a:endParaRPr sz="1900" dirty="0">
              <a:latin typeface="Trebuchet MS"/>
              <a:cs typeface="Trebuchet MS"/>
            </a:endParaRPr>
          </a:p>
          <a:p>
            <a:pPr marL="12700" marR="5715" algn="just">
              <a:lnSpc>
                <a:spcPct val="100000"/>
              </a:lnSpc>
              <a:spcBef>
                <a:spcPts val="1970"/>
              </a:spcBef>
            </a:pPr>
            <a:r>
              <a:rPr sz="1900" dirty="0">
                <a:latin typeface="Trebuchet MS"/>
                <a:cs typeface="Trebuchet MS"/>
              </a:rPr>
              <a:t>Front </a:t>
            </a:r>
            <a:r>
              <a:rPr sz="1900" spc="-5" dirty="0">
                <a:latin typeface="Trebuchet MS"/>
                <a:cs typeface="Trebuchet MS"/>
              </a:rPr>
              <a:t>Office </a:t>
            </a:r>
            <a:r>
              <a:rPr sz="1900" dirty="0">
                <a:latin typeface="Trebuchet MS"/>
                <a:cs typeface="Trebuchet MS"/>
              </a:rPr>
              <a:t>should </a:t>
            </a:r>
            <a:r>
              <a:rPr sz="1900" spc="-5" dirty="0">
                <a:latin typeface="Trebuchet MS"/>
                <a:cs typeface="Trebuchet MS"/>
              </a:rPr>
              <a:t>have available the telephone  numbers </a:t>
            </a:r>
            <a:r>
              <a:rPr sz="1900" dirty="0">
                <a:latin typeface="Trebuchet MS"/>
                <a:cs typeface="Trebuchet MS"/>
              </a:rPr>
              <a:t>of </a:t>
            </a:r>
            <a:r>
              <a:rPr sz="1900" spc="-5" dirty="0">
                <a:latin typeface="Trebuchet MS"/>
                <a:cs typeface="Trebuchet MS"/>
              </a:rPr>
              <a:t>the health authorities, medical centers,  public and </a:t>
            </a:r>
            <a:r>
              <a:rPr sz="1900" dirty="0">
                <a:latin typeface="Trebuchet MS"/>
                <a:cs typeface="Trebuchet MS"/>
              </a:rPr>
              <a:t>private </a:t>
            </a:r>
            <a:r>
              <a:rPr sz="1900" spc="-5" dirty="0">
                <a:latin typeface="Trebuchet MS"/>
                <a:cs typeface="Trebuchet MS"/>
              </a:rPr>
              <a:t>hospitals, and assistance centers  </a:t>
            </a:r>
            <a:r>
              <a:rPr sz="1900" dirty="0">
                <a:latin typeface="Trebuchet MS"/>
                <a:cs typeface="Trebuchet MS"/>
              </a:rPr>
              <a:t>for </a:t>
            </a:r>
            <a:r>
              <a:rPr sz="1900" spc="-5" dirty="0">
                <a:latin typeface="Trebuchet MS"/>
                <a:cs typeface="Trebuchet MS"/>
              </a:rPr>
              <a:t>use whenever </a:t>
            </a:r>
            <a:r>
              <a:rPr sz="1900" dirty="0">
                <a:latin typeface="Trebuchet MS"/>
                <a:cs typeface="Trebuchet MS"/>
              </a:rPr>
              <a:t>there is </a:t>
            </a:r>
            <a:r>
              <a:rPr sz="1900" spc="-5" dirty="0">
                <a:latin typeface="Trebuchet MS"/>
                <a:cs typeface="Trebuchet MS"/>
              </a:rPr>
              <a:t>the </a:t>
            </a:r>
            <a:r>
              <a:rPr sz="1900" dirty="0">
                <a:latin typeface="Trebuchet MS"/>
                <a:cs typeface="Trebuchet MS"/>
              </a:rPr>
              <a:t>possibility </a:t>
            </a:r>
            <a:r>
              <a:rPr sz="1900" spc="-5" dirty="0">
                <a:latin typeface="Trebuchet MS"/>
                <a:cs typeface="Trebuchet MS"/>
              </a:rPr>
              <a:t>that </a:t>
            </a:r>
            <a:r>
              <a:rPr sz="1900" dirty="0">
                <a:latin typeface="Trebuchet MS"/>
                <a:cs typeface="Trebuchet MS"/>
              </a:rPr>
              <a:t>a  guest </a:t>
            </a:r>
            <a:r>
              <a:rPr sz="1900" spc="-5" dirty="0">
                <a:latin typeface="Trebuchet MS"/>
                <a:cs typeface="Trebuchet MS"/>
              </a:rPr>
              <a:t>may be</a:t>
            </a:r>
            <a:r>
              <a:rPr sz="1900" spc="15" dirty="0">
                <a:latin typeface="Trebuchet MS"/>
                <a:cs typeface="Trebuchet MS"/>
              </a:rPr>
              <a:t> </a:t>
            </a:r>
            <a:r>
              <a:rPr sz="1900" spc="-5" dirty="0">
                <a:latin typeface="Trebuchet MS"/>
                <a:cs typeface="Trebuchet MS"/>
              </a:rPr>
              <a:t>ill.</a:t>
            </a:r>
            <a:endParaRPr sz="1900" dirty="0">
              <a:latin typeface="Trebuchet MS"/>
              <a:cs typeface="Trebuchet MS"/>
            </a:endParaRPr>
          </a:p>
        </p:txBody>
      </p:sp>
      <p:sp>
        <p:nvSpPr>
          <p:cNvPr id="4" name="object 4"/>
          <p:cNvSpPr/>
          <p:nvPr/>
        </p:nvSpPr>
        <p:spPr>
          <a:xfrm>
            <a:off x="7751064" y="1199388"/>
            <a:ext cx="3595116" cy="248869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751064" y="3927347"/>
            <a:ext cx="3595116" cy="2296667"/>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a:t>5</a:t>
            </a:r>
            <a:endParaRPr dirty="0"/>
          </a:p>
        </p:txBody>
      </p:sp>
      <p:sp>
        <p:nvSpPr>
          <p:cNvPr id="7" name="object 7"/>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4"/>
              </a:rPr>
              <a:t>www.jazhotels.com</a:t>
            </a:r>
            <a:endParaRPr sz="12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5938"/>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smtClean="0"/>
              <a:t>6</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
        <p:nvSpPr>
          <p:cNvPr id="3" name="object 3"/>
          <p:cNvSpPr txBox="1"/>
          <p:nvPr/>
        </p:nvSpPr>
        <p:spPr>
          <a:xfrm>
            <a:off x="907491" y="1135507"/>
            <a:ext cx="10803890" cy="5065489"/>
          </a:xfrm>
          <a:prstGeom prst="rect">
            <a:avLst/>
          </a:prstGeom>
        </p:spPr>
        <p:txBody>
          <a:bodyPr vert="horz" wrap="square" lIns="0" tIns="12700" rIns="0" bIns="0" rtlCol="0">
            <a:spAutoFit/>
          </a:bodyPr>
          <a:lstStyle/>
          <a:p>
            <a:pPr marL="12700" marR="5080" algn="just">
              <a:lnSpc>
                <a:spcPct val="100000"/>
              </a:lnSpc>
              <a:spcBef>
                <a:spcPts val="100"/>
              </a:spcBef>
            </a:pPr>
            <a:r>
              <a:rPr sz="1800" spc="-20" dirty="0">
                <a:latin typeface="Trebuchet MS"/>
                <a:cs typeface="Trebuchet MS"/>
              </a:rPr>
              <a:t>Rooms </a:t>
            </a:r>
            <a:r>
              <a:rPr sz="1800" spc="-5" dirty="0">
                <a:latin typeface="Trebuchet MS"/>
                <a:cs typeface="Trebuchet MS"/>
              </a:rPr>
              <a:t>are not to </a:t>
            </a:r>
            <a:r>
              <a:rPr sz="1800" dirty="0">
                <a:latin typeface="Trebuchet MS"/>
                <a:cs typeface="Trebuchet MS"/>
              </a:rPr>
              <a:t>be </a:t>
            </a:r>
            <a:r>
              <a:rPr sz="1800" spc="-5" dirty="0">
                <a:latin typeface="Trebuchet MS"/>
                <a:cs typeface="Trebuchet MS"/>
              </a:rPr>
              <a:t>accommodated until </a:t>
            </a:r>
            <a:r>
              <a:rPr sz="1800" dirty="0">
                <a:latin typeface="Trebuchet MS"/>
                <a:cs typeface="Trebuchet MS"/>
              </a:rPr>
              <a:t>48 </a:t>
            </a:r>
            <a:r>
              <a:rPr sz="1800" spc="-5" dirty="0">
                <a:latin typeface="Trebuchet MS"/>
                <a:cs typeface="Trebuchet MS"/>
              </a:rPr>
              <a:t>hours following the </a:t>
            </a:r>
            <a:r>
              <a:rPr sz="1800" dirty="0">
                <a:latin typeface="Trebuchet MS"/>
                <a:cs typeface="Trebuchet MS"/>
              </a:rPr>
              <a:t>guests’ </a:t>
            </a:r>
            <a:r>
              <a:rPr sz="1800" spc="-5" dirty="0">
                <a:latin typeface="Trebuchet MS"/>
                <a:cs typeface="Trebuchet MS"/>
              </a:rPr>
              <a:t>departure </a:t>
            </a:r>
            <a:r>
              <a:rPr sz="1800" dirty="0">
                <a:latin typeface="Trebuchet MS"/>
                <a:cs typeface="Trebuchet MS"/>
              </a:rPr>
              <a:t>have </a:t>
            </a:r>
            <a:r>
              <a:rPr sz="1800" spc="-5" dirty="0">
                <a:latin typeface="Trebuchet MS"/>
                <a:cs typeface="Trebuchet MS"/>
              </a:rPr>
              <a:t>passed, during  which all </a:t>
            </a:r>
            <a:r>
              <a:rPr lang="en-US" sz="1800" spc="-5" dirty="0" smtClean="0">
                <a:latin typeface="Trebuchet MS"/>
                <a:cs typeface="Trebuchet MS"/>
              </a:rPr>
              <a:t>sanitization</a:t>
            </a:r>
            <a:r>
              <a:rPr sz="1800" spc="-5" dirty="0" smtClean="0">
                <a:latin typeface="Trebuchet MS"/>
                <a:cs typeface="Trebuchet MS"/>
              </a:rPr>
              <a:t> </a:t>
            </a:r>
            <a:r>
              <a:rPr sz="1800" spc="-5" dirty="0">
                <a:latin typeface="Trebuchet MS"/>
                <a:cs typeface="Trebuchet MS"/>
              </a:rPr>
              <a:t>and disinfection procedures are carried out </a:t>
            </a:r>
            <a:r>
              <a:rPr sz="1800" dirty="0">
                <a:latin typeface="Trebuchet MS"/>
                <a:cs typeface="Trebuchet MS"/>
              </a:rPr>
              <a:t>in </a:t>
            </a:r>
            <a:r>
              <a:rPr sz="1800" spc="-5" dirty="0">
                <a:latin typeface="Trebuchet MS"/>
                <a:cs typeface="Trebuchet MS"/>
              </a:rPr>
              <a:t>accordance with </a:t>
            </a:r>
            <a:r>
              <a:rPr sz="1800" dirty="0">
                <a:latin typeface="Trebuchet MS"/>
                <a:cs typeface="Trebuchet MS"/>
              </a:rPr>
              <a:t>the </a:t>
            </a:r>
            <a:r>
              <a:rPr sz="1800" spc="-5" dirty="0">
                <a:latin typeface="Trebuchet MS"/>
                <a:cs typeface="Trebuchet MS"/>
              </a:rPr>
              <a:t>approved  health</a:t>
            </a:r>
            <a:r>
              <a:rPr sz="1800" spc="5" dirty="0">
                <a:latin typeface="Trebuchet MS"/>
                <a:cs typeface="Trebuchet MS"/>
              </a:rPr>
              <a:t> </a:t>
            </a:r>
            <a:r>
              <a:rPr sz="1800" spc="-5" dirty="0">
                <a:latin typeface="Trebuchet MS"/>
                <a:cs typeface="Trebuchet MS"/>
              </a:rPr>
              <a:t>standards.</a:t>
            </a:r>
            <a:endParaRPr sz="1800" dirty="0">
              <a:latin typeface="Trebuchet MS"/>
              <a:cs typeface="Trebuchet MS"/>
            </a:endParaRPr>
          </a:p>
          <a:p>
            <a:pPr marL="12700" marR="7620" algn="just">
              <a:lnSpc>
                <a:spcPct val="100000"/>
              </a:lnSpc>
              <a:spcBef>
                <a:spcPts val="960"/>
              </a:spcBef>
            </a:pPr>
            <a:r>
              <a:rPr sz="1800" dirty="0">
                <a:latin typeface="Trebuchet MS"/>
                <a:cs typeface="Trebuchet MS"/>
              </a:rPr>
              <a:t>The Front </a:t>
            </a:r>
            <a:r>
              <a:rPr sz="1800" spc="-5" dirty="0">
                <a:latin typeface="Trebuchet MS"/>
                <a:cs typeface="Trebuchet MS"/>
              </a:rPr>
              <a:t>Office </a:t>
            </a:r>
            <a:r>
              <a:rPr sz="1800" dirty="0">
                <a:latin typeface="Trebuchet MS"/>
                <a:cs typeface="Trebuchet MS"/>
              </a:rPr>
              <a:t>is </a:t>
            </a:r>
            <a:r>
              <a:rPr sz="1800" spc="-5" dirty="0">
                <a:latin typeface="Trebuchet MS"/>
                <a:cs typeface="Trebuchet MS"/>
              </a:rPr>
              <a:t>equipped with </a:t>
            </a:r>
            <a:r>
              <a:rPr sz="1800" dirty="0">
                <a:latin typeface="Trebuchet MS"/>
                <a:cs typeface="Trebuchet MS"/>
              </a:rPr>
              <a:t>a </a:t>
            </a:r>
            <a:r>
              <a:rPr sz="1800" spc="-5" dirty="0">
                <a:latin typeface="Trebuchet MS"/>
                <a:cs typeface="Trebuchet MS"/>
              </a:rPr>
              <a:t>medical kit (masks, disinfectant, gloves, protective apron). </a:t>
            </a:r>
            <a:r>
              <a:rPr sz="1800" dirty="0">
                <a:latin typeface="Trebuchet MS"/>
                <a:cs typeface="Trebuchet MS"/>
              </a:rPr>
              <a:t>Front  </a:t>
            </a:r>
            <a:r>
              <a:rPr sz="1800" spc="-5" dirty="0">
                <a:latin typeface="Trebuchet MS"/>
                <a:cs typeface="Trebuchet MS"/>
              </a:rPr>
              <a:t>Office </a:t>
            </a:r>
            <a:r>
              <a:rPr sz="1800" dirty="0">
                <a:latin typeface="Trebuchet MS"/>
                <a:cs typeface="Trebuchet MS"/>
              </a:rPr>
              <a:t>staff </a:t>
            </a:r>
            <a:r>
              <a:rPr sz="1800" spc="-10" dirty="0">
                <a:latin typeface="Trebuchet MS"/>
                <a:cs typeface="Trebuchet MS"/>
              </a:rPr>
              <a:t>follow </a:t>
            </a:r>
            <a:r>
              <a:rPr sz="1800" spc="-5" dirty="0">
                <a:latin typeface="Trebuchet MS"/>
                <a:cs typeface="Trebuchet MS"/>
              </a:rPr>
              <a:t>the </a:t>
            </a:r>
            <a:r>
              <a:rPr sz="1800" spc="-5" dirty="0">
                <a:solidFill>
                  <a:srgbClr val="C00000"/>
                </a:solidFill>
                <a:latin typeface="Trebuchet MS"/>
                <a:cs typeface="Trebuchet MS"/>
              </a:rPr>
              <a:t>Staff COVID-19 </a:t>
            </a:r>
            <a:r>
              <a:rPr sz="1800" spc="-20" dirty="0">
                <a:solidFill>
                  <a:srgbClr val="C00000"/>
                </a:solidFill>
                <a:latin typeface="Trebuchet MS"/>
                <a:cs typeface="Trebuchet MS"/>
              </a:rPr>
              <a:t>Protocol </a:t>
            </a:r>
            <a:r>
              <a:rPr sz="1800" spc="-5" dirty="0">
                <a:solidFill>
                  <a:srgbClr val="C00000"/>
                </a:solidFill>
                <a:latin typeface="Trebuchet MS"/>
                <a:cs typeface="Trebuchet MS"/>
              </a:rPr>
              <a:t>page </a:t>
            </a:r>
            <a:r>
              <a:rPr sz="1800" dirty="0">
                <a:solidFill>
                  <a:srgbClr val="C00000"/>
                </a:solidFill>
                <a:latin typeface="Trebuchet MS"/>
                <a:cs typeface="Trebuchet MS"/>
              </a:rPr>
              <a:t>4 </a:t>
            </a:r>
            <a:r>
              <a:rPr sz="1800" spc="-5" dirty="0">
                <a:solidFill>
                  <a:srgbClr val="C00000"/>
                </a:solidFill>
                <a:latin typeface="Trebuchet MS"/>
                <a:cs typeface="Trebuchet MS"/>
              </a:rPr>
              <a:t>and</a:t>
            </a:r>
            <a:r>
              <a:rPr sz="1800" spc="25" dirty="0">
                <a:solidFill>
                  <a:srgbClr val="C00000"/>
                </a:solidFill>
                <a:latin typeface="Trebuchet MS"/>
                <a:cs typeface="Trebuchet MS"/>
              </a:rPr>
              <a:t> </a:t>
            </a:r>
            <a:r>
              <a:rPr sz="1800" dirty="0">
                <a:solidFill>
                  <a:srgbClr val="C00000"/>
                </a:solidFill>
                <a:latin typeface="Trebuchet MS"/>
                <a:cs typeface="Trebuchet MS"/>
              </a:rPr>
              <a:t>5</a:t>
            </a:r>
            <a:r>
              <a:rPr sz="1800" dirty="0">
                <a:latin typeface="Trebuchet MS"/>
                <a:cs typeface="Trebuchet MS"/>
              </a:rPr>
              <a:t>.</a:t>
            </a:r>
          </a:p>
          <a:p>
            <a:pPr marL="12700" algn="just">
              <a:lnSpc>
                <a:spcPct val="100000"/>
              </a:lnSpc>
              <a:spcBef>
                <a:spcPts val="960"/>
              </a:spcBef>
            </a:pPr>
            <a:r>
              <a:rPr sz="1800" dirty="0">
                <a:latin typeface="Trebuchet MS"/>
                <a:cs typeface="Trebuchet MS"/>
              </a:rPr>
              <a:t>The </a:t>
            </a:r>
            <a:r>
              <a:rPr sz="1800" spc="-25" dirty="0">
                <a:latin typeface="Trebuchet MS"/>
                <a:cs typeface="Trebuchet MS"/>
              </a:rPr>
              <a:t>hotel’s </a:t>
            </a:r>
            <a:r>
              <a:rPr sz="1800" spc="-5" dirty="0">
                <a:latin typeface="Trebuchet MS"/>
                <a:cs typeface="Trebuchet MS"/>
              </a:rPr>
              <a:t>main entrance, the lobby and desk are </a:t>
            </a:r>
            <a:r>
              <a:rPr sz="1800" dirty="0">
                <a:latin typeface="Trebuchet MS"/>
                <a:cs typeface="Trebuchet MS"/>
              </a:rPr>
              <a:t>sprayed </a:t>
            </a:r>
            <a:r>
              <a:rPr sz="1800" spc="-5" dirty="0">
                <a:latin typeface="Trebuchet MS"/>
                <a:cs typeface="Trebuchet MS"/>
              </a:rPr>
              <a:t>with qualified disinfectant every</a:t>
            </a:r>
            <a:r>
              <a:rPr sz="1800" spc="75" dirty="0">
                <a:latin typeface="Trebuchet MS"/>
                <a:cs typeface="Trebuchet MS"/>
              </a:rPr>
              <a:t> </a:t>
            </a:r>
            <a:r>
              <a:rPr sz="1800" spc="-55" dirty="0">
                <a:latin typeface="Trebuchet MS"/>
                <a:cs typeface="Trebuchet MS"/>
              </a:rPr>
              <a:t>hour.</a:t>
            </a:r>
            <a:endParaRPr sz="1800" dirty="0">
              <a:latin typeface="Trebuchet MS"/>
              <a:cs typeface="Trebuchet MS"/>
            </a:endParaRPr>
          </a:p>
          <a:p>
            <a:pPr marL="12700" marR="6985" algn="just">
              <a:lnSpc>
                <a:spcPct val="100000"/>
              </a:lnSpc>
              <a:spcBef>
                <a:spcPts val="965"/>
              </a:spcBef>
            </a:pPr>
            <a:r>
              <a:rPr sz="1800" spc="-5" dirty="0">
                <a:latin typeface="Trebuchet MS"/>
                <a:cs typeface="Trebuchet MS"/>
              </a:rPr>
              <a:t>Materials used </a:t>
            </a:r>
            <a:r>
              <a:rPr sz="1800" dirty="0">
                <a:latin typeface="Trebuchet MS"/>
                <a:cs typeface="Trebuchet MS"/>
              </a:rPr>
              <a:t>by guests </a:t>
            </a:r>
            <a:r>
              <a:rPr sz="1800" spc="-5" dirty="0">
                <a:latin typeface="Trebuchet MS"/>
                <a:cs typeface="Trebuchet MS"/>
              </a:rPr>
              <a:t>are </a:t>
            </a:r>
            <a:r>
              <a:rPr sz="1800" dirty="0">
                <a:latin typeface="Trebuchet MS"/>
                <a:cs typeface="Trebuchet MS"/>
              </a:rPr>
              <a:t>to be </a:t>
            </a:r>
            <a:r>
              <a:rPr sz="1800" spc="-5" dirty="0">
                <a:latin typeface="Trebuchet MS"/>
                <a:cs typeface="Trebuchet MS"/>
              </a:rPr>
              <a:t>disinfected before passing to other guests or one </a:t>
            </a:r>
            <a:r>
              <a:rPr sz="1800" dirty="0">
                <a:latin typeface="Trebuchet MS"/>
                <a:cs typeface="Trebuchet MS"/>
              </a:rPr>
              <a:t>way </a:t>
            </a:r>
            <a:r>
              <a:rPr sz="1800" spc="-5" dirty="0">
                <a:latin typeface="Trebuchet MS"/>
                <a:cs typeface="Trebuchet MS"/>
              </a:rPr>
              <a:t>materials (cross  contamination) are to </a:t>
            </a:r>
            <a:r>
              <a:rPr sz="1800" dirty="0">
                <a:latin typeface="Trebuchet MS"/>
                <a:cs typeface="Trebuchet MS"/>
              </a:rPr>
              <a:t>be </a:t>
            </a:r>
            <a:r>
              <a:rPr sz="1800" spc="-5" dirty="0">
                <a:latin typeface="Trebuchet MS"/>
                <a:cs typeface="Trebuchet MS"/>
              </a:rPr>
              <a:t>implemented. </a:t>
            </a:r>
            <a:r>
              <a:rPr sz="1800" spc="-25" dirty="0">
                <a:latin typeface="Trebuchet MS"/>
                <a:cs typeface="Trebuchet MS"/>
              </a:rPr>
              <a:t>Room </a:t>
            </a:r>
            <a:r>
              <a:rPr sz="1800" spc="-5" dirty="0">
                <a:latin typeface="Trebuchet MS"/>
                <a:cs typeface="Trebuchet MS"/>
              </a:rPr>
              <a:t>cards, towel </a:t>
            </a:r>
            <a:r>
              <a:rPr sz="1800" spc="-10" dirty="0">
                <a:latin typeface="Trebuchet MS"/>
                <a:cs typeface="Trebuchet MS"/>
              </a:rPr>
              <a:t>cards </a:t>
            </a:r>
            <a:r>
              <a:rPr sz="1800" spc="-5" dirty="0">
                <a:latin typeface="Trebuchet MS"/>
                <a:cs typeface="Trebuchet MS"/>
              </a:rPr>
              <a:t>etc. must </a:t>
            </a:r>
            <a:r>
              <a:rPr sz="1800" dirty="0">
                <a:latin typeface="Trebuchet MS"/>
                <a:cs typeface="Trebuchet MS"/>
              </a:rPr>
              <a:t>be </a:t>
            </a:r>
            <a:r>
              <a:rPr sz="1800" spc="-5" dirty="0">
                <a:latin typeface="Trebuchet MS"/>
                <a:cs typeface="Trebuchet MS"/>
              </a:rPr>
              <a:t>disinfected </a:t>
            </a:r>
            <a:r>
              <a:rPr sz="1800" spc="-10" dirty="0">
                <a:latin typeface="Trebuchet MS"/>
                <a:cs typeface="Trebuchet MS"/>
              </a:rPr>
              <a:t>before  </a:t>
            </a:r>
            <a:r>
              <a:rPr sz="1800" spc="-5" dirty="0">
                <a:latin typeface="Trebuchet MS"/>
                <a:cs typeface="Trebuchet MS"/>
              </a:rPr>
              <a:t>handing out.</a:t>
            </a:r>
            <a:endParaRPr sz="1800" dirty="0">
              <a:latin typeface="Trebuchet MS"/>
              <a:cs typeface="Trebuchet MS"/>
            </a:endParaRPr>
          </a:p>
          <a:p>
            <a:pPr marL="12700" marR="8255" algn="just">
              <a:lnSpc>
                <a:spcPct val="100000"/>
              </a:lnSpc>
              <a:spcBef>
                <a:spcPts val="960"/>
              </a:spcBef>
            </a:pPr>
            <a:r>
              <a:rPr sz="1800" spc="-10" dirty="0">
                <a:latin typeface="Trebuchet MS"/>
                <a:cs typeface="Trebuchet MS"/>
              </a:rPr>
              <a:t>Group </a:t>
            </a:r>
            <a:r>
              <a:rPr sz="1800" spc="-5" dirty="0">
                <a:latin typeface="Trebuchet MS"/>
                <a:cs typeface="Trebuchet MS"/>
              </a:rPr>
              <a:t>check-in with more than </a:t>
            </a:r>
            <a:r>
              <a:rPr sz="1800" dirty="0">
                <a:latin typeface="Trebuchet MS"/>
                <a:cs typeface="Trebuchet MS"/>
              </a:rPr>
              <a:t>2 </a:t>
            </a:r>
            <a:r>
              <a:rPr sz="1800" spc="-5" dirty="0">
                <a:latin typeface="Trebuchet MS"/>
                <a:cs typeface="Trebuchet MS"/>
              </a:rPr>
              <a:t>guests </a:t>
            </a:r>
            <a:r>
              <a:rPr sz="1800" dirty="0">
                <a:latin typeface="Trebuchet MS"/>
                <a:cs typeface="Trebuchet MS"/>
              </a:rPr>
              <a:t>at a </a:t>
            </a:r>
            <a:r>
              <a:rPr sz="1800" spc="-5" dirty="0">
                <a:latin typeface="Trebuchet MS"/>
                <a:cs typeface="Trebuchet MS"/>
              </a:rPr>
              <a:t>time </a:t>
            </a:r>
            <a:r>
              <a:rPr sz="1800" dirty="0">
                <a:latin typeface="Trebuchet MS"/>
                <a:cs typeface="Trebuchet MS"/>
              </a:rPr>
              <a:t>is </a:t>
            </a:r>
            <a:r>
              <a:rPr sz="1800" spc="-5" dirty="0">
                <a:latin typeface="Trebuchet MS"/>
                <a:cs typeface="Trebuchet MS"/>
              </a:rPr>
              <a:t>not allowed. </a:t>
            </a:r>
            <a:r>
              <a:rPr sz="1800" spc="-10" dirty="0">
                <a:latin typeface="Trebuchet MS"/>
                <a:cs typeface="Trebuchet MS"/>
              </a:rPr>
              <a:t>Group </a:t>
            </a:r>
            <a:r>
              <a:rPr sz="1800" spc="-5" dirty="0">
                <a:latin typeface="Trebuchet MS"/>
                <a:cs typeface="Trebuchet MS"/>
              </a:rPr>
              <a:t>check-in only with support </a:t>
            </a:r>
            <a:r>
              <a:rPr sz="1800" spc="-10" dirty="0">
                <a:latin typeface="Trebuchet MS"/>
                <a:cs typeface="Trebuchet MS"/>
              </a:rPr>
              <a:t>of  tour </a:t>
            </a:r>
            <a:r>
              <a:rPr sz="1800" dirty="0">
                <a:latin typeface="Trebuchet MS"/>
                <a:cs typeface="Trebuchet MS"/>
              </a:rPr>
              <a:t>leader </a:t>
            </a:r>
            <a:r>
              <a:rPr sz="1800" spc="-5" dirty="0">
                <a:latin typeface="Trebuchet MS"/>
                <a:cs typeface="Trebuchet MS"/>
              </a:rPr>
              <a:t>or manager on </a:t>
            </a:r>
            <a:r>
              <a:rPr sz="1800" spc="-50" dirty="0">
                <a:latin typeface="Trebuchet MS"/>
                <a:cs typeface="Trebuchet MS"/>
              </a:rPr>
              <a:t>duty. </a:t>
            </a:r>
            <a:r>
              <a:rPr sz="1800" spc="-5" dirty="0">
                <a:latin typeface="Trebuchet MS"/>
                <a:cs typeface="Trebuchet MS"/>
              </a:rPr>
              <a:t>Guest </a:t>
            </a:r>
            <a:r>
              <a:rPr sz="1800" dirty="0">
                <a:latin typeface="Trebuchet MS"/>
                <a:cs typeface="Trebuchet MS"/>
              </a:rPr>
              <a:t>should </a:t>
            </a:r>
            <a:r>
              <a:rPr sz="1800" spc="-5" dirty="0">
                <a:latin typeface="Trebuchet MS"/>
                <a:cs typeface="Trebuchet MS"/>
              </a:rPr>
              <a:t>respect floor markings </a:t>
            </a:r>
            <a:r>
              <a:rPr sz="1800" dirty="0">
                <a:latin typeface="Trebuchet MS"/>
                <a:cs typeface="Trebuchet MS"/>
              </a:rPr>
              <a:t>if</a:t>
            </a:r>
            <a:r>
              <a:rPr sz="1800" spc="40" dirty="0">
                <a:latin typeface="Trebuchet MS"/>
                <a:cs typeface="Trebuchet MS"/>
              </a:rPr>
              <a:t> </a:t>
            </a:r>
            <a:r>
              <a:rPr sz="1800" spc="-5" dirty="0">
                <a:latin typeface="Trebuchet MS"/>
                <a:cs typeface="Trebuchet MS"/>
              </a:rPr>
              <a:t>existing.</a:t>
            </a:r>
            <a:endParaRPr sz="1800" dirty="0">
              <a:latin typeface="Trebuchet MS"/>
              <a:cs typeface="Trebuchet MS"/>
            </a:endParaRPr>
          </a:p>
          <a:p>
            <a:pPr marL="12700" algn="just">
              <a:lnSpc>
                <a:spcPct val="100000"/>
              </a:lnSpc>
              <a:spcBef>
                <a:spcPts val="960"/>
              </a:spcBef>
            </a:pPr>
            <a:r>
              <a:rPr sz="1800" spc="-5" dirty="0">
                <a:latin typeface="Trebuchet MS"/>
                <a:cs typeface="Trebuchet MS"/>
              </a:rPr>
              <a:t>Always </a:t>
            </a:r>
            <a:r>
              <a:rPr sz="1800" dirty="0">
                <a:latin typeface="Trebuchet MS"/>
                <a:cs typeface="Trebuchet MS"/>
              </a:rPr>
              <a:t>we remind </a:t>
            </a:r>
            <a:r>
              <a:rPr sz="1800" spc="-5" dirty="0">
                <a:latin typeface="Trebuchet MS"/>
                <a:cs typeface="Trebuchet MS"/>
              </a:rPr>
              <a:t>our </a:t>
            </a:r>
            <a:r>
              <a:rPr sz="1800" dirty="0">
                <a:latin typeface="Trebuchet MS"/>
                <a:cs typeface="Trebuchet MS"/>
              </a:rPr>
              <a:t>guest </a:t>
            </a:r>
            <a:r>
              <a:rPr sz="1800" spc="-5" dirty="0">
                <a:latin typeface="Trebuchet MS"/>
                <a:cs typeface="Trebuchet MS"/>
              </a:rPr>
              <a:t>to maintain social distancing whilst </a:t>
            </a:r>
            <a:r>
              <a:rPr sz="1800" dirty="0">
                <a:latin typeface="Trebuchet MS"/>
                <a:cs typeface="Trebuchet MS"/>
              </a:rPr>
              <a:t>in </a:t>
            </a:r>
            <a:r>
              <a:rPr sz="1800" spc="-5" dirty="0">
                <a:latin typeface="Trebuchet MS"/>
                <a:cs typeface="Trebuchet MS"/>
              </a:rPr>
              <a:t>the </a:t>
            </a:r>
            <a:r>
              <a:rPr sz="1800" spc="-10" dirty="0">
                <a:latin typeface="Trebuchet MS"/>
                <a:cs typeface="Trebuchet MS"/>
              </a:rPr>
              <a:t>hotel</a:t>
            </a:r>
            <a:r>
              <a:rPr sz="1800" spc="-30" dirty="0">
                <a:latin typeface="Trebuchet MS"/>
                <a:cs typeface="Trebuchet MS"/>
              </a:rPr>
              <a:t> </a:t>
            </a:r>
            <a:r>
              <a:rPr sz="1800" spc="-40" dirty="0">
                <a:latin typeface="Trebuchet MS"/>
                <a:cs typeface="Trebuchet MS"/>
              </a:rPr>
              <a:t>lobby.</a:t>
            </a:r>
            <a:endParaRPr sz="1800" dirty="0">
              <a:latin typeface="Trebuchet MS"/>
              <a:cs typeface="Trebuchet MS"/>
            </a:endParaRPr>
          </a:p>
          <a:p>
            <a:pPr marL="12700" marR="6985" algn="just">
              <a:lnSpc>
                <a:spcPct val="100000"/>
              </a:lnSpc>
              <a:spcBef>
                <a:spcPts val="960"/>
              </a:spcBef>
            </a:pPr>
            <a:r>
              <a:rPr sz="1800" dirty="0">
                <a:latin typeface="Trebuchet MS"/>
                <a:cs typeface="Trebuchet MS"/>
              </a:rPr>
              <a:t>The </a:t>
            </a:r>
            <a:r>
              <a:rPr sz="1800" spc="-5" dirty="0">
                <a:latin typeface="Trebuchet MS"/>
                <a:cs typeface="Trebuchet MS"/>
              </a:rPr>
              <a:t>sitting </a:t>
            </a:r>
            <a:r>
              <a:rPr sz="1800" dirty="0">
                <a:latin typeface="Trebuchet MS"/>
                <a:cs typeface="Trebuchet MS"/>
              </a:rPr>
              <a:t>areas in </a:t>
            </a:r>
            <a:r>
              <a:rPr sz="1800" spc="-5" dirty="0">
                <a:latin typeface="Trebuchet MS"/>
                <a:cs typeface="Trebuchet MS"/>
              </a:rPr>
              <a:t>the lobby </a:t>
            </a:r>
            <a:r>
              <a:rPr sz="1800" dirty="0">
                <a:latin typeface="Trebuchet MS"/>
                <a:cs typeface="Trebuchet MS"/>
              </a:rPr>
              <a:t>will be at </a:t>
            </a:r>
            <a:r>
              <a:rPr sz="1800" spc="-5" dirty="0">
                <a:latin typeface="Trebuchet MS"/>
                <a:cs typeface="Trebuchet MS"/>
              </a:rPr>
              <a:t>least 1.5 to </a:t>
            </a:r>
            <a:r>
              <a:rPr sz="1800" dirty="0">
                <a:latin typeface="Trebuchet MS"/>
                <a:cs typeface="Trebuchet MS"/>
              </a:rPr>
              <a:t>2 </a:t>
            </a:r>
            <a:r>
              <a:rPr sz="1800" spc="-5" dirty="0">
                <a:latin typeface="Trebuchet MS"/>
                <a:cs typeface="Trebuchet MS"/>
              </a:rPr>
              <a:t>meters from each </a:t>
            </a:r>
            <a:r>
              <a:rPr sz="1800" spc="-45" dirty="0">
                <a:latin typeface="Trebuchet MS"/>
                <a:cs typeface="Trebuchet MS"/>
              </a:rPr>
              <a:t>other. </a:t>
            </a:r>
            <a:r>
              <a:rPr sz="1800" spc="-5" dirty="0">
                <a:latin typeface="Trebuchet MS"/>
                <a:cs typeface="Trebuchet MS"/>
              </a:rPr>
              <a:t>Hotels avoid grouping </a:t>
            </a:r>
            <a:r>
              <a:rPr sz="1800" spc="5" dirty="0">
                <a:latin typeface="Trebuchet MS"/>
                <a:cs typeface="Trebuchet MS"/>
              </a:rPr>
              <a:t>of  </a:t>
            </a:r>
            <a:r>
              <a:rPr sz="1800" dirty="0">
                <a:latin typeface="Trebuchet MS"/>
                <a:cs typeface="Trebuchet MS"/>
              </a:rPr>
              <a:t>guests in </a:t>
            </a:r>
            <a:r>
              <a:rPr sz="1800" spc="-5" dirty="0">
                <a:latin typeface="Trebuchet MS"/>
                <a:cs typeface="Trebuchet MS"/>
              </a:rPr>
              <a:t>the</a:t>
            </a:r>
            <a:r>
              <a:rPr sz="1800" spc="-20" dirty="0">
                <a:latin typeface="Trebuchet MS"/>
                <a:cs typeface="Trebuchet MS"/>
              </a:rPr>
              <a:t> </a:t>
            </a:r>
            <a:r>
              <a:rPr sz="1800" spc="-40" dirty="0">
                <a:latin typeface="Trebuchet MS"/>
                <a:cs typeface="Trebuchet MS"/>
              </a:rPr>
              <a:t>lobby</a:t>
            </a:r>
            <a:r>
              <a:rPr sz="1800" spc="-40" dirty="0" smtClean="0">
                <a:latin typeface="Trebuchet MS"/>
                <a:cs typeface="Trebuchet MS"/>
              </a:rPr>
              <a:t>.</a:t>
            </a:r>
            <a:endParaRPr lang="en-US" sz="1800" spc="-40" dirty="0" smtClean="0">
              <a:latin typeface="Trebuchet MS"/>
              <a:cs typeface="Trebuchet MS"/>
            </a:endParaRPr>
          </a:p>
          <a:p>
            <a:pPr marL="12700" marR="6985" algn="just">
              <a:spcBef>
                <a:spcPts val="960"/>
              </a:spcBef>
            </a:pPr>
            <a:r>
              <a:rPr lang="en-US" dirty="0">
                <a:latin typeface="Trebuchet MS"/>
                <a:cs typeface="Trebuchet MS"/>
              </a:rPr>
              <a:t>Stop providing welcome </a:t>
            </a:r>
            <a:r>
              <a:rPr lang="en-US" dirty="0" smtClean="0">
                <a:latin typeface="Trebuchet MS"/>
                <a:cs typeface="Trebuchet MS"/>
              </a:rPr>
              <a:t>drinks </a:t>
            </a:r>
            <a:r>
              <a:rPr lang="en-US" dirty="0">
                <a:latin typeface="Trebuchet MS"/>
                <a:cs typeface="Trebuchet MS"/>
              </a:rPr>
              <a:t>and </a:t>
            </a:r>
            <a:r>
              <a:rPr lang="en-US" dirty="0" smtClean="0">
                <a:latin typeface="Trebuchet MS"/>
                <a:cs typeface="Trebuchet MS"/>
              </a:rPr>
              <a:t>towels. </a:t>
            </a:r>
            <a:r>
              <a:rPr lang="en-US" dirty="0">
                <a:latin typeface="Trebuchet MS"/>
                <a:cs typeface="Trebuchet MS"/>
              </a:rPr>
              <a:t>Instead </a:t>
            </a:r>
            <a:r>
              <a:rPr lang="en-US" dirty="0" smtClean="0">
                <a:latin typeface="Trebuchet MS"/>
                <a:cs typeface="Trebuchet MS"/>
              </a:rPr>
              <a:t>offer hand </a:t>
            </a:r>
            <a:r>
              <a:rPr lang="en-US" dirty="0">
                <a:latin typeface="Trebuchet MS"/>
                <a:cs typeface="Trebuchet MS"/>
              </a:rPr>
              <a:t>sanitizer and bottle of water. </a:t>
            </a:r>
            <a:endParaRPr dirty="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5938"/>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smtClean="0"/>
              <a:t>7</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381000" y="1228724"/>
            <a:ext cx="11382451" cy="4875053"/>
          </a:xfrm>
          <a:prstGeom prst="rect">
            <a:avLst/>
          </a:prstGeom>
        </p:spPr>
        <p:txBody>
          <a:bodyPr vert="horz" wrap="square" lIns="0" tIns="12065" rIns="0" bIns="0" rtlCol="0">
            <a:spAutoFit/>
          </a:bodyPr>
          <a:lstStyle/>
          <a:p>
            <a:pPr marL="12700" marR="5080" algn="just">
              <a:spcBef>
                <a:spcPts val="960"/>
              </a:spcBef>
            </a:pPr>
            <a:r>
              <a:rPr lang="en-US" sz="1900" spc="-5" dirty="0">
                <a:latin typeface="Trebuchet MS"/>
                <a:cs typeface="Trebuchet MS"/>
              </a:rPr>
              <a:t>If </a:t>
            </a:r>
            <a:r>
              <a:rPr lang="en-US" sz="1900" spc="-5" dirty="0" smtClean="0">
                <a:latin typeface="Trebuchet MS"/>
                <a:cs typeface="Trebuchet MS"/>
              </a:rPr>
              <a:t>guest transfers </a:t>
            </a:r>
            <a:r>
              <a:rPr lang="en-US" sz="1900" spc="-5" dirty="0">
                <a:latin typeface="Trebuchet MS"/>
                <a:cs typeface="Trebuchet MS"/>
              </a:rPr>
              <a:t>within the hotel are </a:t>
            </a:r>
            <a:r>
              <a:rPr lang="en-US" sz="1900" spc="-5" dirty="0" smtClean="0">
                <a:latin typeface="Trebuchet MS"/>
                <a:cs typeface="Trebuchet MS"/>
              </a:rPr>
              <a:t>needed, group </a:t>
            </a:r>
            <a:r>
              <a:rPr lang="en-US" sz="1900" spc="-5" dirty="0">
                <a:latin typeface="Trebuchet MS"/>
                <a:cs typeface="Trebuchet MS"/>
              </a:rPr>
              <a:t>only family members or the group traveling together. After transfer touchpoints of the vehicle must be disinfected.</a:t>
            </a:r>
          </a:p>
          <a:p>
            <a:pPr marL="12700" marR="5080" algn="just">
              <a:spcBef>
                <a:spcPts val="960"/>
              </a:spcBef>
            </a:pPr>
            <a:r>
              <a:rPr sz="1900" spc="-5" dirty="0">
                <a:latin typeface="Trebuchet MS"/>
                <a:cs typeface="Trebuchet MS"/>
              </a:rPr>
              <a:t>Tour operators will conduct their meeting in meeting rooms if applicable or see their guests </a:t>
            </a:r>
            <a:r>
              <a:rPr sz="1900" spc="-5" dirty="0" smtClean="0">
                <a:latin typeface="Trebuchet MS"/>
                <a:cs typeface="Trebuchet MS"/>
              </a:rPr>
              <a:t>by</a:t>
            </a:r>
            <a:r>
              <a:rPr lang="en-US" sz="1900" spc="-5" dirty="0" smtClean="0">
                <a:latin typeface="Trebuchet MS"/>
                <a:cs typeface="Trebuchet MS"/>
              </a:rPr>
              <a:t> </a:t>
            </a:r>
            <a:r>
              <a:rPr sz="1900" spc="-5" dirty="0" smtClean="0">
                <a:latin typeface="Trebuchet MS"/>
                <a:cs typeface="Trebuchet MS"/>
              </a:rPr>
              <a:t>couple </a:t>
            </a:r>
            <a:r>
              <a:rPr sz="1900" spc="-5" dirty="0">
                <a:latin typeface="Trebuchet MS"/>
                <a:cs typeface="Trebuchet MS"/>
              </a:rPr>
              <a:t>only.</a:t>
            </a:r>
          </a:p>
          <a:p>
            <a:pPr marL="12700" marR="5080" algn="just">
              <a:spcBef>
                <a:spcPts val="960"/>
              </a:spcBef>
            </a:pPr>
            <a:r>
              <a:rPr sz="1900" spc="-5" dirty="0">
                <a:latin typeface="Trebuchet MS"/>
                <a:cs typeface="Trebuchet MS"/>
              </a:rPr>
              <a:t>Guest will be advised that the maximum load of the elevator is 50% of the capacity to maintain  social distancing with other guests</a:t>
            </a:r>
            <a:r>
              <a:rPr lang="en-US" sz="1900" spc="-5" dirty="0">
                <a:latin typeface="Trebuchet MS"/>
                <a:cs typeface="Trebuchet MS"/>
              </a:rPr>
              <a:t>. Guests using the elevator should be preferably from the same room. </a:t>
            </a:r>
            <a:r>
              <a:rPr sz="1900" spc="-5" dirty="0">
                <a:latin typeface="Trebuchet MS"/>
                <a:cs typeface="Trebuchet MS"/>
              </a:rPr>
              <a:t>The Front Office employees should remind this to the guest  upon check-in.</a:t>
            </a:r>
          </a:p>
          <a:p>
            <a:pPr marL="12700" marR="5080" algn="just">
              <a:spcBef>
                <a:spcPts val="960"/>
              </a:spcBef>
            </a:pPr>
            <a:r>
              <a:rPr sz="1900" spc="-5" dirty="0">
                <a:latin typeface="Trebuchet MS"/>
                <a:cs typeface="Trebuchet MS"/>
              </a:rPr>
              <a:t>Front desk employees should encourage guests to use their electronic cards and credit cards for  payment.</a:t>
            </a:r>
          </a:p>
          <a:p>
            <a:pPr marL="12700" marR="5080" algn="just">
              <a:spcBef>
                <a:spcPts val="960"/>
              </a:spcBef>
            </a:pPr>
            <a:r>
              <a:rPr sz="1900" spc="-5" dirty="0">
                <a:latin typeface="Trebuchet MS"/>
                <a:cs typeface="Trebuchet MS"/>
              </a:rPr>
              <a:t>Assigning one building or floor inside each hotel to be utilized as quarantine for mild symptoms</a:t>
            </a:r>
          </a:p>
          <a:p>
            <a:pPr marL="12700" marR="5080" algn="just"/>
            <a:r>
              <a:rPr sz="1900" spc="-5" dirty="0">
                <a:latin typeface="Trebuchet MS"/>
                <a:cs typeface="Trebuchet MS"/>
              </a:rPr>
              <a:t>cases, non-critical illness cases and suspected illness cases.</a:t>
            </a:r>
          </a:p>
          <a:p>
            <a:pPr marL="12700" marR="5080" algn="just">
              <a:spcBef>
                <a:spcPts val="960"/>
              </a:spcBef>
            </a:pPr>
            <a:r>
              <a:rPr sz="1900" spc="-5" dirty="0">
                <a:latin typeface="Trebuchet MS"/>
                <a:cs typeface="Trebuchet MS"/>
              </a:rPr>
              <a:t>Ensure cleaning and disinfection protocols are in place for the transportation services used for </a:t>
            </a:r>
            <a:r>
              <a:rPr sz="1900" spc="-5" dirty="0" smtClean="0">
                <a:latin typeface="Trebuchet MS"/>
                <a:cs typeface="Trebuchet MS"/>
              </a:rPr>
              <a:t>guests.</a:t>
            </a:r>
            <a:endParaRPr sz="700" spc="-5" dirty="0" smtClean="0">
              <a:latin typeface="Trebuchet MS"/>
              <a:cs typeface="Trebuchet MS"/>
            </a:endParaRPr>
          </a:p>
          <a:p>
            <a:pPr marL="12700" marR="5080" algn="just">
              <a:spcBef>
                <a:spcPts val="960"/>
              </a:spcBef>
              <a:tabLst>
                <a:tab pos="774065" algn="l"/>
                <a:tab pos="1548765" algn="l"/>
                <a:tab pos="2802890" algn="l"/>
                <a:tab pos="4404995" algn="l"/>
                <a:tab pos="4827270" algn="l"/>
                <a:tab pos="5605780" algn="l"/>
                <a:tab pos="6537325" algn="l"/>
                <a:tab pos="7146925" algn="l"/>
                <a:tab pos="8282305" algn="l"/>
                <a:tab pos="9354185" algn="l"/>
              </a:tabLst>
            </a:pPr>
            <a:r>
              <a:rPr sz="1900" spc="-5" dirty="0">
                <a:latin typeface="Trebuchet MS"/>
                <a:cs typeface="Trebuchet MS"/>
              </a:rPr>
              <a:t>Apply	social	distancing	requirements	on	board	vehicle	use,	including	capacity	management;</a:t>
            </a:r>
          </a:p>
          <a:p>
            <a:pPr marL="12700" marR="5080" algn="just"/>
            <a:r>
              <a:rPr sz="1900" spc="-5" dirty="0">
                <a:latin typeface="Trebuchet MS"/>
                <a:cs typeface="Trebuchet MS"/>
              </a:rPr>
              <a:t>queuing and seating arrangements.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5938"/>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1</a:t>
            </a:r>
            <a:r>
              <a:rPr lang="en-US" dirty="0" smtClean="0"/>
              <a:t>8</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85596" y="1225042"/>
            <a:ext cx="10989310" cy="4682692"/>
          </a:xfrm>
          <a:prstGeom prst="rect">
            <a:avLst/>
          </a:prstGeom>
        </p:spPr>
        <p:txBody>
          <a:bodyPr vert="horz" wrap="square" lIns="0" tIns="12065" rIns="0" bIns="0" rtlCol="0">
            <a:spAutoFit/>
          </a:bodyPr>
          <a:lstStyle/>
          <a:p>
            <a:pPr marL="12700" lvl="0">
              <a:spcBef>
                <a:spcPts val="95"/>
              </a:spcBef>
            </a:pPr>
            <a:r>
              <a:rPr sz="1900" spc="-125" dirty="0">
                <a:latin typeface="Trebuchet MS"/>
                <a:cs typeface="Trebuchet MS"/>
              </a:rPr>
              <a:t>To </a:t>
            </a:r>
            <a:r>
              <a:rPr sz="1900" spc="-10" dirty="0">
                <a:latin typeface="Trebuchet MS"/>
                <a:cs typeface="Trebuchet MS"/>
              </a:rPr>
              <a:t>deliver </a:t>
            </a:r>
            <a:r>
              <a:rPr sz="1900" spc="-5" dirty="0">
                <a:latin typeface="Trebuchet MS"/>
                <a:cs typeface="Trebuchet MS"/>
              </a:rPr>
              <a:t>a letter of following </a:t>
            </a:r>
            <a:r>
              <a:rPr sz="1900" spc="-10" dirty="0">
                <a:latin typeface="Trebuchet MS"/>
                <a:cs typeface="Trebuchet MS"/>
              </a:rPr>
              <a:t>instruction to our gues</a:t>
            </a:r>
            <a:r>
              <a:rPr lang="en-US" sz="1900" spc="-10" dirty="0">
                <a:latin typeface="Trebuchet MS"/>
                <a:cs typeface="Trebuchet MS"/>
              </a:rPr>
              <a:t>t (this information is provided on JHG website &amp; </a:t>
            </a:r>
            <a:r>
              <a:rPr lang="en-US" sz="1900" spc="-10" dirty="0" smtClean="0">
                <a:latin typeface="Trebuchet MS"/>
                <a:cs typeface="Trebuchet MS"/>
              </a:rPr>
              <a:t>with front </a:t>
            </a:r>
            <a:r>
              <a:rPr lang="en-US" sz="1900" spc="-10" dirty="0">
                <a:latin typeface="Trebuchet MS"/>
                <a:cs typeface="Trebuchet MS"/>
              </a:rPr>
              <a:t>desk</a:t>
            </a:r>
            <a:r>
              <a:rPr lang="en-US" sz="1900" spc="-10" dirty="0" smtClean="0">
                <a:latin typeface="Trebuchet MS"/>
                <a:cs typeface="Trebuchet MS"/>
              </a:rPr>
              <a:t>): </a:t>
            </a:r>
            <a:endParaRPr lang="en-US" sz="1900" spc="-10" dirty="0">
              <a:latin typeface="Trebuchet MS"/>
              <a:cs typeface="Trebuchet MS"/>
            </a:endParaRPr>
          </a:p>
          <a:p>
            <a:pPr>
              <a:lnSpc>
                <a:spcPct val="100000"/>
              </a:lnSpc>
            </a:pPr>
            <a:endParaRPr sz="2200" dirty="0">
              <a:latin typeface="Times New Roman"/>
              <a:cs typeface="Times New Roman"/>
            </a:endParaRPr>
          </a:p>
          <a:p>
            <a:pPr marL="12700">
              <a:lnSpc>
                <a:spcPct val="100000"/>
              </a:lnSpc>
              <a:spcBef>
                <a:spcPts val="1975"/>
              </a:spcBef>
            </a:pPr>
            <a:r>
              <a:rPr sz="1900" i="1" u="heavy" spc="-5" dirty="0">
                <a:uFill>
                  <a:solidFill>
                    <a:srgbClr val="000000"/>
                  </a:solidFill>
                </a:uFill>
                <a:latin typeface="Trebuchet MS"/>
                <a:cs typeface="Trebuchet MS"/>
              </a:rPr>
              <a:t>Guest Stay Instructions </a:t>
            </a:r>
            <a:r>
              <a:rPr sz="1900" i="1" u="heavy" spc="-10" dirty="0">
                <a:uFill>
                  <a:solidFill>
                    <a:srgbClr val="000000"/>
                  </a:solidFill>
                </a:uFill>
                <a:latin typeface="Trebuchet MS"/>
                <a:cs typeface="Trebuchet MS"/>
              </a:rPr>
              <a:t>Letter (to </a:t>
            </a:r>
            <a:r>
              <a:rPr sz="1900" i="1" u="heavy" spc="-5" dirty="0">
                <a:uFill>
                  <a:solidFill>
                    <a:srgbClr val="000000"/>
                  </a:solidFill>
                </a:uFill>
                <a:latin typeface="Trebuchet MS"/>
                <a:cs typeface="Trebuchet MS"/>
              </a:rPr>
              <a:t>be </a:t>
            </a:r>
            <a:r>
              <a:rPr sz="1900" i="1" u="heavy" spc="-10" dirty="0">
                <a:uFill>
                  <a:solidFill>
                    <a:srgbClr val="000000"/>
                  </a:solidFill>
                </a:uFill>
                <a:latin typeface="Trebuchet MS"/>
                <a:cs typeface="Trebuchet MS"/>
              </a:rPr>
              <a:t>Amended </a:t>
            </a:r>
            <a:r>
              <a:rPr sz="1900" i="1" u="heavy" spc="-5" dirty="0">
                <a:uFill>
                  <a:solidFill>
                    <a:srgbClr val="000000"/>
                  </a:solidFill>
                </a:uFill>
                <a:latin typeface="Trebuchet MS"/>
                <a:cs typeface="Trebuchet MS"/>
              </a:rPr>
              <a:t>by Each</a:t>
            </a:r>
            <a:r>
              <a:rPr sz="1900" i="1" u="heavy" spc="155" dirty="0">
                <a:uFill>
                  <a:solidFill>
                    <a:srgbClr val="000000"/>
                  </a:solidFill>
                </a:uFill>
                <a:latin typeface="Trebuchet MS"/>
                <a:cs typeface="Trebuchet MS"/>
              </a:rPr>
              <a:t> </a:t>
            </a:r>
            <a:r>
              <a:rPr sz="1900" i="1" u="heavy" spc="-5" dirty="0">
                <a:uFill>
                  <a:solidFill>
                    <a:srgbClr val="000000"/>
                  </a:solidFill>
                </a:uFill>
                <a:latin typeface="Trebuchet MS"/>
                <a:cs typeface="Trebuchet MS"/>
              </a:rPr>
              <a:t>Hotel)</a:t>
            </a:r>
            <a:r>
              <a:rPr sz="1900" i="1" spc="-5" dirty="0">
                <a:latin typeface="Trebuchet MS"/>
                <a:cs typeface="Trebuchet MS"/>
              </a:rPr>
              <a:t>:</a:t>
            </a:r>
            <a:endParaRPr sz="1900" dirty="0">
              <a:latin typeface="Trebuchet MS"/>
              <a:cs typeface="Trebuchet MS"/>
            </a:endParaRPr>
          </a:p>
          <a:p>
            <a:pPr marL="355600" indent="-343535">
              <a:lnSpc>
                <a:spcPct val="100000"/>
              </a:lnSpc>
              <a:spcBef>
                <a:spcPts val="1864"/>
              </a:spcBef>
              <a:buAutoNum type="arabicPeriod"/>
              <a:tabLst>
                <a:tab pos="355600" algn="l"/>
                <a:tab pos="356235" algn="l"/>
              </a:tabLst>
            </a:pPr>
            <a:r>
              <a:rPr sz="1900" spc="-35" dirty="0">
                <a:latin typeface="Trebuchet MS"/>
                <a:cs typeface="Trebuchet MS"/>
              </a:rPr>
              <a:t>Wash </a:t>
            </a:r>
            <a:r>
              <a:rPr sz="1900" spc="-5" dirty="0">
                <a:latin typeface="Trebuchet MS"/>
                <a:cs typeface="Trebuchet MS"/>
              </a:rPr>
              <a:t>your </a:t>
            </a:r>
            <a:r>
              <a:rPr sz="1900" spc="-10" dirty="0">
                <a:latin typeface="Trebuchet MS"/>
                <a:cs typeface="Trebuchet MS"/>
              </a:rPr>
              <a:t>hands regularly </a:t>
            </a:r>
            <a:r>
              <a:rPr sz="1900" spc="-5" dirty="0">
                <a:latin typeface="Trebuchet MS"/>
                <a:cs typeface="Trebuchet MS"/>
              </a:rPr>
              <a:t>with soap and </a:t>
            </a:r>
            <a:r>
              <a:rPr sz="1900" spc="-50" dirty="0">
                <a:latin typeface="Trebuchet MS"/>
                <a:cs typeface="Trebuchet MS"/>
              </a:rPr>
              <a:t>water. </a:t>
            </a:r>
            <a:r>
              <a:rPr sz="1900" spc="-5" dirty="0">
                <a:latin typeface="Trebuchet MS"/>
                <a:cs typeface="Trebuchet MS"/>
              </a:rPr>
              <a:t>It takes </a:t>
            </a:r>
            <a:r>
              <a:rPr sz="1900" spc="-10" dirty="0">
                <a:latin typeface="Trebuchet MS"/>
                <a:cs typeface="Trebuchet MS"/>
              </a:rPr>
              <a:t>about </a:t>
            </a:r>
            <a:r>
              <a:rPr sz="1900" spc="-5" dirty="0">
                <a:latin typeface="Trebuchet MS"/>
                <a:cs typeface="Trebuchet MS"/>
              </a:rPr>
              <a:t>20 seconds to wash </a:t>
            </a:r>
            <a:r>
              <a:rPr sz="1900" spc="-10" dirty="0">
                <a:latin typeface="Trebuchet MS"/>
                <a:cs typeface="Trebuchet MS"/>
              </a:rPr>
              <a:t>hands</a:t>
            </a:r>
            <a:r>
              <a:rPr sz="1900" spc="434" dirty="0">
                <a:latin typeface="Trebuchet MS"/>
                <a:cs typeface="Trebuchet MS"/>
              </a:rPr>
              <a:t> </a:t>
            </a:r>
            <a:r>
              <a:rPr sz="1900" spc="-30" dirty="0">
                <a:latin typeface="Trebuchet MS"/>
                <a:cs typeface="Trebuchet MS"/>
              </a:rPr>
              <a:t>properly.</a:t>
            </a:r>
            <a:endParaRPr sz="1900" dirty="0">
              <a:latin typeface="Trebuchet MS"/>
              <a:cs typeface="Trebuchet MS"/>
            </a:endParaRPr>
          </a:p>
          <a:p>
            <a:pPr>
              <a:lnSpc>
                <a:spcPct val="100000"/>
              </a:lnSpc>
              <a:spcBef>
                <a:spcPts val="40"/>
              </a:spcBef>
              <a:buFont typeface="Trebuchet MS"/>
              <a:buAutoNum type="arabicPeriod"/>
            </a:pPr>
            <a:endParaRPr sz="1950" dirty="0">
              <a:latin typeface="Times New Roman"/>
              <a:cs typeface="Times New Roman"/>
            </a:endParaRPr>
          </a:p>
          <a:p>
            <a:pPr marL="301625" indent="-289560">
              <a:lnSpc>
                <a:spcPct val="100000"/>
              </a:lnSpc>
              <a:buAutoNum type="arabicPeriod"/>
              <a:tabLst>
                <a:tab pos="302260" algn="l"/>
              </a:tabLst>
            </a:pPr>
            <a:r>
              <a:rPr sz="1900" spc="-10" dirty="0">
                <a:latin typeface="Trebuchet MS"/>
                <a:cs typeface="Trebuchet MS"/>
              </a:rPr>
              <a:t>Use </a:t>
            </a:r>
            <a:r>
              <a:rPr sz="1900" spc="-5" dirty="0">
                <a:latin typeface="Trebuchet MS"/>
                <a:cs typeface="Trebuchet MS"/>
              </a:rPr>
              <a:t>a </a:t>
            </a:r>
            <a:r>
              <a:rPr sz="1900" spc="-10" dirty="0">
                <a:latin typeface="Trebuchet MS"/>
                <a:cs typeface="Trebuchet MS"/>
              </a:rPr>
              <a:t>tissue </a:t>
            </a:r>
            <a:r>
              <a:rPr sz="1900" spc="-5" dirty="0">
                <a:latin typeface="Trebuchet MS"/>
                <a:cs typeface="Trebuchet MS"/>
              </a:rPr>
              <a:t>for </a:t>
            </a:r>
            <a:r>
              <a:rPr sz="1900" spc="-10" dirty="0">
                <a:latin typeface="Trebuchet MS"/>
                <a:cs typeface="Trebuchet MS"/>
              </a:rPr>
              <a:t>coughs and </a:t>
            </a:r>
            <a:r>
              <a:rPr sz="1900" spc="-5" dirty="0">
                <a:latin typeface="Trebuchet MS"/>
                <a:cs typeface="Trebuchet MS"/>
              </a:rPr>
              <a:t>sneezes. </a:t>
            </a:r>
            <a:r>
              <a:rPr sz="1900" spc="-10" dirty="0">
                <a:latin typeface="Trebuchet MS"/>
                <a:cs typeface="Trebuchet MS"/>
              </a:rPr>
              <a:t>Dispose them </a:t>
            </a:r>
            <a:r>
              <a:rPr sz="1900" spc="-5" dirty="0">
                <a:latin typeface="Trebuchet MS"/>
                <a:cs typeface="Trebuchet MS"/>
              </a:rPr>
              <a:t>in the room waste</a:t>
            </a:r>
            <a:r>
              <a:rPr sz="1900" spc="260" dirty="0">
                <a:latin typeface="Trebuchet MS"/>
                <a:cs typeface="Trebuchet MS"/>
              </a:rPr>
              <a:t> </a:t>
            </a:r>
            <a:r>
              <a:rPr sz="1900" spc="-10" dirty="0">
                <a:latin typeface="Trebuchet MS"/>
                <a:cs typeface="Trebuchet MS"/>
              </a:rPr>
              <a:t>bin.</a:t>
            </a:r>
            <a:endParaRPr sz="1900" dirty="0">
              <a:latin typeface="Trebuchet MS"/>
              <a:cs typeface="Trebuchet MS"/>
            </a:endParaRPr>
          </a:p>
          <a:p>
            <a:pPr>
              <a:lnSpc>
                <a:spcPct val="100000"/>
              </a:lnSpc>
              <a:spcBef>
                <a:spcPts val="40"/>
              </a:spcBef>
              <a:buFont typeface="Trebuchet MS"/>
              <a:buAutoNum type="arabicPeriod"/>
            </a:pPr>
            <a:endParaRPr sz="1950" dirty="0">
              <a:latin typeface="Times New Roman"/>
              <a:cs typeface="Times New Roman"/>
            </a:endParaRPr>
          </a:p>
          <a:p>
            <a:pPr marL="301625" indent="-289560">
              <a:lnSpc>
                <a:spcPct val="100000"/>
              </a:lnSpc>
              <a:buAutoNum type="arabicPeriod"/>
              <a:tabLst>
                <a:tab pos="302260" algn="l"/>
              </a:tabLst>
            </a:pPr>
            <a:r>
              <a:rPr sz="1900" spc="-5" dirty="0">
                <a:latin typeface="Trebuchet MS"/>
                <a:cs typeface="Trebuchet MS"/>
              </a:rPr>
              <a:t>If </a:t>
            </a:r>
            <a:r>
              <a:rPr sz="1900" spc="-10" dirty="0">
                <a:latin typeface="Trebuchet MS"/>
                <a:cs typeface="Trebuchet MS"/>
              </a:rPr>
              <a:t>you don’t have </a:t>
            </a:r>
            <a:r>
              <a:rPr sz="1900" spc="-5" dirty="0">
                <a:latin typeface="Trebuchet MS"/>
                <a:cs typeface="Trebuchet MS"/>
              </a:rPr>
              <a:t>a </a:t>
            </a:r>
            <a:r>
              <a:rPr sz="1900" spc="-10" dirty="0">
                <a:latin typeface="Trebuchet MS"/>
                <a:cs typeface="Trebuchet MS"/>
              </a:rPr>
              <a:t>tissue use your</a:t>
            </a:r>
            <a:r>
              <a:rPr sz="1900" spc="125" dirty="0">
                <a:latin typeface="Trebuchet MS"/>
                <a:cs typeface="Trebuchet MS"/>
              </a:rPr>
              <a:t> </a:t>
            </a:r>
            <a:r>
              <a:rPr sz="1900" spc="-5" dirty="0">
                <a:latin typeface="Trebuchet MS"/>
                <a:cs typeface="Trebuchet MS"/>
              </a:rPr>
              <a:t>sleeve.</a:t>
            </a:r>
            <a:endParaRPr sz="1900" dirty="0">
              <a:latin typeface="Trebuchet MS"/>
              <a:cs typeface="Trebuchet MS"/>
            </a:endParaRPr>
          </a:p>
          <a:p>
            <a:pPr>
              <a:lnSpc>
                <a:spcPct val="100000"/>
              </a:lnSpc>
              <a:spcBef>
                <a:spcPts val="40"/>
              </a:spcBef>
              <a:buFont typeface="Trebuchet MS"/>
              <a:buAutoNum type="arabicPeriod"/>
            </a:pPr>
            <a:endParaRPr sz="1950" dirty="0">
              <a:latin typeface="Times New Roman"/>
              <a:cs typeface="Times New Roman"/>
            </a:endParaRPr>
          </a:p>
          <a:p>
            <a:pPr marL="288290" indent="-276225">
              <a:lnSpc>
                <a:spcPct val="100000"/>
              </a:lnSpc>
              <a:buAutoNum type="arabicPeriod"/>
              <a:tabLst>
                <a:tab pos="288925" algn="l"/>
              </a:tabLst>
            </a:pPr>
            <a:r>
              <a:rPr sz="1900" spc="-25" dirty="0">
                <a:latin typeface="Trebuchet MS"/>
                <a:cs typeface="Trebuchet MS"/>
              </a:rPr>
              <a:t>Avoid </a:t>
            </a:r>
            <a:r>
              <a:rPr sz="1900" spc="-10" dirty="0">
                <a:latin typeface="Trebuchet MS"/>
                <a:cs typeface="Trebuchet MS"/>
              </a:rPr>
              <a:t>touching your eyes, nose and mouth </a:t>
            </a:r>
            <a:r>
              <a:rPr sz="1900" spc="-5" dirty="0">
                <a:latin typeface="Trebuchet MS"/>
                <a:cs typeface="Trebuchet MS"/>
              </a:rPr>
              <a:t>with </a:t>
            </a:r>
            <a:r>
              <a:rPr sz="1900" spc="-10" dirty="0">
                <a:latin typeface="Trebuchet MS"/>
                <a:cs typeface="Trebuchet MS"/>
              </a:rPr>
              <a:t>unwashed</a:t>
            </a:r>
            <a:r>
              <a:rPr sz="1900" spc="225" dirty="0">
                <a:latin typeface="Trebuchet MS"/>
                <a:cs typeface="Trebuchet MS"/>
              </a:rPr>
              <a:t> </a:t>
            </a:r>
            <a:r>
              <a:rPr sz="1900" spc="-10" dirty="0">
                <a:latin typeface="Trebuchet MS"/>
                <a:cs typeface="Trebuchet MS"/>
              </a:rPr>
              <a:t>hands.</a:t>
            </a:r>
            <a:endParaRPr sz="1900" dirty="0">
              <a:latin typeface="Trebuchet MS"/>
              <a:cs typeface="Trebuchet MS"/>
            </a:endParaRPr>
          </a:p>
          <a:p>
            <a:pPr>
              <a:lnSpc>
                <a:spcPct val="100000"/>
              </a:lnSpc>
              <a:spcBef>
                <a:spcPts val="35"/>
              </a:spcBef>
              <a:buFont typeface="Trebuchet MS"/>
              <a:buAutoNum type="arabicPeriod"/>
            </a:pPr>
            <a:endParaRPr sz="1950" dirty="0">
              <a:latin typeface="Times New Roman"/>
              <a:cs typeface="Times New Roman"/>
            </a:endParaRPr>
          </a:p>
          <a:p>
            <a:pPr marL="358775" marR="490855" indent="-346710">
              <a:lnSpc>
                <a:spcPct val="100000"/>
              </a:lnSpc>
              <a:buAutoNum type="arabicPeriod"/>
              <a:tabLst>
                <a:tab pos="358775" algn="l"/>
                <a:tab pos="359410" algn="l"/>
              </a:tabLst>
            </a:pPr>
            <a:r>
              <a:rPr sz="1900" spc="-5" dirty="0">
                <a:latin typeface="Trebuchet MS"/>
                <a:cs typeface="Trebuchet MS"/>
              </a:rPr>
              <a:t>If </a:t>
            </a:r>
            <a:r>
              <a:rPr sz="1900" spc="-10" dirty="0">
                <a:latin typeface="Trebuchet MS"/>
                <a:cs typeface="Trebuchet MS"/>
              </a:rPr>
              <a:t>you feel </a:t>
            </a:r>
            <a:r>
              <a:rPr sz="1900" spc="-5" dirty="0">
                <a:latin typeface="Trebuchet MS"/>
                <a:cs typeface="Trebuchet MS"/>
              </a:rPr>
              <a:t>unwell, </a:t>
            </a:r>
            <a:r>
              <a:rPr sz="1900" spc="-10" dirty="0">
                <a:latin typeface="Trebuchet MS"/>
                <a:cs typeface="Trebuchet MS"/>
              </a:rPr>
              <a:t>feverish </a:t>
            </a:r>
            <a:r>
              <a:rPr sz="1900" spc="-5" dirty="0">
                <a:latin typeface="Trebuchet MS"/>
                <a:cs typeface="Trebuchet MS"/>
              </a:rPr>
              <a:t>or </a:t>
            </a:r>
            <a:r>
              <a:rPr sz="1900" spc="-10" dirty="0">
                <a:latin typeface="Trebuchet MS"/>
                <a:cs typeface="Trebuchet MS"/>
              </a:rPr>
              <a:t>develop </a:t>
            </a:r>
            <a:r>
              <a:rPr sz="1900" spc="-5" dirty="0">
                <a:latin typeface="Trebuchet MS"/>
                <a:cs typeface="Trebuchet MS"/>
              </a:rPr>
              <a:t>a </a:t>
            </a:r>
            <a:r>
              <a:rPr sz="1900" spc="-10" dirty="0">
                <a:latin typeface="Trebuchet MS"/>
                <a:cs typeface="Trebuchet MS"/>
              </a:rPr>
              <a:t>cough, </a:t>
            </a:r>
            <a:r>
              <a:rPr sz="1900" spc="-5" dirty="0">
                <a:latin typeface="Trebuchet MS"/>
                <a:cs typeface="Trebuchet MS"/>
              </a:rPr>
              <a:t>stay in </a:t>
            </a:r>
            <a:r>
              <a:rPr sz="1900" spc="-10" dirty="0">
                <a:latin typeface="Trebuchet MS"/>
                <a:cs typeface="Trebuchet MS"/>
              </a:rPr>
              <a:t>your </a:t>
            </a:r>
            <a:r>
              <a:rPr sz="1900" spc="-5" dirty="0">
                <a:latin typeface="Trebuchet MS"/>
                <a:cs typeface="Trebuchet MS"/>
              </a:rPr>
              <a:t>room. </a:t>
            </a:r>
            <a:r>
              <a:rPr sz="1900" spc="-45" dirty="0">
                <a:latin typeface="Trebuchet MS"/>
                <a:cs typeface="Trebuchet MS"/>
              </a:rPr>
              <a:t>We </a:t>
            </a:r>
            <a:r>
              <a:rPr sz="1900" spc="-5" dirty="0">
                <a:latin typeface="Trebuchet MS"/>
                <a:cs typeface="Trebuchet MS"/>
              </a:rPr>
              <a:t>will give </a:t>
            </a:r>
            <a:r>
              <a:rPr sz="1900" spc="-10" dirty="0">
                <a:latin typeface="Trebuchet MS"/>
                <a:cs typeface="Trebuchet MS"/>
              </a:rPr>
              <a:t>you necessary  advice. </a:t>
            </a:r>
            <a:r>
              <a:rPr sz="1900" spc="-5" dirty="0">
                <a:latin typeface="Trebuchet MS"/>
                <a:cs typeface="Trebuchet MS"/>
              </a:rPr>
              <a:t>Do </a:t>
            </a:r>
            <a:r>
              <a:rPr sz="1900" spc="-10" dirty="0">
                <a:latin typeface="Trebuchet MS"/>
                <a:cs typeface="Trebuchet MS"/>
              </a:rPr>
              <a:t>not </a:t>
            </a:r>
            <a:r>
              <a:rPr sz="1900" spc="-5" dirty="0">
                <a:latin typeface="Trebuchet MS"/>
                <a:cs typeface="Trebuchet MS"/>
              </a:rPr>
              <a:t>go to </a:t>
            </a:r>
            <a:r>
              <a:rPr sz="1900" spc="-10" dirty="0">
                <a:latin typeface="Trebuchet MS"/>
                <a:cs typeface="Trebuchet MS"/>
              </a:rPr>
              <a:t>the restaurant </a:t>
            </a:r>
            <a:r>
              <a:rPr sz="1900" spc="-5" dirty="0">
                <a:latin typeface="Trebuchet MS"/>
                <a:cs typeface="Trebuchet MS"/>
              </a:rPr>
              <a:t>if unwell, food will be </a:t>
            </a:r>
            <a:r>
              <a:rPr sz="1900" spc="-10" dirty="0">
                <a:latin typeface="Trebuchet MS"/>
                <a:cs typeface="Trebuchet MS"/>
              </a:rPr>
              <a:t>brought </a:t>
            </a:r>
            <a:r>
              <a:rPr sz="1900" spc="-5" dirty="0">
                <a:latin typeface="Trebuchet MS"/>
                <a:cs typeface="Trebuchet MS"/>
              </a:rPr>
              <a:t>to your</a:t>
            </a:r>
            <a:r>
              <a:rPr sz="1900" spc="240" dirty="0">
                <a:latin typeface="Trebuchet MS"/>
                <a:cs typeface="Trebuchet MS"/>
              </a:rPr>
              <a:t> </a:t>
            </a:r>
            <a:r>
              <a:rPr sz="1900" spc="-5" dirty="0">
                <a:latin typeface="Trebuchet MS"/>
                <a:cs typeface="Trebuchet MS"/>
              </a:rPr>
              <a:t>room.</a:t>
            </a:r>
            <a:endParaRPr sz="1900" dirty="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10997"/>
            <a:ext cx="1842770" cy="574040"/>
          </a:xfrm>
          <a:prstGeom prst="rect">
            <a:avLst/>
          </a:prstGeom>
        </p:spPr>
        <p:txBody>
          <a:bodyPr vert="horz" wrap="square" lIns="0" tIns="12700" rIns="0" bIns="0" rtlCol="0">
            <a:spAutoFit/>
          </a:bodyPr>
          <a:lstStyle/>
          <a:p>
            <a:pPr marL="12700">
              <a:lnSpc>
                <a:spcPct val="100000"/>
              </a:lnSpc>
              <a:spcBef>
                <a:spcPts val="100"/>
              </a:spcBef>
            </a:pPr>
            <a:r>
              <a:rPr spc="-10" dirty="0">
                <a:latin typeface="Calibri"/>
                <a:cs typeface="Calibri"/>
              </a:rPr>
              <a:t>Preamble</a:t>
            </a:r>
          </a:p>
        </p:txBody>
      </p:sp>
      <p:sp>
        <p:nvSpPr>
          <p:cNvPr id="4" name="object 4"/>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1</a:t>
            </a:r>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38728" y="1143000"/>
            <a:ext cx="10764520" cy="5154616"/>
          </a:xfrm>
          <a:prstGeom prst="rect">
            <a:avLst/>
          </a:prstGeom>
        </p:spPr>
        <p:txBody>
          <a:bodyPr vert="horz" wrap="square" lIns="0" tIns="12065" rIns="0" bIns="0" rtlCol="0">
            <a:spAutoFit/>
          </a:bodyPr>
          <a:lstStyle/>
          <a:p>
            <a:pPr marL="12700" marR="137160">
              <a:lnSpc>
                <a:spcPct val="100000"/>
              </a:lnSpc>
              <a:spcBef>
                <a:spcPts val="95"/>
              </a:spcBef>
            </a:pPr>
            <a:r>
              <a:rPr sz="1900" spc="-10" dirty="0">
                <a:latin typeface="Trebuchet MS"/>
                <a:cs typeface="Trebuchet MS"/>
              </a:rPr>
              <a:t>Over the coming days and weeks we will be preparing to reopen some of our </a:t>
            </a:r>
            <a:r>
              <a:rPr lang="en-US" sz="1900" spc="-10" dirty="0" smtClean="0">
                <a:latin typeface="Trebuchet MS"/>
                <a:cs typeface="Trebuchet MS"/>
              </a:rPr>
              <a:t>h</a:t>
            </a:r>
            <a:r>
              <a:rPr sz="1900" spc="-10" dirty="0" smtClean="0">
                <a:latin typeface="Trebuchet MS"/>
                <a:cs typeface="Trebuchet MS"/>
              </a:rPr>
              <a:t>otels</a:t>
            </a:r>
            <a:r>
              <a:rPr lang="en-US" sz="1900" spc="-10" dirty="0">
                <a:latin typeface="Trebuchet MS"/>
                <a:cs typeface="Trebuchet MS"/>
              </a:rPr>
              <a:t>. </a:t>
            </a:r>
            <a:r>
              <a:rPr lang="en-US" sz="1900" spc="-10" dirty="0" smtClean="0">
                <a:latin typeface="Trebuchet MS"/>
                <a:cs typeface="Trebuchet MS"/>
              </a:rPr>
              <a:t>According </a:t>
            </a:r>
            <a:r>
              <a:rPr lang="en-US" sz="1900" spc="-10" dirty="0">
                <a:latin typeface="Trebuchet MS"/>
                <a:cs typeface="Trebuchet MS"/>
              </a:rPr>
              <a:t>to </a:t>
            </a:r>
            <a:r>
              <a:rPr lang="en-US" sz="1900" spc="-10" dirty="0" smtClean="0">
                <a:latin typeface="Trebuchet MS"/>
                <a:cs typeface="Trebuchet MS"/>
              </a:rPr>
              <a:t>COVID-19 </a:t>
            </a:r>
            <a:r>
              <a:rPr lang="en-US" sz="1900" spc="-10" dirty="0">
                <a:latin typeface="Trebuchet MS"/>
                <a:cs typeface="Trebuchet MS"/>
              </a:rPr>
              <a:t>pandemic issue, </a:t>
            </a:r>
            <a:r>
              <a:rPr lang="en-US" sz="1900" spc="-10" dirty="0" smtClean="0">
                <a:latin typeface="Trebuchet MS"/>
                <a:cs typeface="Trebuchet MS"/>
              </a:rPr>
              <a:t>our </a:t>
            </a:r>
            <a:r>
              <a:rPr lang="en-US" sz="1900" spc="-10" dirty="0">
                <a:latin typeface="Trebuchet MS"/>
                <a:cs typeface="Trebuchet MS"/>
              </a:rPr>
              <a:t>organization (JHG) is committed to apply specific protocol in order to minimize spreading of the </a:t>
            </a:r>
            <a:r>
              <a:rPr lang="en-US" sz="1900" spc="-10" dirty="0" smtClean="0">
                <a:latin typeface="Trebuchet MS"/>
                <a:cs typeface="Trebuchet MS"/>
              </a:rPr>
              <a:t>disease.</a:t>
            </a:r>
            <a:r>
              <a:rPr sz="1900" spc="-10" dirty="0" smtClean="0">
                <a:latin typeface="Trebuchet MS"/>
                <a:cs typeface="Trebuchet MS"/>
              </a:rPr>
              <a:t> </a:t>
            </a:r>
            <a:r>
              <a:rPr sz="1900" spc="-10" dirty="0">
                <a:latin typeface="Trebuchet MS"/>
                <a:cs typeface="Trebuchet MS"/>
              </a:rPr>
              <a:t>Our future </a:t>
            </a:r>
            <a:r>
              <a:rPr sz="1900" spc="-10" dirty="0" smtClean="0">
                <a:latin typeface="Trebuchet MS"/>
                <a:cs typeface="Trebuchet MS"/>
              </a:rPr>
              <a:t>guests </a:t>
            </a:r>
            <a:r>
              <a:rPr sz="1900" spc="-10" dirty="0">
                <a:latin typeface="Trebuchet MS"/>
                <a:cs typeface="Trebuchet MS"/>
              </a:rPr>
              <a:t>will be expecting to see visible signs that we have taken all reasonable steps to keep them </a:t>
            </a:r>
            <a:r>
              <a:rPr sz="1900" spc="-10" dirty="0" smtClean="0">
                <a:latin typeface="Trebuchet MS"/>
                <a:cs typeface="Trebuchet MS"/>
              </a:rPr>
              <a:t>safe </a:t>
            </a:r>
            <a:r>
              <a:rPr sz="1900" spc="-10" dirty="0">
                <a:latin typeface="Trebuchet MS"/>
                <a:cs typeface="Trebuchet MS"/>
              </a:rPr>
              <a:t>whilst they are in one of our hotels.</a:t>
            </a:r>
          </a:p>
          <a:p>
            <a:pPr>
              <a:lnSpc>
                <a:spcPct val="100000"/>
              </a:lnSpc>
              <a:spcBef>
                <a:spcPts val="40"/>
              </a:spcBef>
            </a:pPr>
            <a:endParaRPr sz="1400" dirty="0">
              <a:latin typeface="Times New Roman"/>
              <a:cs typeface="Times New Roman"/>
            </a:endParaRPr>
          </a:p>
          <a:p>
            <a:pPr marL="12700" marR="137160">
              <a:spcBef>
                <a:spcPts val="95"/>
              </a:spcBef>
            </a:pPr>
            <a:r>
              <a:rPr sz="1900" spc="-10" dirty="0">
                <a:latin typeface="Trebuchet MS"/>
                <a:cs typeface="Trebuchet MS"/>
              </a:rPr>
              <a:t>Hygiene, safety and security are now of paramount importance. It will be key to our success that  we show our guests that their welfare has been taken care of.</a:t>
            </a:r>
          </a:p>
          <a:p>
            <a:pPr>
              <a:lnSpc>
                <a:spcPct val="100000"/>
              </a:lnSpc>
              <a:spcBef>
                <a:spcPts val="35"/>
              </a:spcBef>
            </a:pPr>
            <a:endParaRPr sz="1400" dirty="0">
              <a:latin typeface="Times New Roman"/>
              <a:cs typeface="Times New Roman"/>
            </a:endParaRPr>
          </a:p>
          <a:p>
            <a:pPr marL="12700" marR="137160">
              <a:lnSpc>
                <a:spcPct val="100000"/>
              </a:lnSpc>
              <a:spcBef>
                <a:spcPts val="95"/>
              </a:spcBef>
            </a:pPr>
            <a:r>
              <a:rPr sz="1900" spc="-10" dirty="0">
                <a:latin typeface="Trebuchet MS"/>
                <a:cs typeface="Trebuchet MS"/>
              </a:rPr>
              <a:t>The following toolkit is designed to help our hotels and resorts understand, plan and mitigate the  impact of the COVID-19 pandemic. The toolkit contains clear information and recommendations on  adjusting operation procedures. We highlight new ideas of how our resorts can react to the  changes. The toolkit is just a base. It will see many evolution in the coming weeks based on  practices.</a:t>
            </a:r>
          </a:p>
          <a:p>
            <a:pPr>
              <a:lnSpc>
                <a:spcPct val="100000"/>
              </a:lnSpc>
              <a:spcBef>
                <a:spcPts val="35"/>
              </a:spcBef>
            </a:pPr>
            <a:endParaRPr sz="1400" dirty="0">
              <a:latin typeface="Times New Roman"/>
              <a:cs typeface="Times New Roman"/>
            </a:endParaRPr>
          </a:p>
          <a:p>
            <a:pPr marL="12700" marR="137160">
              <a:spcBef>
                <a:spcPts val="95"/>
              </a:spcBef>
            </a:pPr>
            <a:r>
              <a:rPr sz="1900" spc="-10" dirty="0">
                <a:latin typeface="Trebuchet MS"/>
                <a:cs typeface="Trebuchet MS"/>
              </a:rPr>
              <a:t>We will be working with International Hygiene &amp; Safety audit experts in the field of hotel risk</a:t>
            </a:r>
          </a:p>
          <a:p>
            <a:pPr marL="12700" marR="137160">
              <a:spcBef>
                <a:spcPts val="95"/>
              </a:spcBef>
            </a:pPr>
            <a:r>
              <a:rPr sz="1900" spc="-10" dirty="0">
                <a:latin typeface="Trebuchet MS"/>
                <a:cs typeface="Trebuchet MS"/>
              </a:rPr>
              <a:t>management to implement the “Prevention of Spread of Infection” (POSI) management system.</a:t>
            </a:r>
          </a:p>
          <a:p>
            <a:pPr>
              <a:lnSpc>
                <a:spcPct val="100000"/>
              </a:lnSpc>
              <a:spcBef>
                <a:spcPts val="35"/>
              </a:spcBef>
            </a:pPr>
            <a:endParaRPr sz="1400" dirty="0">
              <a:latin typeface="Times New Roman"/>
              <a:cs typeface="Times New Roman"/>
            </a:endParaRPr>
          </a:p>
          <a:p>
            <a:pPr marL="12700" marR="137160">
              <a:lnSpc>
                <a:spcPct val="100000"/>
              </a:lnSpc>
              <a:spcBef>
                <a:spcPts val="95"/>
              </a:spcBef>
            </a:pPr>
            <a:r>
              <a:rPr sz="1900" spc="-10" dirty="0">
                <a:latin typeface="Trebuchet MS"/>
                <a:cs typeface="Trebuchet MS"/>
              </a:rPr>
              <a:t>The toolkit’s technical references are the WHO, CDC and the Egyptian Ministry of Health (</a:t>
            </a:r>
            <a:r>
              <a:rPr sz="1900" spc="-10" dirty="0" err="1">
                <a:latin typeface="Trebuchet MS"/>
                <a:cs typeface="Trebuchet MS"/>
              </a:rPr>
              <a:t>MoH</a:t>
            </a:r>
            <a:r>
              <a:rPr sz="1900" spc="-10" dirty="0">
                <a:latin typeface="Trebuchet MS"/>
                <a:cs typeface="Trebuchet MS"/>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0" y="0"/>
          <a:ext cx="12188825" cy="6854820"/>
        </p:xfrm>
        <a:graphic>
          <a:graphicData uri="http://schemas.openxmlformats.org/drawingml/2006/table">
            <a:tbl>
              <a:tblPr firstRow="1" bandRow="1">
                <a:tableStyleId>{2D5ABB26-0587-4C30-8999-92F81FD0307C}</a:tableStyleId>
              </a:tblPr>
              <a:tblGrid>
                <a:gridCol w="4064000"/>
                <a:gridCol w="4064000"/>
                <a:gridCol w="4060825"/>
              </a:tblGrid>
              <a:tr h="247776">
                <a:tc>
                  <a:txBody>
                    <a:bodyPr/>
                    <a:lstStyle/>
                    <a:p>
                      <a:pPr>
                        <a:lnSpc>
                          <a:spcPct val="100000"/>
                        </a:lnSpc>
                      </a:pPr>
                      <a:endParaRPr sz="1500">
                        <a:latin typeface="Times New Roman"/>
                        <a:cs typeface="Times New Roman"/>
                      </a:endParaRPr>
                    </a:p>
                  </a:txBody>
                  <a:tcPr marL="0" marR="0" marT="0" marB="0">
                    <a:lnT w="6350">
                      <a:solidFill>
                        <a:srgbClr val="FFFFFF"/>
                      </a:solidFill>
                      <a:prstDash val="solid"/>
                    </a:lnT>
                    <a:lnB w="38100">
                      <a:solidFill>
                        <a:srgbClr val="FFFFFF"/>
                      </a:solidFill>
                      <a:prstDash val="solid"/>
                    </a:lnB>
                    <a:solidFill>
                      <a:srgbClr val="12837A"/>
                    </a:solidFill>
                  </a:tcPr>
                </a:tc>
                <a:tc>
                  <a:txBody>
                    <a:bodyPr/>
                    <a:lstStyle/>
                    <a:p>
                      <a:pPr marR="40005" algn="ctr">
                        <a:lnSpc>
                          <a:spcPts val="1670"/>
                        </a:lnSpc>
                      </a:pPr>
                      <a:r>
                        <a:rPr sz="1400" b="1" spc="-5" dirty="0">
                          <a:solidFill>
                            <a:srgbClr val="FFFFFF"/>
                          </a:solidFill>
                          <a:latin typeface="Calibri"/>
                          <a:cs typeface="Calibri"/>
                        </a:rPr>
                        <a:t>Leading from </a:t>
                      </a:r>
                      <a:r>
                        <a:rPr sz="1400" b="1" dirty="0">
                          <a:solidFill>
                            <a:srgbClr val="FFFFFF"/>
                          </a:solidFill>
                          <a:latin typeface="Calibri"/>
                          <a:cs typeface="Calibri"/>
                        </a:rPr>
                        <a:t>the</a:t>
                      </a:r>
                      <a:r>
                        <a:rPr sz="1400" b="1" spc="-75" dirty="0">
                          <a:solidFill>
                            <a:srgbClr val="FFFFFF"/>
                          </a:solidFill>
                          <a:latin typeface="Calibri"/>
                          <a:cs typeface="Calibri"/>
                        </a:rPr>
                        <a:t> </a:t>
                      </a:r>
                      <a:r>
                        <a:rPr sz="1400" b="1" spc="-5" dirty="0">
                          <a:solidFill>
                            <a:srgbClr val="FFFFFF"/>
                          </a:solidFill>
                          <a:latin typeface="Calibri"/>
                          <a:cs typeface="Calibri"/>
                        </a:rPr>
                        <a:t>Lobby</a:t>
                      </a:r>
                      <a:endParaRPr sz="1400">
                        <a:latin typeface="Calibri"/>
                        <a:cs typeface="Calibri"/>
                      </a:endParaRPr>
                    </a:p>
                  </a:txBody>
                  <a:tcPr marL="0" marR="0" marT="0" marB="0">
                    <a:lnT w="6350">
                      <a:solidFill>
                        <a:srgbClr val="FFFFFF"/>
                      </a:solidFill>
                      <a:prstDash val="solid"/>
                    </a:lnT>
                    <a:lnB w="38100">
                      <a:solidFill>
                        <a:srgbClr val="FFFFFF"/>
                      </a:solidFill>
                      <a:prstDash val="solid"/>
                    </a:lnB>
                    <a:solidFill>
                      <a:srgbClr val="12837A"/>
                    </a:solidFill>
                  </a:tcPr>
                </a:tc>
                <a:tc>
                  <a:txBody>
                    <a:bodyPr/>
                    <a:lstStyle/>
                    <a:p>
                      <a:pPr>
                        <a:lnSpc>
                          <a:spcPct val="100000"/>
                        </a:lnSpc>
                      </a:pPr>
                      <a:endParaRPr sz="1500">
                        <a:latin typeface="Times New Roman"/>
                        <a:cs typeface="Times New Roman"/>
                      </a:endParaRPr>
                    </a:p>
                  </a:txBody>
                  <a:tcPr marL="0" marR="0" marT="0" marB="0">
                    <a:lnR w="6350">
                      <a:solidFill>
                        <a:srgbClr val="FFFFFF"/>
                      </a:solidFill>
                      <a:prstDash val="solid"/>
                    </a:lnR>
                    <a:lnT w="6350">
                      <a:solidFill>
                        <a:srgbClr val="FFFFFF"/>
                      </a:solidFill>
                      <a:prstDash val="solid"/>
                    </a:lnT>
                    <a:lnB w="38100">
                      <a:solidFill>
                        <a:srgbClr val="FFFFFF"/>
                      </a:solidFill>
                      <a:prstDash val="solid"/>
                    </a:lnB>
                    <a:solidFill>
                      <a:srgbClr val="12837A"/>
                    </a:solidFill>
                  </a:tcPr>
                </a:tc>
              </a:tr>
              <a:tr h="251078">
                <a:tc>
                  <a:txBody>
                    <a:bodyPr/>
                    <a:lstStyle/>
                    <a:p>
                      <a:pPr marR="43180" algn="ctr">
                        <a:lnSpc>
                          <a:spcPct val="100000"/>
                        </a:lnSpc>
                        <a:spcBef>
                          <a:spcPts val="15"/>
                        </a:spcBef>
                      </a:pPr>
                      <a:r>
                        <a:rPr sz="1400" b="1" spc="-5" dirty="0">
                          <a:solidFill>
                            <a:srgbClr val="FFFFFF"/>
                          </a:solidFill>
                          <a:latin typeface="Calibri"/>
                          <a:cs typeface="Calibri"/>
                        </a:rPr>
                        <a:t>Arrival</a:t>
                      </a:r>
                      <a:endParaRPr sz="1400">
                        <a:latin typeface="Calibri"/>
                        <a:cs typeface="Calibri"/>
                      </a:endParaRPr>
                    </a:p>
                  </a:txBody>
                  <a:tcPr marL="0" marR="0" marT="1905" marB="0">
                    <a:lnR w="12700">
                      <a:solidFill>
                        <a:srgbClr val="FFFFFF"/>
                      </a:solidFill>
                      <a:prstDash val="solid"/>
                    </a:lnR>
                    <a:lnT w="38100">
                      <a:solidFill>
                        <a:srgbClr val="FFFFFF"/>
                      </a:solidFill>
                      <a:prstDash val="solid"/>
                    </a:lnT>
                    <a:lnB w="12700">
                      <a:solidFill>
                        <a:srgbClr val="FFFFFF"/>
                      </a:solidFill>
                      <a:prstDash val="solid"/>
                    </a:lnB>
                    <a:solidFill>
                      <a:srgbClr val="12837A"/>
                    </a:solidFill>
                  </a:tcPr>
                </a:tc>
                <a:tc>
                  <a:txBody>
                    <a:bodyPr/>
                    <a:lstStyle/>
                    <a:p>
                      <a:pPr marR="41275" algn="ctr">
                        <a:lnSpc>
                          <a:spcPct val="100000"/>
                        </a:lnSpc>
                        <a:spcBef>
                          <a:spcPts val="15"/>
                        </a:spcBef>
                      </a:pPr>
                      <a:r>
                        <a:rPr sz="1400" dirty="0">
                          <a:latin typeface="Calibri"/>
                          <a:cs typeface="Calibri"/>
                        </a:rPr>
                        <a:t>During </a:t>
                      </a:r>
                      <a:r>
                        <a:rPr sz="1400" spc="-10" dirty="0">
                          <a:latin typeface="Calibri"/>
                          <a:cs typeface="Calibri"/>
                        </a:rPr>
                        <a:t>Guest’s</a:t>
                      </a:r>
                      <a:r>
                        <a:rPr sz="1400" dirty="0">
                          <a:latin typeface="Calibri"/>
                          <a:cs typeface="Calibri"/>
                        </a:rPr>
                        <a:t> </a:t>
                      </a:r>
                      <a:r>
                        <a:rPr sz="1400" spc="-15" dirty="0">
                          <a:latin typeface="Calibri"/>
                          <a:cs typeface="Calibri"/>
                        </a:rPr>
                        <a:t>stay</a:t>
                      </a:r>
                      <a:endParaRPr sz="1400">
                        <a:latin typeface="Calibri"/>
                        <a:cs typeface="Calibri"/>
                      </a:endParaRPr>
                    </a:p>
                  </a:txBody>
                  <a:tcPr marL="0" marR="0" marT="19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1EFD9"/>
                    </a:solidFill>
                  </a:tcPr>
                </a:tc>
                <a:tc>
                  <a:txBody>
                    <a:bodyPr/>
                    <a:lstStyle/>
                    <a:p>
                      <a:pPr marR="38735" algn="ctr">
                        <a:lnSpc>
                          <a:spcPct val="100000"/>
                        </a:lnSpc>
                        <a:spcBef>
                          <a:spcPts val="15"/>
                        </a:spcBef>
                      </a:pPr>
                      <a:r>
                        <a:rPr sz="1400" spc="-5" dirty="0">
                          <a:latin typeface="Calibri"/>
                          <a:cs typeface="Calibri"/>
                        </a:rPr>
                        <a:t>Departure</a:t>
                      </a:r>
                      <a:endParaRPr sz="1400">
                        <a:latin typeface="Calibri"/>
                        <a:cs typeface="Calibri"/>
                      </a:endParaRPr>
                    </a:p>
                  </a:txBody>
                  <a:tcPr marL="0" marR="0" marT="1905" marB="0">
                    <a:lnL w="12700">
                      <a:solidFill>
                        <a:srgbClr val="FFFFFF"/>
                      </a:solidFill>
                      <a:prstDash val="solid"/>
                    </a:lnL>
                    <a:lnR w="6350">
                      <a:solidFill>
                        <a:srgbClr val="FFFFFF"/>
                      </a:solidFill>
                      <a:prstDash val="solid"/>
                    </a:lnR>
                    <a:lnT w="38100">
                      <a:solidFill>
                        <a:srgbClr val="FFFFFF"/>
                      </a:solidFill>
                      <a:prstDash val="solid"/>
                    </a:lnT>
                    <a:lnB w="12700">
                      <a:solidFill>
                        <a:srgbClr val="FFFFFF"/>
                      </a:solidFill>
                      <a:prstDash val="solid"/>
                    </a:lnB>
                    <a:solidFill>
                      <a:srgbClr val="E1EFD9"/>
                    </a:solidFill>
                  </a:tcPr>
                </a:tc>
              </a:tr>
              <a:tr h="800354">
                <a:tc>
                  <a:txBody>
                    <a:bodyPr/>
                    <a:lstStyle/>
                    <a:p>
                      <a:pPr marL="60325">
                        <a:lnSpc>
                          <a:spcPct val="100000"/>
                        </a:lnSpc>
                        <a:spcBef>
                          <a:spcPts val="10"/>
                        </a:spcBef>
                      </a:pPr>
                      <a:r>
                        <a:rPr sz="1600" b="1" spc="-15" dirty="0">
                          <a:solidFill>
                            <a:srgbClr val="FFFFFF"/>
                          </a:solidFill>
                          <a:latin typeface="Calibri"/>
                          <a:cs typeface="Calibri"/>
                        </a:rPr>
                        <a:t>Front </a:t>
                      </a:r>
                      <a:r>
                        <a:rPr sz="1600" b="1" spc="-5" dirty="0">
                          <a:solidFill>
                            <a:srgbClr val="FFFFFF"/>
                          </a:solidFill>
                          <a:latin typeface="Calibri"/>
                          <a:cs typeface="Calibri"/>
                        </a:rPr>
                        <a:t>Office </a:t>
                      </a:r>
                      <a:r>
                        <a:rPr sz="1600" b="1" spc="-10" dirty="0">
                          <a:solidFill>
                            <a:srgbClr val="FFFFFF"/>
                          </a:solidFill>
                          <a:latin typeface="Calibri"/>
                          <a:cs typeface="Calibri"/>
                        </a:rPr>
                        <a:t>team to </a:t>
                      </a:r>
                      <a:r>
                        <a:rPr sz="1600" b="1" spc="-15" dirty="0">
                          <a:solidFill>
                            <a:srgbClr val="FFFFFF"/>
                          </a:solidFill>
                          <a:latin typeface="Calibri"/>
                          <a:cs typeface="Calibri"/>
                        </a:rPr>
                        <a:t>ensure </a:t>
                      </a:r>
                      <a:r>
                        <a:rPr sz="1600" b="1" spc="-10" dirty="0">
                          <a:solidFill>
                            <a:srgbClr val="FFFFFF"/>
                          </a:solidFill>
                          <a:latin typeface="Calibri"/>
                          <a:cs typeface="Calibri"/>
                        </a:rPr>
                        <a:t>that guests</a:t>
                      </a:r>
                      <a:r>
                        <a:rPr sz="1600" b="1" spc="110" dirty="0">
                          <a:solidFill>
                            <a:srgbClr val="FFFFFF"/>
                          </a:solidFill>
                          <a:latin typeface="Calibri"/>
                          <a:cs typeface="Calibri"/>
                        </a:rPr>
                        <a:t> </a:t>
                      </a:r>
                      <a:r>
                        <a:rPr sz="1600" b="1" spc="-20" dirty="0">
                          <a:solidFill>
                            <a:srgbClr val="FFFFFF"/>
                          </a:solidFill>
                          <a:latin typeface="Calibri"/>
                          <a:cs typeface="Calibri"/>
                        </a:rPr>
                        <a:t>stay</a:t>
                      </a:r>
                      <a:endParaRPr sz="1600">
                        <a:latin typeface="Calibri"/>
                        <a:cs typeface="Calibri"/>
                      </a:endParaRPr>
                    </a:p>
                    <a:p>
                      <a:pPr marL="60325">
                        <a:lnSpc>
                          <a:spcPct val="100000"/>
                        </a:lnSpc>
                        <a:spcBef>
                          <a:spcPts val="240"/>
                        </a:spcBef>
                      </a:pPr>
                      <a:r>
                        <a:rPr sz="1600" b="1" spc="-5" dirty="0">
                          <a:solidFill>
                            <a:srgbClr val="FFFFFF"/>
                          </a:solidFill>
                          <a:latin typeface="Calibri"/>
                          <a:cs typeface="Calibri"/>
                        </a:rPr>
                        <a:t>in 2 m </a:t>
                      </a:r>
                      <a:r>
                        <a:rPr sz="1600" b="1" spc="-10" dirty="0">
                          <a:solidFill>
                            <a:srgbClr val="FFFFFF"/>
                          </a:solidFill>
                          <a:latin typeface="Calibri"/>
                          <a:cs typeface="Calibri"/>
                        </a:rPr>
                        <a:t>distance from </a:t>
                      </a:r>
                      <a:r>
                        <a:rPr sz="1600" b="1" spc="-5" dirty="0">
                          <a:solidFill>
                            <a:srgbClr val="FFFFFF"/>
                          </a:solidFill>
                          <a:latin typeface="Calibri"/>
                          <a:cs typeface="Calibri"/>
                        </a:rPr>
                        <a:t>each</a:t>
                      </a:r>
                      <a:r>
                        <a:rPr sz="1600" b="1" spc="45" dirty="0">
                          <a:solidFill>
                            <a:srgbClr val="FFFFFF"/>
                          </a:solidFill>
                          <a:latin typeface="Calibri"/>
                          <a:cs typeface="Calibri"/>
                        </a:rPr>
                        <a:t> </a:t>
                      </a:r>
                      <a:r>
                        <a:rPr sz="1600" b="1" spc="-30" dirty="0">
                          <a:solidFill>
                            <a:srgbClr val="FFFFFF"/>
                          </a:solidFill>
                          <a:latin typeface="Calibri"/>
                          <a:cs typeface="Calibri"/>
                        </a:rPr>
                        <a:t>other.</a:t>
                      </a:r>
                      <a:endParaRPr sz="1600">
                        <a:latin typeface="Calibri"/>
                        <a:cs typeface="Calibri"/>
                      </a:endParaRPr>
                    </a:p>
                  </a:txBody>
                  <a:tcPr marL="0" marR="0" marT="1270"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marL="60325">
                        <a:lnSpc>
                          <a:spcPct val="100000"/>
                        </a:lnSpc>
                        <a:spcBef>
                          <a:spcPts val="10"/>
                        </a:spcBef>
                      </a:pPr>
                      <a:r>
                        <a:rPr sz="1600" spc="-10" dirty="0">
                          <a:latin typeface="Calibri"/>
                          <a:cs typeface="Calibri"/>
                        </a:rPr>
                        <a:t>FO to ensure that </a:t>
                      </a:r>
                      <a:r>
                        <a:rPr sz="1600" spc="-5" dirty="0">
                          <a:latin typeface="Calibri"/>
                          <a:cs typeface="Calibri"/>
                        </a:rPr>
                        <a:t>guests </a:t>
                      </a:r>
                      <a:r>
                        <a:rPr sz="1600" spc="-20" dirty="0">
                          <a:latin typeface="Calibri"/>
                          <a:cs typeface="Calibri"/>
                        </a:rPr>
                        <a:t>stay </a:t>
                      </a:r>
                      <a:r>
                        <a:rPr sz="1600" spc="-5" dirty="0">
                          <a:latin typeface="Calibri"/>
                          <a:cs typeface="Calibri"/>
                        </a:rPr>
                        <a:t>in 2 m</a:t>
                      </a:r>
                      <a:r>
                        <a:rPr sz="1600" spc="55" dirty="0">
                          <a:latin typeface="Calibri"/>
                          <a:cs typeface="Calibri"/>
                        </a:rPr>
                        <a:t> </a:t>
                      </a:r>
                      <a:r>
                        <a:rPr sz="1600" spc="-10" dirty="0">
                          <a:latin typeface="Calibri"/>
                          <a:cs typeface="Calibri"/>
                        </a:rPr>
                        <a:t>distance</a:t>
                      </a:r>
                      <a:endParaRPr sz="1600">
                        <a:latin typeface="Calibri"/>
                        <a:cs typeface="Calibri"/>
                      </a:endParaRPr>
                    </a:p>
                    <a:p>
                      <a:pPr marL="60325">
                        <a:lnSpc>
                          <a:spcPct val="100000"/>
                        </a:lnSpc>
                        <a:spcBef>
                          <a:spcPts val="240"/>
                        </a:spcBef>
                      </a:pPr>
                      <a:r>
                        <a:rPr sz="1600" spc="-15" dirty="0">
                          <a:latin typeface="Calibri"/>
                          <a:cs typeface="Calibri"/>
                        </a:rPr>
                        <a:t>from </a:t>
                      </a:r>
                      <a:r>
                        <a:rPr sz="1600" spc="-5" dirty="0">
                          <a:latin typeface="Calibri"/>
                          <a:cs typeface="Calibri"/>
                        </a:rPr>
                        <a:t>each</a:t>
                      </a:r>
                      <a:r>
                        <a:rPr sz="1600" spc="25" dirty="0">
                          <a:latin typeface="Calibri"/>
                          <a:cs typeface="Calibri"/>
                        </a:rPr>
                        <a:t> </a:t>
                      </a:r>
                      <a:r>
                        <a:rPr sz="1600" spc="-35" dirty="0">
                          <a:latin typeface="Calibri"/>
                          <a:cs typeface="Calibri"/>
                        </a:rPr>
                        <a:t>other.</a:t>
                      </a:r>
                      <a:endParaRPr sz="160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FB4"/>
                    </a:solidFill>
                  </a:tcPr>
                </a:tc>
                <a:tc>
                  <a:txBody>
                    <a:bodyPr/>
                    <a:lstStyle/>
                    <a:p>
                      <a:pPr marL="60960">
                        <a:lnSpc>
                          <a:spcPct val="100000"/>
                        </a:lnSpc>
                        <a:spcBef>
                          <a:spcPts val="10"/>
                        </a:spcBef>
                      </a:pPr>
                      <a:r>
                        <a:rPr sz="1600" spc="-10" dirty="0">
                          <a:latin typeface="Calibri"/>
                          <a:cs typeface="Calibri"/>
                        </a:rPr>
                        <a:t>FO to ensure that </a:t>
                      </a:r>
                      <a:r>
                        <a:rPr sz="1600" spc="-5" dirty="0">
                          <a:latin typeface="Calibri"/>
                          <a:cs typeface="Calibri"/>
                        </a:rPr>
                        <a:t>guests </a:t>
                      </a:r>
                      <a:r>
                        <a:rPr sz="1600" spc="-20" dirty="0">
                          <a:latin typeface="Calibri"/>
                          <a:cs typeface="Calibri"/>
                        </a:rPr>
                        <a:t>stay </a:t>
                      </a:r>
                      <a:r>
                        <a:rPr sz="1600" spc="-5" dirty="0">
                          <a:latin typeface="Calibri"/>
                          <a:cs typeface="Calibri"/>
                        </a:rPr>
                        <a:t>in 2 m</a:t>
                      </a:r>
                      <a:r>
                        <a:rPr sz="1600" spc="55" dirty="0">
                          <a:latin typeface="Calibri"/>
                          <a:cs typeface="Calibri"/>
                        </a:rPr>
                        <a:t> </a:t>
                      </a:r>
                      <a:r>
                        <a:rPr sz="1600" spc="-10" dirty="0">
                          <a:latin typeface="Calibri"/>
                          <a:cs typeface="Calibri"/>
                        </a:rPr>
                        <a:t>distance</a:t>
                      </a:r>
                      <a:endParaRPr sz="1600">
                        <a:latin typeface="Calibri"/>
                        <a:cs typeface="Calibri"/>
                      </a:endParaRPr>
                    </a:p>
                    <a:p>
                      <a:pPr marL="60960">
                        <a:lnSpc>
                          <a:spcPct val="100000"/>
                        </a:lnSpc>
                        <a:spcBef>
                          <a:spcPts val="240"/>
                        </a:spcBef>
                      </a:pPr>
                      <a:r>
                        <a:rPr sz="1600" spc="-15" dirty="0">
                          <a:latin typeface="Calibri"/>
                          <a:cs typeface="Calibri"/>
                        </a:rPr>
                        <a:t>from </a:t>
                      </a:r>
                      <a:r>
                        <a:rPr sz="1600" spc="-5" dirty="0">
                          <a:latin typeface="Calibri"/>
                          <a:cs typeface="Calibri"/>
                        </a:rPr>
                        <a:t>each</a:t>
                      </a:r>
                      <a:r>
                        <a:rPr sz="1600" spc="25" dirty="0">
                          <a:latin typeface="Calibri"/>
                          <a:cs typeface="Calibri"/>
                        </a:rPr>
                        <a:t> </a:t>
                      </a:r>
                      <a:r>
                        <a:rPr sz="1600" spc="-35" dirty="0">
                          <a:latin typeface="Calibri"/>
                          <a:cs typeface="Calibri"/>
                        </a:rPr>
                        <a:t>other.</a:t>
                      </a:r>
                      <a:endParaRPr sz="1600">
                        <a:latin typeface="Calibri"/>
                        <a:cs typeface="Calibri"/>
                      </a:endParaRPr>
                    </a:p>
                  </a:txBody>
                  <a:tcPr marL="0" marR="0" marT="12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C5DFB4"/>
                    </a:solidFill>
                  </a:tcPr>
                </a:tc>
              </a:tr>
              <a:tr h="804672">
                <a:tc>
                  <a:txBody>
                    <a:bodyPr/>
                    <a:lstStyle/>
                    <a:p>
                      <a:pPr marL="60325">
                        <a:lnSpc>
                          <a:spcPct val="100000"/>
                        </a:lnSpc>
                        <a:spcBef>
                          <a:spcPts val="10"/>
                        </a:spcBef>
                      </a:pPr>
                      <a:r>
                        <a:rPr sz="1600" b="1" spc="-25" dirty="0">
                          <a:solidFill>
                            <a:srgbClr val="FFFFFF"/>
                          </a:solidFill>
                          <a:latin typeface="Calibri"/>
                          <a:cs typeface="Calibri"/>
                        </a:rPr>
                        <a:t>Temporary </a:t>
                      </a:r>
                      <a:r>
                        <a:rPr sz="1600" b="1" spc="-5" dirty="0">
                          <a:solidFill>
                            <a:srgbClr val="FFFFFF"/>
                          </a:solidFill>
                          <a:latin typeface="Calibri"/>
                          <a:cs typeface="Calibri"/>
                        </a:rPr>
                        <a:t>signs </a:t>
                      </a:r>
                      <a:r>
                        <a:rPr sz="1600" b="1" spc="-10" dirty="0">
                          <a:solidFill>
                            <a:srgbClr val="FFFFFF"/>
                          </a:solidFill>
                          <a:latin typeface="Calibri"/>
                          <a:cs typeface="Calibri"/>
                        </a:rPr>
                        <a:t>for </a:t>
                      </a:r>
                      <a:r>
                        <a:rPr sz="1600" b="1" spc="-5" dirty="0">
                          <a:solidFill>
                            <a:srgbClr val="FFFFFF"/>
                          </a:solidFill>
                          <a:latin typeface="Calibri"/>
                          <a:cs typeface="Calibri"/>
                        </a:rPr>
                        <a:t>check-in only if</a:t>
                      </a:r>
                      <a:r>
                        <a:rPr sz="1600" b="1" spc="105" dirty="0">
                          <a:solidFill>
                            <a:srgbClr val="FFFFFF"/>
                          </a:solidFill>
                          <a:latin typeface="Calibri"/>
                          <a:cs typeface="Calibri"/>
                        </a:rPr>
                        <a:t> </a:t>
                      </a:r>
                      <a:r>
                        <a:rPr sz="1600" b="1" spc="-5" dirty="0">
                          <a:solidFill>
                            <a:srgbClr val="FFFFFF"/>
                          </a:solidFill>
                          <a:latin typeface="Calibri"/>
                          <a:cs typeface="Calibri"/>
                        </a:rPr>
                        <a:t>2</a:t>
                      </a:r>
                      <a:endParaRPr sz="1600">
                        <a:latin typeface="Calibri"/>
                        <a:cs typeface="Calibri"/>
                      </a:endParaRPr>
                    </a:p>
                    <a:p>
                      <a:pPr marL="60325" marR="354330">
                        <a:lnSpc>
                          <a:spcPct val="111900"/>
                        </a:lnSpc>
                        <a:spcBef>
                          <a:spcPts val="10"/>
                        </a:spcBef>
                      </a:pPr>
                      <a:r>
                        <a:rPr sz="1600" b="1" spc="-10" dirty="0">
                          <a:solidFill>
                            <a:srgbClr val="FFFFFF"/>
                          </a:solidFill>
                          <a:latin typeface="Calibri"/>
                          <a:cs typeface="Calibri"/>
                        </a:rPr>
                        <a:t>employees are working at the </a:t>
                      </a:r>
                      <a:r>
                        <a:rPr sz="1600" b="1" spc="-5" dirty="0">
                          <a:solidFill>
                            <a:srgbClr val="FFFFFF"/>
                          </a:solidFill>
                          <a:latin typeface="Calibri"/>
                          <a:cs typeface="Calibri"/>
                        </a:rPr>
                        <a:t>same time </a:t>
                      </a:r>
                      <a:r>
                        <a:rPr sz="1600" b="1" spc="-10" dirty="0">
                          <a:solidFill>
                            <a:srgbClr val="FFFFFF"/>
                          </a:solidFill>
                          <a:latin typeface="Calibri"/>
                          <a:cs typeface="Calibri"/>
                        </a:rPr>
                        <a:t>at  the </a:t>
                      </a:r>
                      <a:r>
                        <a:rPr sz="1600" b="1" spc="-15" dirty="0">
                          <a:solidFill>
                            <a:srgbClr val="FFFFFF"/>
                          </a:solidFill>
                          <a:latin typeface="Calibri"/>
                          <a:cs typeface="Calibri"/>
                        </a:rPr>
                        <a:t>Front</a:t>
                      </a:r>
                      <a:r>
                        <a:rPr sz="1600" b="1" spc="25" dirty="0">
                          <a:solidFill>
                            <a:srgbClr val="FFFFFF"/>
                          </a:solidFill>
                          <a:latin typeface="Calibri"/>
                          <a:cs typeface="Calibri"/>
                        </a:rPr>
                        <a:t> </a:t>
                      </a:r>
                      <a:r>
                        <a:rPr sz="1600" b="1" spc="-10" dirty="0">
                          <a:solidFill>
                            <a:srgbClr val="FFFFFF"/>
                          </a:solidFill>
                          <a:latin typeface="Calibri"/>
                          <a:cs typeface="Calibri"/>
                        </a:rPr>
                        <a:t>Office.</a:t>
                      </a:r>
                      <a:endParaRPr sz="1600">
                        <a:latin typeface="Calibri"/>
                        <a:cs typeface="Calibri"/>
                      </a:endParaRPr>
                    </a:p>
                  </a:txBody>
                  <a:tcPr marL="0" marR="0" marT="1270"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FD9"/>
                    </a:solidFill>
                  </a:tcPr>
                </a:tc>
                <a:tc>
                  <a:txBody>
                    <a:bodyPr/>
                    <a:lstStyle/>
                    <a:p>
                      <a:pPr marL="60960">
                        <a:lnSpc>
                          <a:spcPct val="100000"/>
                        </a:lnSpc>
                        <a:spcBef>
                          <a:spcPts val="10"/>
                        </a:spcBef>
                      </a:pPr>
                      <a:r>
                        <a:rPr sz="1600" spc="-25" dirty="0">
                          <a:latin typeface="Calibri"/>
                          <a:cs typeface="Calibri"/>
                        </a:rPr>
                        <a:t>Temporary </a:t>
                      </a:r>
                      <a:r>
                        <a:rPr sz="1600" spc="-5" dirty="0">
                          <a:latin typeface="Calibri"/>
                          <a:cs typeface="Calibri"/>
                        </a:rPr>
                        <a:t>signs </a:t>
                      </a:r>
                      <a:r>
                        <a:rPr sz="1600" spc="-15" dirty="0">
                          <a:latin typeface="Calibri"/>
                          <a:cs typeface="Calibri"/>
                        </a:rPr>
                        <a:t>for </a:t>
                      </a:r>
                      <a:r>
                        <a:rPr sz="1600" spc="-5" dirty="0">
                          <a:latin typeface="Calibri"/>
                          <a:cs typeface="Calibri"/>
                        </a:rPr>
                        <a:t>check-in only if</a:t>
                      </a:r>
                      <a:r>
                        <a:rPr sz="1600" spc="55" dirty="0">
                          <a:latin typeface="Calibri"/>
                          <a:cs typeface="Calibri"/>
                        </a:rPr>
                        <a:t> </a:t>
                      </a:r>
                      <a:r>
                        <a:rPr sz="1600" spc="-5" dirty="0">
                          <a:latin typeface="Calibri"/>
                          <a:cs typeface="Calibri"/>
                        </a:rPr>
                        <a:t>2</a:t>
                      </a:r>
                      <a:endParaRPr sz="1600">
                        <a:latin typeface="Calibri"/>
                        <a:cs typeface="Calibri"/>
                      </a:endParaRPr>
                    </a:p>
                    <a:p>
                      <a:pPr marL="60960" marR="106045">
                        <a:lnSpc>
                          <a:spcPct val="111900"/>
                        </a:lnSpc>
                        <a:spcBef>
                          <a:spcPts val="10"/>
                        </a:spcBef>
                      </a:pPr>
                      <a:r>
                        <a:rPr sz="1600" spc="-10" dirty="0">
                          <a:latin typeface="Calibri"/>
                          <a:cs typeface="Calibri"/>
                        </a:rPr>
                        <a:t>employees </a:t>
                      </a:r>
                      <a:r>
                        <a:rPr sz="1600" spc="-15" dirty="0">
                          <a:latin typeface="Calibri"/>
                          <a:cs typeface="Calibri"/>
                        </a:rPr>
                        <a:t>are </a:t>
                      </a:r>
                      <a:r>
                        <a:rPr sz="1600" spc="-10" dirty="0">
                          <a:latin typeface="Calibri"/>
                          <a:cs typeface="Calibri"/>
                        </a:rPr>
                        <a:t>working at </a:t>
                      </a:r>
                      <a:r>
                        <a:rPr sz="1600" spc="-5" dirty="0">
                          <a:latin typeface="Calibri"/>
                          <a:cs typeface="Calibri"/>
                        </a:rPr>
                        <a:t>the </a:t>
                      </a:r>
                      <a:r>
                        <a:rPr sz="1600" spc="-10" dirty="0">
                          <a:latin typeface="Calibri"/>
                          <a:cs typeface="Calibri"/>
                        </a:rPr>
                        <a:t>same </a:t>
                      </a:r>
                      <a:r>
                        <a:rPr sz="1600" spc="-5" dirty="0">
                          <a:latin typeface="Calibri"/>
                          <a:cs typeface="Calibri"/>
                        </a:rPr>
                        <a:t>time </a:t>
                      </a:r>
                      <a:r>
                        <a:rPr sz="1600" spc="-10" dirty="0">
                          <a:latin typeface="Calibri"/>
                          <a:cs typeface="Calibri"/>
                        </a:rPr>
                        <a:t>at the  </a:t>
                      </a:r>
                      <a:r>
                        <a:rPr sz="1600" spc="-15" dirty="0">
                          <a:latin typeface="Calibri"/>
                          <a:cs typeface="Calibri"/>
                        </a:rPr>
                        <a:t>Front</a:t>
                      </a:r>
                      <a:r>
                        <a:rPr sz="1600" spc="15" dirty="0">
                          <a:latin typeface="Calibri"/>
                          <a:cs typeface="Calibri"/>
                        </a:rPr>
                        <a:t> </a:t>
                      </a:r>
                      <a:r>
                        <a:rPr sz="1600" spc="-10" dirty="0">
                          <a:latin typeface="Calibri"/>
                          <a:cs typeface="Calibri"/>
                        </a:rPr>
                        <a:t>Office.</a:t>
                      </a:r>
                      <a:endParaRPr sz="1600">
                        <a:latin typeface="Calibri"/>
                        <a:cs typeface="Calibri"/>
                      </a:endParaRPr>
                    </a:p>
                  </a:txBody>
                  <a:tcPr marL="0" marR="0" marT="12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1EFD9"/>
                    </a:solidFill>
                  </a:tcPr>
                </a:tc>
              </a:tr>
              <a:tr h="1147571">
                <a:tc>
                  <a:txBody>
                    <a:bodyPr/>
                    <a:lstStyle/>
                    <a:p>
                      <a:pPr marL="60325">
                        <a:lnSpc>
                          <a:spcPct val="100000"/>
                        </a:lnSpc>
                        <a:spcBef>
                          <a:spcPts val="10"/>
                        </a:spcBef>
                      </a:pPr>
                      <a:r>
                        <a:rPr sz="1600" b="1" spc="-5" dirty="0">
                          <a:solidFill>
                            <a:srgbClr val="FFFFFF"/>
                          </a:solidFill>
                          <a:latin typeface="Calibri"/>
                          <a:cs typeface="Calibri"/>
                        </a:rPr>
                        <a:t>All </a:t>
                      </a:r>
                      <a:r>
                        <a:rPr sz="1600" b="1" spc="-10" dirty="0">
                          <a:solidFill>
                            <a:srgbClr val="FFFFFF"/>
                          </a:solidFill>
                          <a:latin typeface="Calibri"/>
                          <a:cs typeface="Calibri"/>
                        </a:rPr>
                        <a:t>arrival guests must follow the</a:t>
                      </a:r>
                      <a:r>
                        <a:rPr sz="1600" b="1" spc="35" dirty="0">
                          <a:solidFill>
                            <a:srgbClr val="FFFFFF"/>
                          </a:solidFill>
                          <a:latin typeface="Calibri"/>
                          <a:cs typeface="Calibri"/>
                        </a:rPr>
                        <a:t> </a:t>
                      </a:r>
                      <a:r>
                        <a:rPr sz="1600" b="1" spc="-10" dirty="0">
                          <a:solidFill>
                            <a:srgbClr val="FFFFFF"/>
                          </a:solidFill>
                          <a:latin typeface="Calibri"/>
                          <a:cs typeface="Calibri"/>
                        </a:rPr>
                        <a:t>two-way</a:t>
                      </a:r>
                      <a:endParaRPr sz="1600">
                        <a:latin typeface="Calibri"/>
                        <a:cs typeface="Calibri"/>
                      </a:endParaRPr>
                    </a:p>
                    <a:p>
                      <a:pPr marL="60325" marR="456565">
                        <a:lnSpc>
                          <a:spcPct val="111900"/>
                        </a:lnSpc>
                        <a:spcBef>
                          <a:spcPts val="10"/>
                        </a:spcBef>
                      </a:pPr>
                      <a:r>
                        <a:rPr sz="1600" b="1" spc="-15" dirty="0">
                          <a:solidFill>
                            <a:srgbClr val="FFFFFF"/>
                          </a:solidFill>
                          <a:latin typeface="Calibri"/>
                          <a:cs typeface="Calibri"/>
                        </a:rPr>
                        <a:t>traffic towards </a:t>
                      </a:r>
                      <a:r>
                        <a:rPr sz="1600" b="1" spc="-5" dirty="0">
                          <a:solidFill>
                            <a:srgbClr val="FFFFFF"/>
                          </a:solidFill>
                          <a:latin typeface="Calibri"/>
                          <a:cs typeface="Calibri"/>
                        </a:rPr>
                        <a:t>the </a:t>
                      </a:r>
                      <a:r>
                        <a:rPr sz="1600" b="1" spc="-10" dirty="0">
                          <a:solidFill>
                            <a:srgbClr val="FFFFFF"/>
                          </a:solidFill>
                          <a:latin typeface="Calibri"/>
                          <a:cs typeface="Calibri"/>
                        </a:rPr>
                        <a:t>reception whilst  maintaining the </a:t>
                      </a:r>
                      <a:r>
                        <a:rPr sz="1600" b="1" dirty="0">
                          <a:solidFill>
                            <a:srgbClr val="FFFFFF"/>
                          </a:solidFill>
                          <a:latin typeface="Calibri"/>
                          <a:cs typeface="Calibri"/>
                        </a:rPr>
                        <a:t>social </a:t>
                      </a:r>
                      <a:r>
                        <a:rPr sz="1600" b="1" spc="-5" dirty="0">
                          <a:solidFill>
                            <a:srgbClr val="FFFFFF"/>
                          </a:solidFill>
                          <a:latin typeface="Calibri"/>
                          <a:cs typeface="Calibri"/>
                        </a:rPr>
                        <a:t>distancing </a:t>
                      </a:r>
                      <a:r>
                        <a:rPr sz="1600" b="1" spc="-10" dirty="0">
                          <a:solidFill>
                            <a:srgbClr val="FFFFFF"/>
                          </a:solidFill>
                          <a:latin typeface="Calibri"/>
                          <a:cs typeface="Calibri"/>
                        </a:rPr>
                        <a:t>between  them.</a:t>
                      </a:r>
                      <a:endParaRPr sz="1600">
                        <a:latin typeface="Calibri"/>
                        <a:cs typeface="Calibri"/>
                      </a:endParaRPr>
                    </a:p>
                  </a:txBody>
                  <a:tcPr marL="0" marR="0" marT="1270"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marL="60325">
                        <a:lnSpc>
                          <a:spcPct val="100000"/>
                        </a:lnSpc>
                        <a:spcBef>
                          <a:spcPts val="10"/>
                        </a:spcBef>
                      </a:pPr>
                      <a:r>
                        <a:rPr sz="1600" spc="-10" dirty="0">
                          <a:latin typeface="Calibri"/>
                          <a:cs typeface="Calibri"/>
                        </a:rPr>
                        <a:t>Managers </a:t>
                      </a:r>
                      <a:r>
                        <a:rPr sz="1600" spc="-5" dirty="0">
                          <a:latin typeface="Calibri"/>
                          <a:cs typeface="Calibri"/>
                        </a:rPr>
                        <a:t>on duty </a:t>
                      </a:r>
                      <a:r>
                        <a:rPr sz="1600" spc="-10" dirty="0">
                          <a:latin typeface="Calibri"/>
                          <a:cs typeface="Calibri"/>
                        </a:rPr>
                        <a:t>to proactively </a:t>
                      </a:r>
                      <a:r>
                        <a:rPr sz="1600" spc="-5" dirty="0">
                          <a:latin typeface="Calibri"/>
                          <a:cs typeface="Calibri"/>
                        </a:rPr>
                        <a:t>assist guest</a:t>
                      </a:r>
                      <a:r>
                        <a:rPr sz="1600" spc="5" dirty="0">
                          <a:latin typeface="Calibri"/>
                          <a:cs typeface="Calibri"/>
                        </a:rPr>
                        <a:t> </a:t>
                      </a:r>
                      <a:r>
                        <a:rPr sz="1600" spc="-5" dirty="0">
                          <a:latin typeface="Calibri"/>
                          <a:cs typeface="Calibri"/>
                        </a:rPr>
                        <a:t>in</a:t>
                      </a:r>
                      <a:endParaRPr sz="1600">
                        <a:latin typeface="Calibri"/>
                        <a:cs typeface="Calibri"/>
                      </a:endParaRPr>
                    </a:p>
                    <a:p>
                      <a:pPr marL="60325">
                        <a:lnSpc>
                          <a:spcPct val="100000"/>
                        </a:lnSpc>
                        <a:spcBef>
                          <a:spcPts val="240"/>
                        </a:spcBef>
                      </a:pPr>
                      <a:r>
                        <a:rPr sz="1600" spc="-5" dirty="0">
                          <a:latin typeface="Calibri"/>
                          <a:cs typeface="Calibri"/>
                        </a:rPr>
                        <a:t>a quick and efficient </a:t>
                      </a:r>
                      <a:r>
                        <a:rPr sz="1600" spc="-15" dirty="0">
                          <a:latin typeface="Calibri"/>
                          <a:cs typeface="Calibri"/>
                        </a:rPr>
                        <a:t>way </a:t>
                      </a:r>
                      <a:r>
                        <a:rPr sz="1600" spc="-5" dirty="0">
                          <a:latin typeface="Calibri"/>
                          <a:cs typeface="Calibri"/>
                        </a:rPr>
                        <a:t>in </a:t>
                      </a:r>
                      <a:r>
                        <a:rPr sz="1600" spc="-15" dirty="0">
                          <a:latin typeface="Calibri"/>
                          <a:cs typeface="Calibri"/>
                        </a:rPr>
                        <a:t>order </a:t>
                      </a:r>
                      <a:r>
                        <a:rPr sz="1600" spc="-10" dirty="0">
                          <a:latin typeface="Calibri"/>
                          <a:cs typeface="Calibri"/>
                        </a:rPr>
                        <a:t>to</a:t>
                      </a:r>
                      <a:r>
                        <a:rPr sz="1600" dirty="0">
                          <a:latin typeface="Calibri"/>
                          <a:cs typeface="Calibri"/>
                        </a:rPr>
                        <a:t> </a:t>
                      </a:r>
                      <a:r>
                        <a:rPr sz="1600" spc="-10" dirty="0">
                          <a:latin typeface="Calibri"/>
                          <a:cs typeface="Calibri"/>
                        </a:rPr>
                        <a:t>diffuse</a:t>
                      </a:r>
                      <a:endParaRPr sz="1600">
                        <a:latin typeface="Calibri"/>
                        <a:cs typeface="Calibri"/>
                      </a:endParaRPr>
                    </a:p>
                    <a:p>
                      <a:pPr marL="60325">
                        <a:lnSpc>
                          <a:spcPct val="100000"/>
                        </a:lnSpc>
                        <a:spcBef>
                          <a:spcPts val="229"/>
                        </a:spcBef>
                      </a:pPr>
                      <a:r>
                        <a:rPr sz="1600" spc="-5" dirty="0">
                          <a:latin typeface="Calibri"/>
                          <a:cs typeface="Calibri"/>
                        </a:rPr>
                        <a:t>long </a:t>
                      </a:r>
                      <a:r>
                        <a:rPr sz="1600" spc="-10" dirty="0">
                          <a:latin typeface="Calibri"/>
                          <a:cs typeface="Calibri"/>
                        </a:rPr>
                        <a:t>queues.</a:t>
                      </a:r>
                      <a:endParaRPr sz="160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FB4"/>
                    </a:solidFill>
                  </a:tcPr>
                </a:tc>
                <a:tc>
                  <a:txBody>
                    <a:bodyPr/>
                    <a:lstStyle/>
                    <a:p>
                      <a:pPr marL="60960">
                        <a:lnSpc>
                          <a:spcPct val="100000"/>
                        </a:lnSpc>
                        <a:spcBef>
                          <a:spcPts val="10"/>
                        </a:spcBef>
                      </a:pPr>
                      <a:r>
                        <a:rPr sz="1600" spc="-5" dirty="0">
                          <a:latin typeface="Calibri"/>
                          <a:cs typeface="Calibri"/>
                        </a:rPr>
                        <a:t>All </a:t>
                      </a:r>
                      <a:r>
                        <a:rPr sz="1600" spc="-10" dirty="0">
                          <a:latin typeface="Calibri"/>
                          <a:cs typeface="Calibri"/>
                        </a:rPr>
                        <a:t>departure </a:t>
                      </a:r>
                      <a:r>
                        <a:rPr sz="1600" spc="-5" dirty="0">
                          <a:latin typeface="Calibri"/>
                          <a:cs typeface="Calibri"/>
                        </a:rPr>
                        <a:t>guests </a:t>
                      </a:r>
                      <a:r>
                        <a:rPr sz="1600" spc="-10" dirty="0">
                          <a:latin typeface="Calibri"/>
                          <a:cs typeface="Calibri"/>
                        </a:rPr>
                        <a:t>to use </a:t>
                      </a:r>
                      <a:r>
                        <a:rPr sz="1600" spc="-5" dirty="0">
                          <a:latin typeface="Calibri"/>
                          <a:cs typeface="Calibri"/>
                        </a:rPr>
                        <a:t>the</a:t>
                      </a:r>
                      <a:r>
                        <a:rPr sz="1600" spc="20" dirty="0">
                          <a:latin typeface="Calibri"/>
                          <a:cs typeface="Calibri"/>
                        </a:rPr>
                        <a:t> </a:t>
                      </a:r>
                      <a:r>
                        <a:rPr sz="1600" spc="-10" dirty="0">
                          <a:latin typeface="Calibri"/>
                          <a:cs typeface="Calibri"/>
                        </a:rPr>
                        <a:t>departure</a:t>
                      </a:r>
                      <a:endParaRPr sz="1600">
                        <a:latin typeface="Calibri"/>
                        <a:cs typeface="Calibri"/>
                      </a:endParaRPr>
                    </a:p>
                    <a:p>
                      <a:pPr marL="60960">
                        <a:lnSpc>
                          <a:spcPct val="100000"/>
                        </a:lnSpc>
                        <a:spcBef>
                          <a:spcPts val="240"/>
                        </a:spcBef>
                      </a:pPr>
                      <a:r>
                        <a:rPr sz="1600" spc="-5" dirty="0">
                          <a:latin typeface="Calibri"/>
                          <a:cs typeface="Calibri"/>
                        </a:rPr>
                        <a:t>section </a:t>
                      </a:r>
                      <a:r>
                        <a:rPr sz="1600" spc="-10" dirty="0">
                          <a:latin typeface="Calibri"/>
                          <a:cs typeface="Calibri"/>
                        </a:rPr>
                        <a:t>at </a:t>
                      </a:r>
                      <a:r>
                        <a:rPr sz="1600" spc="-5" dirty="0">
                          <a:latin typeface="Calibri"/>
                          <a:cs typeface="Calibri"/>
                        </a:rPr>
                        <a:t>the </a:t>
                      </a:r>
                      <a:r>
                        <a:rPr sz="1600" spc="-10" dirty="0">
                          <a:latin typeface="Calibri"/>
                          <a:cs typeface="Calibri"/>
                        </a:rPr>
                        <a:t>reception </a:t>
                      </a:r>
                      <a:r>
                        <a:rPr sz="1600" spc="-5" dirty="0">
                          <a:latin typeface="Calibri"/>
                          <a:cs typeface="Calibri"/>
                        </a:rPr>
                        <a:t>unless the</a:t>
                      </a:r>
                      <a:r>
                        <a:rPr sz="1600" spc="60" dirty="0">
                          <a:latin typeface="Calibri"/>
                          <a:cs typeface="Calibri"/>
                        </a:rPr>
                        <a:t> </a:t>
                      </a:r>
                      <a:r>
                        <a:rPr sz="1600" spc="-5" dirty="0">
                          <a:latin typeface="Calibri"/>
                          <a:cs typeface="Calibri"/>
                        </a:rPr>
                        <a:t>check-in</a:t>
                      </a:r>
                      <a:endParaRPr sz="1600">
                        <a:latin typeface="Calibri"/>
                        <a:cs typeface="Calibri"/>
                      </a:endParaRPr>
                    </a:p>
                    <a:p>
                      <a:pPr marL="60960">
                        <a:lnSpc>
                          <a:spcPct val="100000"/>
                        </a:lnSpc>
                        <a:spcBef>
                          <a:spcPts val="229"/>
                        </a:spcBef>
                      </a:pPr>
                      <a:r>
                        <a:rPr sz="1600" spc="-10" dirty="0">
                          <a:latin typeface="Calibri"/>
                          <a:cs typeface="Calibri"/>
                        </a:rPr>
                        <a:t>counter </a:t>
                      </a:r>
                      <a:r>
                        <a:rPr sz="1600" spc="-5" dirty="0">
                          <a:latin typeface="Calibri"/>
                          <a:cs typeface="Calibri"/>
                        </a:rPr>
                        <a:t>is also</a:t>
                      </a:r>
                      <a:r>
                        <a:rPr sz="1600" dirty="0">
                          <a:latin typeface="Calibri"/>
                          <a:cs typeface="Calibri"/>
                        </a:rPr>
                        <a:t> </a:t>
                      </a:r>
                      <a:r>
                        <a:rPr sz="1600" spc="-10" dirty="0">
                          <a:latin typeface="Calibri"/>
                          <a:cs typeface="Calibri"/>
                        </a:rPr>
                        <a:t>available.</a:t>
                      </a:r>
                      <a:endParaRPr sz="1600">
                        <a:latin typeface="Calibri"/>
                        <a:cs typeface="Calibri"/>
                      </a:endParaRPr>
                    </a:p>
                  </a:txBody>
                  <a:tcPr marL="0" marR="0" marT="12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C5DFB4"/>
                    </a:solidFill>
                  </a:tcPr>
                </a:tc>
              </a:tr>
              <a:tr h="860679">
                <a:tc>
                  <a:txBody>
                    <a:bodyPr/>
                    <a:lstStyle/>
                    <a:p>
                      <a:pPr marL="60325">
                        <a:lnSpc>
                          <a:spcPct val="100000"/>
                        </a:lnSpc>
                        <a:spcBef>
                          <a:spcPts val="10"/>
                        </a:spcBef>
                      </a:pPr>
                      <a:r>
                        <a:rPr sz="1600" b="1" spc="-10" dirty="0">
                          <a:solidFill>
                            <a:srgbClr val="FFFFFF"/>
                          </a:solidFill>
                          <a:latin typeface="Calibri"/>
                          <a:cs typeface="Calibri"/>
                        </a:rPr>
                        <a:t>Recommendation: </a:t>
                      </a:r>
                      <a:r>
                        <a:rPr sz="1600" b="1" spc="-5" dirty="0">
                          <a:solidFill>
                            <a:srgbClr val="FFFFFF"/>
                          </a:solidFill>
                          <a:latin typeface="Calibri"/>
                          <a:cs typeface="Calibri"/>
                        </a:rPr>
                        <a:t>A sign </a:t>
                      </a:r>
                      <a:r>
                        <a:rPr sz="1600" b="1" spc="-10" dirty="0">
                          <a:solidFill>
                            <a:srgbClr val="FFFFFF"/>
                          </a:solidFill>
                          <a:latin typeface="Calibri"/>
                          <a:cs typeface="Calibri"/>
                        </a:rPr>
                        <a:t>to </a:t>
                      </a:r>
                      <a:r>
                        <a:rPr sz="1600" b="1" spc="-5" dirty="0">
                          <a:solidFill>
                            <a:srgbClr val="FFFFFF"/>
                          </a:solidFill>
                          <a:latin typeface="Calibri"/>
                          <a:cs typeface="Calibri"/>
                        </a:rPr>
                        <a:t>be in place</a:t>
                      </a:r>
                      <a:r>
                        <a:rPr sz="1600" b="1" spc="45" dirty="0">
                          <a:solidFill>
                            <a:srgbClr val="FFFFFF"/>
                          </a:solidFill>
                          <a:latin typeface="Calibri"/>
                          <a:cs typeface="Calibri"/>
                        </a:rPr>
                        <a:t> </a:t>
                      </a:r>
                      <a:r>
                        <a:rPr sz="1600" b="1" spc="-10" dirty="0">
                          <a:solidFill>
                            <a:srgbClr val="FFFFFF"/>
                          </a:solidFill>
                          <a:latin typeface="Calibri"/>
                          <a:cs typeface="Calibri"/>
                        </a:rPr>
                        <a:t>to</a:t>
                      </a:r>
                      <a:endParaRPr sz="1600">
                        <a:latin typeface="Calibri"/>
                        <a:cs typeface="Calibri"/>
                      </a:endParaRPr>
                    </a:p>
                    <a:p>
                      <a:pPr marL="60325">
                        <a:lnSpc>
                          <a:spcPct val="100000"/>
                        </a:lnSpc>
                        <a:spcBef>
                          <a:spcPts val="240"/>
                        </a:spcBef>
                      </a:pPr>
                      <a:r>
                        <a:rPr sz="1600" b="1" spc="-5" dirty="0">
                          <a:solidFill>
                            <a:srgbClr val="FFFFFF"/>
                          </a:solidFill>
                          <a:latin typeface="Calibri"/>
                          <a:cs typeface="Calibri"/>
                        </a:rPr>
                        <a:t>guide </a:t>
                      </a:r>
                      <a:r>
                        <a:rPr sz="1600" b="1" spc="-10" dirty="0">
                          <a:solidFill>
                            <a:srgbClr val="FFFFFF"/>
                          </a:solidFill>
                          <a:latin typeface="Calibri"/>
                          <a:cs typeface="Calibri"/>
                        </a:rPr>
                        <a:t>guests </a:t>
                      </a:r>
                      <a:r>
                        <a:rPr sz="1600" b="1" spc="-15" dirty="0">
                          <a:solidFill>
                            <a:srgbClr val="FFFFFF"/>
                          </a:solidFill>
                          <a:latin typeface="Calibri"/>
                          <a:cs typeface="Calibri"/>
                        </a:rPr>
                        <a:t>toward </a:t>
                      </a:r>
                      <a:r>
                        <a:rPr sz="1600" b="1" spc="-10" dirty="0">
                          <a:solidFill>
                            <a:srgbClr val="FFFFFF"/>
                          </a:solidFill>
                          <a:latin typeface="Calibri"/>
                          <a:cs typeface="Calibri"/>
                        </a:rPr>
                        <a:t>the </a:t>
                      </a:r>
                      <a:r>
                        <a:rPr sz="1600" b="1" spc="-5" dirty="0">
                          <a:solidFill>
                            <a:srgbClr val="FFFFFF"/>
                          </a:solidFill>
                          <a:latin typeface="Calibri"/>
                          <a:cs typeface="Calibri"/>
                        </a:rPr>
                        <a:t>check-in section</a:t>
                      </a:r>
                      <a:r>
                        <a:rPr sz="1600" b="1" spc="60" dirty="0">
                          <a:solidFill>
                            <a:srgbClr val="FFFFFF"/>
                          </a:solidFill>
                          <a:latin typeface="Calibri"/>
                          <a:cs typeface="Calibri"/>
                        </a:rPr>
                        <a:t> </a:t>
                      </a:r>
                      <a:r>
                        <a:rPr sz="1600" b="1" spc="-5" dirty="0">
                          <a:solidFill>
                            <a:srgbClr val="FFFFFF"/>
                          </a:solidFill>
                          <a:latin typeface="Calibri"/>
                          <a:cs typeface="Calibri"/>
                        </a:rPr>
                        <a:t>of</a:t>
                      </a:r>
                      <a:endParaRPr sz="1600">
                        <a:latin typeface="Calibri"/>
                        <a:cs typeface="Calibri"/>
                      </a:endParaRPr>
                    </a:p>
                    <a:p>
                      <a:pPr marL="60325">
                        <a:lnSpc>
                          <a:spcPct val="100000"/>
                        </a:lnSpc>
                        <a:spcBef>
                          <a:spcPts val="229"/>
                        </a:spcBef>
                      </a:pPr>
                      <a:r>
                        <a:rPr sz="1600" b="1" spc="-5" dirty="0">
                          <a:solidFill>
                            <a:srgbClr val="FFFFFF"/>
                          </a:solidFill>
                          <a:latin typeface="Calibri"/>
                          <a:cs typeface="Calibri"/>
                        </a:rPr>
                        <a:t>the </a:t>
                      </a:r>
                      <a:r>
                        <a:rPr sz="1600" b="1" spc="-10" dirty="0">
                          <a:solidFill>
                            <a:srgbClr val="FFFFFF"/>
                          </a:solidFill>
                          <a:latin typeface="Calibri"/>
                          <a:cs typeface="Calibri"/>
                        </a:rPr>
                        <a:t>Front</a:t>
                      </a:r>
                      <a:r>
                        <a:rPr sz="1600" b="1" spc="20" dirty="0">
                          <a:solidFill>
                            <a:srgbClr val="FFFFFF"/>
                          </a:solidFill>
                          <a:latin typeface="Calibri"/>
                          <a:cs typeface="Calibri"/>
                        </a:rPr>
                        <a:t> </a:t>
                      </a:r>
                      <a:r>
                        <a:rPr sz="1600" b="1" spc="-10" dirty="0">
                          <a:solidFill>
                            <a:srgbClr val="FFFFFF"/>
                          </a:solidFill>
                          <a:latin typeface="Calibri"/>
                          <a:cs typeface="Calibri"/>
                        </a:rPr>
                        <a:t>Office.</a:t>
                      </a:r>
                      <a:endParaRPr sz="1600">
                        <a:latin typeface="Calibri"/>
                        <a:cs typeface="Calibri"/>
                      </a:endParaRPr>
                    </a:p>
                  </a:txBody>
                  <a:tcPr marL="0" marR="0" marT="1270"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marL="60325">
                        <a:lnSpc>
                          <a:spcPct val="100000"/>
                        </a:lnSpc>
                        <a:spcBef>
                          <a:spcPts val="10"/>
                        </a:spcBef>
                      </a:pPr>
                      <a:r>
                        <a:rPr sz="1600" spc="-45" dirty="0">
                          <a:latin typeface="Calibri"/>
                          <a:cs typeface="Calibri"/>
                        </a:rPr>
                        <a:t>Tour </a:t>
                      </a:r>
                      <a:r>
                        <a:rPr sz="1600" spc="-30" dirty="0">
                          <a:latin typeface="Calibri"/>
                          <a:cs typeface="Calibri"/>
                        </a:rPr>
                        <a:t>operator, </a:t>
                      </a:r>
                      <a:r>
                        <a:rPr sz="1600" spc="-5" dirty="0">
                          <a:latin typeface="Calibri"/>
                          <a:cs typeface="Calibri"/>
                        </a:rPr>
                        <a:t>should </a:t>
                      </a:r>
                      <a:r>
                        <a:rPr sz="1600" spc="-10" dirty="0">
                          <a:latin typeface="Calibri"/>
                          <a:cs typeface="Calibri"/>
                        </a:rPr>
                        <a:t>use meeting </a:t>
                      </a:r>
                      <a:r>
                        <a:rPr sz="1600" spc="-15" dirty="0">
                          <a:latin typeface="Calibri"/>
                          <a:cs typeface="Calibri"/>
                        </a:rPr>
                        <a:t>rooms</a:t>
                      </a:r>
                      <a:r>
                        <a:rPr sz="1600" spc="165" dirty="0">
                          <a:latin typeface="Calibri"/>
                          <a:cs typeface="Calibri"/>
                        </a:rPr>
                        <a:t> </a:t>
                      </a:r>
                      <a:r>
                        <a:rPr sz="1600" spc="-10" dirty="0">
                          <a:latin typeface="Calibri"/>
                          <a:cs typeface="Calibri"/>
                        </a:rPr>
                        <a:t>to</a:t>
                      </a:r>
                      <a:endParaRPr sz="1600">
                        <a:latin typeface="Calibri"/>
                        <a:cs typeface="Calibri"/>
                      </a:endParaRPr>
                    </a:p>
                    <a:p>
                      <a:pPr marL="60325">
                        <a:lnSpc>
                          <a:spcPct val="100000"/>
                        </a:lnSpc>
                        <a:spcBef>
                          <a:spcPts val="240"/>
                        </a:spcBef>
                      </a:pPr>
                      <a:r>
                        <a:rPr sz="1600" spc="-10" dirty="0">
                          <a:latin typeface="Calibri"/>
                          <a:cs typeface="Calibri"/>
                        </a:rPr>
                        <a:t>conduct </a:t>
                      </a:r>
                      <a:r>
                        <a:rPr sz="1600" spc="-5" dirty="0">
                          <a:latin typeface="Calibri"/>
                          <a:cs typeface="Calibri"/>
                        </a:rPr>
                        <a:t>their </a:t>
                      </a:r>
                      <a:r>
                        <a:rPr sz="1600" spc="-10" dirty="0">
                          <a:latin typeface="Calibri"/>
                          <a:cs typeface="Calibri"/>
                        </a:rPr>
                        <a:t>meeting </a:t>
                      </a:r>
                      <a:r>
                        <a:rPr sz="1600" spc="-15" dirty="0">
                          <a:latin typeface="Calibri"/>
                          <a:cs typeface="Calibri"/>
                        </a:rPr>
                        <a:t>for </a:t>
                      </a:r>
                      <a:r>
                        <a:rPr sz="1600" spc="-10" dirty="0">
                          <a:latin typeface="Calibri"/>
                          <a:cs typeface="Calibri"/>
                        </a:rPr>
                        <a:t>group arrival</a:t>
                      </a:r>
                      <a:r>
                        <a:rPr sz="1600" spc="70" dirty="0">
                          <a:latin typeface="Calibri"/>
                          <a:cs typeface="Calibri"/>
                        </a:rPr>
                        <a:t> </a:t>
                      </a:r>
                      <a:r>
                        <a:rPr sz="1600" spc="-5" dirty="0">
                          <a:latin typeface="Calibri"/>
                          <a:cs typeface="Calibri"/>
                        </a:rPr>
                        <a:t>instead</a:t>
                      </a:r>
                      <a:endParaRPr sz="1600">
                        <a:latin typeface="Calibri"/>
                        <a:cs typeface="Calibri"/>
                      </a:endParaRPr>
                    </a:p>
                    <a:p>
                      <a:pPr marL="60325">
                        <a:lnSpc>
                          <a:spcPct val="100000"/>
                        </a:lnSpc>
                        <a:spcBef>
                          <a:spcPts val="229"/>
                        </a:spcBef>
                      </a:pPr>
                      <a:r>
                        <a:rPr sz="1600" spc="-5" dirty="0">
                          <a:latin typeface="Calibri"/>
                          <a:cs typeface="Calibri"/>
                        </a:rPr>
                        <a:t>of</a:t>
                      </a:r>
                      <a:r>
                        <a:rPr sz="1600" dirty="0">
                          <a:latin typeface="Calibri"/>
                          <a:cs typeface="Calibri"/>
                        </a:rPr>
                        <a:t> </a:t>
                      </a:r>
                      <a:r>
                        <a:rPr sz="1600" spc="-25" dirty="0">
                          <a:latin typeface="Calibri"/>
                          <a:cs typeface="Calibri"/>
                        </a:rPr>
                        <a:t>lobby.</a:t>
                      </a:r>
                      <a:endParaRPr sz="160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FD9"/>
                    </a:solidFill>
                  </a:tcPr>
                </a:tc>
                <a:tc>
                  <a:txBody>
                    <a:bodyPr/>
                    <a:lstStyle/>
                    <a:p>
                      <a:pPr marL="60960">
                        <a:lnSpc>
                          <a:spcPct val="100000"/>
                        </a:lnSpc>
                        <a:spcBef>
                          <a:spcPts val="10"/>
                        </a:spcBef>
                      </a:pPr>
                      <a:r>
                        <a:rPr sz="1600" spc="-5" dirty="0">
                          <a:latin typeface="Calibri"/>
                          <a:cs typeface="Calibri"/>
                        </a:rPr>
                        <a:t>A sign </a:t>
                      </a:r>
                      <a:r>
                        <a:rPr sz="1600" spc="-10" dirty="0">
                          <a:latin typeface="Calibri"/>
                          <a:cs typeface="Calibri"/>
                        </a:rPr>
                        <a:t>must </a:t>
                      </a:r>
                      <a:r>
                        <a:rPr sz="1600" spc="-5" dirty="0">
                          <a:latin typeface="Calibri"/>
                          <a:cs typeface="Calibri"/>
                        </a:rPr>
                        <a:t>be in place </a:t>
                      </a:r>
                      <a:r>
                        <a:rPr sz="1600" spc="-10" dirty="0">
                          <a:latin typeface="Calibri"/>
                          <a:cs typeface="Calibri"/>
                        </a:rPr>
                        <a:t>to </a:t>
                      </a:r>
                      <a:r>
                        <a:rPr sz="1600" spc="-5" dirty="0">
                          <a:latin typeface="Calibri"/>
                          <a:cs typeface="Calibri"/>
                        </a:rPr>
                        <a:t>guide guests</a:t>
                      </a:r>
                      <a:r>
                        <a:rPr sz="1600" spc="-15" dirty="0">
                          <a:latin typeface="Calibri"/>
                          <a:cs typeface="Calibri"/>
                        </a:rPr>
                        <a:t> toward</a:t>
                      </a:r>
                      <a:endParaRPr sz="1600">
                        <a:latin typeface="Calibri"/>
                        <a:cs typeface="Calibri"/>
                      </a:endParaRPr>
                    </a:p>
                    <a:p>
                      <a:pPr marL="60960">
                        <a:lnSpc>
                          <a:spcPct val="100000"/>
                        </a:lnSpc>
                        <a:spcBef>
                          <a:spcPts val="240"/>
                        </a:spcBef>
                      </a:pPr>
                      <a:r>
                        <a:rPr sz="1600" spc="-5" dirty="0">
                          <a:latin typeface="Calibri"/>
                          <a:cs typeface="Calibri"/>
                        </a:rPr>
                        <a:t>the check-out </a:t>
                      </a:r>
                      <a:r>
                        <a:rPr sz="1600" spc="-10" dirty="0">
                          <a:latin typeface="Calibri"/>
                          <a:cs typeface="Calibri"/>
                        </a:rPr>
                        <a:t>counter section </a:t>
                      </a:r>
                      <a:r>
                        <a:rPr sz="1600" spc="-5" dirty="0">
                          <a:latin typeface="Calibri"/>
                          <a:cs typeface="Calibri"/>
                        </a:rPr>
                        <a:t>of the</a:t>
                      </a:r>
                      <a:r>
                        <a:rPr sz="1600" spc="50" dirty="0">
                          <a:latin typeface="Calibri"/>
                          <a:cs typeface="Calibri"/>
                        </a:rPr>
                        <a:t> </a:t>
                      </a:r>
                      <a:r>
                        <a:rPr sz="1600" spc="-15" dirty="0">
                          <a:latin typeface="Calibri"/>
                          <a:cs typeface="Calibri"/>
                        </a:rPr>
                        <a:t>Front</a:t>
                      </a:r>
                      <a:endParaRPr sz="1600">
                        <a:latin typeface="Calibri"/>
                        <a:cs typeface="Calibri"/>
                      </a:endParaRPr>
                    </a:p>
                    <a:p>
                      <a:pPr marL="60960">
                        <a:lnSpc>
                          <a:spcPct val="100000"/>
                        </a:lnSpc>
                        <a:spcBef>
                          <a:spcPts val="229"/>
                        </a:spcBef>
                      </a:pPr>
                      <a:r>
                        <a:rPr sz="1600" spc="-5" dirty="0">
                          <a:latin typeface="Calibri"/>
                          <a:cs typeface="Calibri"/>
                        </a:rPr>
                        <a:t>Office.</a:t>
                      </a:r>
                      <a:endParaRPr sz="1600">
                        <a:latin typeface="Calibri"/>
                        <a:cs typeface="Calibri"/>
                      </a:endParaRPr>
                    </a:p>
                  </a:txBody>
                  <a:tcPr marL="0" marR="0" marT="12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1EFD9"/>
                    </a:solidFill>
                  </a:tcPr>
                </a:tc>
              </a:tr>
              <a:tr h="1240790">
                <a:tc>
                  <a:txBody>
                    <a:bodyPr/>
                    <a:lstStyle/>
                    <a:p>
                      <a:pPr marL="60325">
                        <a:lnSpc>
                          <a:spcPct val="100000"/>
                        </a:lnSpc>
                        <a:spcBef>
                          <a:spcPts val="10"/>
                        </a:spcBef>
                      </a:pPr>
                      <a:r>
                        <a:rPr sz="1600" b="1" spc="-10" dirty="0">
                          <a:solidFill>
                            <a:srgbClr val="FFFFFF"/>
                          </a:solidFill>
                          <a:latin typeface="Calibri"/>
                          <a:cs typeface="Calibri"/>
                        </a:rPr>
                        <a:t>Manager </a:t>
                      </a:r>
                      <a:r>
                        <a:rPr sz="1600" b="1" spc="-5" dirty="0">
                          <a:solidFill>
                            <a:srgbClr val="FFFFFF"/>
                          </a:solidFill>
                          <a:latin typeface="Calibri"/>
                          <a:cs typeface="Calibri"/>
                        </a:rPr>
                        <a:t>on </a:t>
                      </a:r>
                      <a:r>
                        <a:rPr sz="1600" b="1" spc="-10" dirty="0">
                          <a:solidFill>
                            <a:srgbClr val="FFFFFF"/>
                          </a:solidFill>
                          <a:latin typeface="Calibri"/>
                          <a:cs typeface="Calibri"/>
                        </a:rPr>
                        <a:t>duty </a:t>
                      </a:r>
                      <a:r>
                        <a:rPr sz="1600" b="1" spc="-5" dirty="0">
                          <a:solidFill>
                            <a:srgbClr val="FFFFFF"/>
                          </a:solidFill>
                          <a:latin typeface="Calibri"/>
                          <a:cs typeface="Calibri"/>
                        </a:rPr>
                        <a:t>should also </a:t>
                      </a:r>
                      <a:r>
                        <a:rPr sz="1600" b="1" spc="-10" dirty="0">
                          <a:solidFill>
                            <a:srgbClr val="FFFFFF"/>
                          </a:solidFill>
                          <a:latin typeface="Calibri"/>
                          <a:cs typeface="Calibri"/>
                        </a:rPr>
                        <a:t>be</a:t>
                      </a:r>
                      <a:r>
                        <a:rPr sz="1600" b="1" spc="75" dirty="0">
                          <a:solidFill>
                            <a:srgbClr val="FFFFFF"/>
                          </a:solidFill>
                          <a:latin typeface="Calibri"/>
                          <a:cs typeface="Calibri"/>
                        </a:rPr>
                        <a:t> </a:t>
                      </a:r>
                      <a:r>
                        <a:rPr sz="1600" b="1" spc="-15" dirty="0">
                          <a:solidFill>
                            <a:srgbClr val="FFFFFF"/>
                          </a:solidFill>
                          <a:latin typeface="Calibri"/>
                          <a:cs typeface="Calibri"/>
                        </a:rPr>
                        <a:t>present</a:t>
                      </a:r>
                      <a:endParaRPr sz="1600">
                        <a:latin typeface="Calibri"/>
                        <a:cs typeface="Calibri"/>
                      </a:endParaRPr>
                    </a:p>
                    <a:p>
                      <a:pPr marL="60325" marR="178435">
                        <a:lnSpc>
                          <a:spcPct val="111900"/>
                        </a:lnSpc>
                        <a:spcBef>
                          <a:spcPts val="15"/>
                        </a:spcBef>
                      </a:pPr>
                      <a:r>
                        <a:rPr sz="1600" b="1" spc="-10" dirty="0">
                          <a:solidFill>
                            <a:srgbClr val="FFFFFF"/>
                          </a:solidFill>
                          <a:latin typeface="Calibri"/>
                          <a:cs typeface="Calibri"/>
                        </a:rPr>
                        <a:t>during the </a:t>
                      </a:r>
                      <a:r>
                        <a:rPr sz="1600" b="1" spc="-5" dirty="0">
                          <a:solidFill>
                            <a:srgbClr val="FFFFFF"/>
                          </a:solidFill>
                          <a:latin typeface="Calibri"/>
                          <a:cs typeface="Calibri"/>
                        </a:rPr>
                        <a:t>peak </a:t>
                      </a:r>
                      <a:r>
                        <a:rPr sz="1600" b="1" spc="-10" dirty="0">
                          <a:solidFill>
                            <a:srgbClr val="FFFFFF"/>
                          </a:solidFill>
                          <a:latin typeface="Calibri"/>
                          <a:cs typeface="Calibri"/>
                        </a:rPr>
                        <a:t>hours </a:t>
                      </a:r>
                      <a:r>
                        <a:rPr sz="1600" b="1" spc="-5" dirty="0">
                          <a:solidFill>
                            <a:srgbClr val="FFFFFF"/>
                          </a:solidFill>
                          <a:latin typeface="Calibri"/>
                          <a:cs typeface="Calibri"/>
                        </a:rPr>
                        <a:t>of </a:t>
                      </a:r>
                      <a:r>
                        <a:rPr sz="1600" b="1" spc="-10" dirty="0">
                          <a:solidFill>
                            <a:srgbClr val="FFFFFF"/>
                          </a:solidFill>
                          <a:latin typeface="Calibri"/>
                          <a:cs typeface="Calibri"/>
                        </a:rPr>
                        <a:t>operation </a:t>
                      </a:r>
                      <a:r>
                        <a:rPr sz="1600" b="1" spc="-5" dirty="0">
                          <a:solidFill>
                            <a:srgbClr val="FFFFFF"/>
                          </a:solidFill>
                          <a:latin typeface="Calibri"/>
                          <a:cs typeface="Calibri"/>
                        </a:rPr>
                        <a:t>in </a:t>
                      </a:r>
                      <a:r>
                        <a:rPr sz="1600" b="1" spc="-10" dirty="0">
                          <a:solidFill>
                            <a:srgbClr val="FFFFFF"/>
                          </a:solidFill>
                          <a:latin typeface="Calibri"/>
                          <a:cs typeface="Calibri"/>
                        </a:rPr>
                        <a:t>the  lobby </a:t>
                      </a:r>
                      <a:r>
                        <a:rPr sz="1600" b="1" spc="-5" dirty="0">
                          <a:solidFill>
                            <a:srgbClr val="FFFFFF"/>
                          </a:solidFill>
                          <a:latin typeface="Calibri"/>
                          <a:cs typeface="Calibri"/>
                        </a:rPr>
                        <a:t>and </a:t>
                      </a:r>
                      <a:r>
                        <a:rPr sz="1600" b="1" spc="-10" dirty="0">
                          <a:solidFill>
                            <a:srgbClr val="FFFFFF"/>
                          </a:solidFill>
                          <a:latin typeface="Calibri"/>
                          <a:cs typeface="Calibri"/>
                        </a:rPr>
                        <a:t>help to divert guests to the </a:t>
                      </a:r>
                      <a:r>
                        <a:rPr sz="1600" b="1" spc="-5" dirty="0">
                          <a:solidFill>
                            <a:srgbClr val="FFFFFF"/>
                          </a:solidFill>
                          <a:latin typeface="Calibri"/>
                          <a:cs typeface="Calibri"/>
                        </a:rPr>
                        <a:t>desk or  </a:t>
                      </a:r>
                      <a:r>
                        <a:rPr sz="1600" b="1" spc="-10" dirty="0">
                          <a:solidFill>
                            <a:srgbClr val="FFFFFF"/>
                          </a:solidFill>
                          <a:latin typeface="Calibri"/>
                          <a:cs typeface="Calibri"/>
                        </a:rPr>
                        <a:t>offer immediate</a:t>
                      </a:r>
                      <a:r>
                        <a:rPr sz="1600" b="1" spc="5" dirty="0">
                          <a:solidFill>
                            <a:srgbClr val="FFFFFF"/>
                          </a:solidFill>
                          <a:latin typeface="Calibri"/>
                          <a:cs typeface="Calibri"/>
                        </a:rPr>
                        <a:t> </a:t>
                      </a:r>
                      <a:r>
                        <a:rPr sz="1600" b="1" spc="-5" dirty="0">
                          <a:solidFill>
                            <a:srgbClr val="FFFFFF"/>
                          </a:solidFill>
                          <a:latin typeface="Calibri"/>
                          <a:cs typeface="Calibri"/>
                        </a:rPr>
                        <a:t>assistance.</a:t>
                      </a:r>
                      <a:endParaRPr sz="1600">
                        <a:latin typeface="Calibri"/>
                        <a:cs typeface="Calibri"/>
                      </a:endParaRPr>
                    </a:p>
                  </a:txBody>
                  <a:tcPr marL="0" marR="0" marT="1270"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marL="60325">
                        <a:lnSpc>
                          <a:spcPct val="100000"/>
                        </a:lnSpc>
                        <a:spcBef>
                          <a:spcPts val="10"/>
                        </a:spcBef>
                      </a:pPr>
                      <a:r>
                        <a:rPr sz="1600" spc="-5" dirty="0">
                          <a:latin typeface="Calibri"/>
                          <a:cs typeface="Calibri"/>
                        </a:rPr>
                        <a:t>Manger on duty </a:t>
                      </a:r>
                      <a:r>
                        <a:rPr sz="1600" spc="-10" dirty="0">
                          <a:latin typeface="Calibri"/>
                          <a:cs typeface="Calibri"/>
                        </a:rPr>
                        <a:t>to </a:t>
                      </a:r>
                      <a:r>
                        <a:rPr sz="1600" spc="-5" dirty="0">
                          <a:latin typeface="Calibri"/>
                          <a:cs typeface="Calibri"/>
                        </a:rPr>
                        <a:t>politely </a:t>
                      </a:r>
                      <a:r>
                        <a:rPr sz="1600" spc="-15" dirty="0">
                          <a:latin typeface="Calibri"/>
                          <a:cs typeface="Calibri"/>
                        </a:rPr>
                        <a:t>encourage</a:t>
                      </a:r>
                      <a:r>
                        <a:rPr sz="1600" spc="5" dirty="0">
                          <a:latin typeface="Calibri"/>
                          <a:cs typeface="Calibri"/>
                        </a:rPr>
                        <a:t> </a:t>
                      </a:r>
                      <a:r>
                        <a:rPr sz="1600" spc="-5" dirty="0">
                          <a:latin typeface="Calibri"/>
                          <a:cs typeface="Calibri"/>
                        </a:rPr>
                        <a:t>guests</a:t>
                      </a:r>
                      <a:endParaRPr sz="1600">
                        <a:latin typeface="Calibri"/>
                        <a:cs typeface="Calibri"/>
                      </a:endParaRPr>
                    </a:p>
                    <a:p>
                      <a:pPr marL="60325" marR="485140">
                        <a:lnSpc>
                          <a:spcPct val="111900"/>
                        </a:lnSpc>
                        <a:spcBef>
                          <a:spcPts val="15"/>
                        </a:spcBef>
                      </a:pPr>
                      <a:r>
                        <a:rPr sz="1600" spc="-10" dirty="0">
                          <a:latin typeface="Calibri"/>
                          <a:cs typeface="Calibri"/>
                        </a:rPr>
                        <a:t>to use </a:t>
                      </a:r>
                      <a:r>
                        <a:rPr sz="1600" spc="-5" dirty="0">
                          <a:latin typeface="Calibri"/>
                          <a:cs typeface="Calibri"/>
                        </a:rPr>
                        <a:t>another </a:t>
                      </a:r>
                      <a:r>
                        <a:rPr sz="1600" spc="-10" dirty="0">
                          <a:latin typeface="Calibri"/>
                          <a:cs typeface="Calibri"/>
                        </a:rPr>
                        <a:t>sitting area </a:t>
                      </a:r>
                      <a:r>
                        <a:rPr sz="1600" spc="-15" dirty="0">
                          <a:latin typeface="Calibri"/>
                          <a:cs typeface="Calibri"/>
                        </a:rPr>
                        <a:t>rather </a:t>
                      </a:r>
                      <a:r>
                        <a:rPr sz="1600" spc="-5" dirty="0">
                          <a:latin typeface="Calibri"/>
                          <a:cs typeface="Calibri"/>
                        </a:rPr>
                        <a:t>than </a:t>
                      </a:r>
                      <a:r>
                        <a:rPr sz="1600" spc="-10" dirty="0">
                          <a:latin typeface="Calibri"/>
                          <a:cs typeface="Calibri"/>
                        </a:rPr>
                        <a:t>one  </a:t>
                      </a:r>
                      <a:r>
                        <a:rPr sz="1600" spc="-5" dirty="0">
                          <a:latin typeface="Calibri"/>
                          <a:cs typeface="Calibri"/>
                        </a:rPr>
                        <a:t>close </a:t>
                      </a:r>
                      <a:r>
                        <a:rPr sz="1600" spc="-10" dirty="0">
                          <a:latin typeface="Calibri"/>
                          <a:cs typeface="Calibri"/>
                        </a:rPr>
                        <a:t>to</a:t>
                      </a:r>
                      <a:r>
                        <a:rPr sz="1600" spc="10" dirty="0">
                          <a:latin typeface="Calibri"/>
                          <a:cs typeface="Calibri"/>
                        </a:rPr>
                        <a:t> </a:t>
                      </a:r>
                      <a:r>
                        <a:rPr sz="1600" spc="-10" dirty="0">
                          <a:latin typeface="Calibri"/>
                          <a:cs typeface="Calibri"/>
                        </a:rPr>
                        <a:t>reception.</a:t>
                      </a:r>
                      <a:endParaRPr sz="160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FB4"/>
                    </a:solidFill>
                  </a:tcPr>
                </a:tc>
                <a:tc>
                  <a:txBody>
                    <a:bodyPr/>
                    <a:lstStyle/>
                    <a:p>
                      <a:pPr marL="60960">
                        <a:lnSpc>
                          <a:spcPct val="100000"/>
                        </a:lnSpc>
                        <a:spcBef>
                          <a:spcPts val="10"/>
                        </a:spcBef>
                      </a:pPr>
                      <a:r>
                        <a:rPr sz="1600" spc="-5" dirty="0">
                          <a:latin typeface="Calibri"/>
                          <a:cs typeface="Calibri"/>
                        </a:rPr>
                        <a:t>Guest </a:t>
                      </a:r>
                      <a:r>
                        <a:rPr sz="1600" spc="-10" dirty="0">
                          <a:latin typeface="Calibri"/>
                          <a:cs typeface="Calibri"/>
                        </a:rPr>
                        <a:t>can </a:t>
                      </a:r>
                      <a:r>
                        <a:rPr sz="1600" spc="-5" dirty="0">
                          <a:latin typeface="Calibri"/>
                          <a:cs typeface="Calibri"/>
                        </a:rPr>
                        <a:t>be </a:t>
                      </a:r>
                      <a:r>
                        <a:rPr sz="1600" spc="-10" dirty="0">
                          <a:latin typeface="Calibri"/>
                          <a:cs typeface="Calibri"/>
                        </a:rPr>
                        <a:t>encouraged to settle </a:t>
                      </a:r>
                      <a:r>
                        <a:rPr sz="1600" spc="-5" dirty="0">
                          <a:latin typeface="Calibri"/>
                          <a:cs typeface="Calibri"/>
                        </a:rPr>
                        <a:t>their bill</a:t>
                      </a:r>
                      <a:r>
                        <a:rPr sz="1600" spc="30" dirty="0">
                          <a:latin typeface="Calibri"/>
                          <a:cs typeface="Calibri"/>
                        </a:rPr>
                        <a:t> </a:t>
                      </a:r>
                      <a:r>
                        <a:rPr sz="1600" spc="-5" dirty="0">
                          <a:latin typeface="Calibri"/>
                          <a:cs typeface="Calibri"/>
                        </a:rPr>
                        <a:t>the</a:t>
                      </a:r>
                      <a:endParaRPr sz="1600">
                        <a:latin typeface="Calibri"/>
                        <a:cs typeface="Calibri"/>
                      </a:endParaRPr>
                    </a:p>
                    <a:p>
                      <a:pPr marL="60960">
                        <a:lnSpc>
                          <a:spcPct val="100000"/>
                        </a:lnSpc>
                        <a:spcBef>
                          <a:spcPts val="245"/>
                        </a:spcBef>
                      </a:pPr>
                      <a:r>
                        <a:rPr sz="1600" spc="-5" dirty="0">
                          <a:latin typeface="Calibri"/>
                          <a:cs typeface="Calibri"/>
                        </a:rPr>
                        <a:t>night </a:t>
                      </a:r>
                      <a:r>
                        <a:rPr sz="1600" spc="-20" dirty="0">
                          <a:latin typeface="Calibri"/>
                          <a:cs typeface="Calibri"/>
                        </a:rPr>
                        <a:t>before </a:t>
                      </a:r>
                      <a:r>
                        <a:rPr sz="1600" spc="-10" dirty="0">
                          <a:latin typeface="Calibri"/>
                          <a:cs typeface="Calibri"/>
                        </a:rPr>
                        <a:t>they</a:t>
                      </a:r>
                      <a:r>
                        <a:rPr sz="1600" spc="30" dirty="0">
                          <a:latin typeface="Calibri"/>
                          <a:cs typeface="Calibri"/>
                        </a:rPr>
                        <a:t> </a:t>
                      </a:r>
                      <a:r>
                        <a:rPr sz="1600" spc="-10" dirty="0">
                          <a:latin typeface="Calibri"/>
                          <a:cs typeface="Calibri"/>
                        </a:rPr>
                        <a:t>departure.</a:t>
                      </a:r>
                      <a:endParaRPr sz="1600">
                        <a:latin typeface="Calibri"/>
                        <a:cs typeface="Calibri"/>
                      </a:endParaRPr>
                    </a:p>
                  </a:txBody>
                  <a:tcPr marL="0" marR="0" marT="1270"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C5DFB4"/>
                    </a:solidFill>
                  </a:tcPr>
                </a:tc>
              </a:tr>
              <a:tr h="1147559">
                <a:tc>
                  <a:txBody>
                    <a:bodyPr/>
                    <a:lstStyle/>
                    <a:p>
                      <a:pPr marL="60325">
                        <a:lnSpc>
                          <a:spcPct val="100000"/>
                        </a:lnSpc>
                        <a:spcBef>
                          <a:spcPts val="15"/>
                        </a:spcBef>
                      </a:pPr>
                      <a:r>
                        <a:rPr sz="1600" b="1" spc="-15" dirty="0">
                          <a:solidFill>
                            <a:srgbClr val="FFFFFF"/>
                          </a:solidFill>
                          <a:latin typeface="Calibri"/>
                          <a:cs typeface="Calibri"/>
                        </a:rPr>
                        <a:t>For </a:t>
                      </a:r>
                      <a:r>
                        <a:rPr sz="1600" b="1" spc="-10" dirty="0">
                          <a:solidFill>
                            <a:srgbClr val="FFFFFF"/>
                          </a:solidFill>
                          <a:latin typeface="Calibri"/>
                          <a:cs typeface="Calibri"/>
                        </a:rPr>
                        <a:t>group arrival the tour </a:t>
                      </a:r>
                      <a:r>
                        <a:rPr sz="1600" b="1" spc="-15" dirty="0">
                          <a:solidFill>
                            <a:srgbClr val="FFFFFF"/>
                          </a:solidFill>
                          <a:latin typeface="Calibri"/>
                          <a:cs typeface="Calibri"/>
                        </a:rPr>
                        <a:t>operator</a:t>
                      </a:r>
                      <a:r>
                        <a:rPr sz="1600" b="1" spc="110" dirty="0">
                          <a:solidFill>
                            <a:srgbClr val="FFFFFF"/>
                          </a:solidFill>
                          <a:latin typeface="Calibri"/>
                          <a:cs typeface="Calibri"/>
                        </a:rPr>
                        <a:t> </a:t>
                      </a:r>
                      <a:r>
                        <a:rPr sz="1600" b="1" spc="-5" dirty="0">
                          <a:solidFill>
                            <a:srgbClr val="FFFFFF"/>
                          </a:solidFill>
                          <a:latin typeface="Calibri"/>
                          <a:cs typeface="Calibri"/>
                        </a:rPr>
                        <a:t>should</a:t>
                      </a:r>
                      <a:endParaRPr sz="1600">
                        <a:latin typeface="Calibri"/>
                        <a:cs typeface="Calibri"/>
                      </a:endParaRPr>
                    </a:p>
                    <a:p>
                      <a:pPr marL="60325" marR="152400">
                        <a:lnSpc>
                          <a:spcPct val="111900"/>
                        </a:lnSpc>
                        <a:spcBef>
                          <a:spcPts val="10"/>
                        </a:spcBef>
                      </a:pPr>
                      <a:r>
                        <a:rPr sz="1600" b="1" spc="-5" dirty="0">
                          <a:solidFill>
                            <a:srgbClr val="FFFFFF"/>
                          </a:solidFill>
                          <a:latin typeface="Calibri"/>
                          <a:cs typeface="Calibri"/>
                        </a:rPr>
                        <a:t>handle </a:t>
                      </a:r>
                      <a:r>
                        <a:rPr sz="1600" b="1" spc="-10" dirty="0">
                          <a:solidFill>
                            <a:srgbClr val="FFFFFF"/>
                          </a:solidFill>
                          <a:latin typeface="Calibri"/>
                          <a:cs typeface="Calibri"/>
                        </a:rPr>
                        <a:t>the </a:t>
                      </a:r>
                      <a:r>
                        <a:rPr sz="1600" b="1" spc="-5" dirty="0">
                          <a:solidFill>
                            <a:srgbClr val="FFFFFF"/>
                          </a:solidFill>
                          <a:latin typeface="Calibri"/>
                          <a:cs typeface="Calibri"/>
                        </a:rPr>
                        <a:t>check-in </a:t>
                      </a:r>
                      <a:r>
                        <a:rPr sz="1600" b="1" spc="-10" dirty="0">
                          <a:solidFill>
                            <a:srgbClr val="FFFFFF"/>
                          </a:solidFill>
                          <a:latin typeface="Calibri"/>
                          <a:cs typeface="Calibri"/>
                        </a:rPr>
                        <a:t>inviting </a:t>
                      </a:r>
                      <a:r>
                        <a:rPr sz="1600" b="1" spc="-5" dirty="0">
                          <a:solidFill>
                            <a:srgbClr val="FFFFFF"/>
                          </a:solidFill>
                          <a:latin typeface="Calibri"/>
                          <a:cs typeface="Calibri"/>
                        </a:rPr>
                        <a:t>one </a:t>
                      </a:r>
                      <a:r>
                        <a:rPr sz="1600" b="1" spc="-10" dirty="0">
                          <a:solidFill>
                            <a:srgbClr val="FFFFFF"/>
                          </a:solidFill>
                          <a:latin typeface="Calibri"/>
                          <a:cs typeface="Calibri"/>
                        </a:rPr>
                        <a:t>couple at the  </a:t>
                      </a:r>
                      <a:r>
                        <a:rPr sz="1600" b="1" spc="-5" dirty="0">
                          <a:solidFill>
                            <a:srgbClr val="FFFFFF"/>
                          </a:solidFill>
                          <a:latin typeface="Calibri"/>
                          <a:cs typeface="Calibri"/>
                        </a:rPr>
                        <a:t>time </a:t>
                      </a:r>
                      <a:r>
                        <a:rPr sz="1600" b="1" spc="-10" dirty="0">
                          <a:solidFill>
                            <a:srgbClr val="FFFFFF"/>
                          </a:solidFill>
                          <a:latin typeface="Calibri"/>
                          <a:cs typeface="Calibri"/>
                        </a:rPr>
                        <a:t>whilst the others </a:t>
                      </a:r>
                      <a:r>
                        <a:rPr sz="1600" b="1" spc="-20" dirty="0">
                          <a:solidFill>
                            <a:srgbClr val="FFFFFF"/>
                          </a:solidFill>
                          <a:latin typeface="Calibri"/>
                          <a:cs typeface="Calibri"/>
                        </a:rPr>
                        <a:t>keep </a:t>
                      </a:r>
                      <a:r>
                        <a:rPr sz="1600" b="1" spc="-10" dirty="0">
                          <a:solidFill>
                            <a:srgbClr val="FFFFFF"/>
                          </a:solidFill>
                          <a:latin typeface="Calibri"/>
                          <a:cs typeface="Calibri"/>
                        </a:rPr>
                        <a:t>their </a:t>
                      </a:r>
                      <a:r>
                        <a:rPr sz="1600" b="1" dirty="0">
                          <a:solidFill>
                            <a:srgbClr val="FFFFFF"/>
                          </a:solidFill>
                          <a:latin typeface="Calibri"/>
                          <a:cs typeface="Calibri"/>
                        </a:rPr>
                        <a:t>social  </a:t>
                      </a:r>
                      <a:r>
                        <a:rPr sz="1600" b="1" spc="-5" dirty="0">
                          <a:solidFill>
                            <a:srgbClr val="FFFFFF"/>
                          </a:solidFill>
                          <a:latin typeface="Calibri"/>
                          <a:cs typeface="Calibri"/>
                        </a:rPr>
                        <a:t>distance.</a:t>
                      </a:r>
                      <a:endParaRPr sz="1600">
                        <a:latin typeface="Calibri"/>
                        <a:cs typeface="Calibri"/>
                      </a:endParaRPr>
                    </a:p>
                  </a:txBody>
                  <a:tcPr marL="0" marR="0" marT="1905" marB="0">
                    <a:lnR w="12700">
                      <a:solidFill>
                        <a:srgbClr val="FFFFFF"/>
                      </a:solidFill>
                      <a:prstDash val="solid"/>
                    </a:lnR>
                    <a:lnT w="12700">
                      <a:solidFill>
                        <a:srgbClr val="FFFFFF"/>
                      </a:solidFill>
                      <a:prstDash val="solid"/>
                    </a:lnT>
                    <a:lnB w="12700">
                      <a:solidFill>
                        <a:srgbClr val="FFFFFF"/>
                      </a:solidFill>
                      <a:prstDash val="solid"/>
                    </a:lnB>
                    <a:solidFill>
                      <a:srgbClr val="12837A"/>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1EFD9"/>
                    </a:solidFill>
                  </a:tcPr>
                </a:tc>
                <a:tc>
                  <a:txBody>
                    <a:bodyPr/>
                    <a:lstStyle/>
                    <a:p>
                      <a:pPr marL="60960">
                        <a:lnSpc>
                          <a:spcPct val="100000"/>
                        </a:lnSpc>
                        <a:spcBef>
                          <a:spcPts val="15"/>
                        </a:spcBef>
                      </a:pPr>
                      <a:r>
                        <a:rPr sz="1600" spc="-5" dirty="0">
                          <a:latin typeface="Calibri"/>
                          <a:cs typeface="Calibri"/>
                        </a:rPr>
                        <a:t>Particular </a:t>
                      </a:r>
                      <a:r>
                        <a:rPr sz="1600" spc="-10" dirty="0">
                          <a:latin typeface="Calibri"/>
                          <a:cs typeface="Calibri"/>
                        </a:rPr>
                        <a:t>attention needs to </a:t>
                      </a:r>
                      <a:r>
                        <a:rPr sz="1600" spc="-5" dirty="0">
                          <a:latin typeface="Calibri"/>
                          <a:cs typeface="Calibri"/>
                        </a:rPr>
                        <a:t>be made </a:t>
                      </a:r>
                      <a:r>
                        <a:rPr sz="1600" spc="-10" dirty="0">
                          <a:latin typeface="Calibri"/>
                          <a:cs typeface="Calibri"/>
                        </a:rPr>
                        <a:t>at</a:t>
                      </a:r>
                      <a:r>
                        <a:rPr sz="1600" spc="-5" dirty="0">
                          <a:latin typeface="Calibri"/>
                          <a:cs typeface="Calibri"/>
                        </a:rPr>
                        <a:t> </a:t>
                      </a:r>
                      <a:r>
                        <a:rPr sz="1600" spc="-10" dirty="0">
                          <a:latin typeface="Calibri"/>
                          <a:cs typeface="Calibri"/>
                        </a:rPr>
                        <a:t>the</a:t>
                      </a:r>
                      <a:endParaRPr sz="1600">
                        <a:latin typeface="Calibri"/>
                        <a:cs typeface="Calibri"/>
                      </a:endParaRPr>
                    </a:p>
                    <a:p>
                      <a:pPr marL="60960">
                        <a:lnSpc>
                          <a:spcPct val="100000"/>
                        </a:lnSpc>
                        <a:spcBef>
                          <a:spcPts val="240"/>
                        </a:spcBef>
                      </a:pPr>
                      <a:r>
                        <a:rPr sz="1600" spc="-5" dirty="0">
                          <a:latin typeface="Calibri"/>
                          <a:cs typeface="Calibri"/>
                        </a:rPr>
                        <a:t>luggage </a:t>
                      </a:r>
                      <a:r>
                        <a:rPr sz="1600" spc="-15" dirty="0">
                          <a:latin typeface="Calibri"/>
                          <a:cs typeface="Calibri"/>
                        </a:rPr>
                        <a:t>room </a:t>
                      </a:r>
                      <a:r>
                        <a:rPr sz="1600" spc="-5" dirty="0">
                          <a:latin typeface="Calibri"/>
                          <a:cs typeface="Calibri"/>
                        </a:rPr>
                        <a:t>allowing </a:t>
                      </a:r>
                      <a:r>
                        <a:rPr sz="1600" spc="-10" dirty="0">
                          <a:latin typeface="Calibri"/>
                          <a:cs typeface="Calibri"/>
                        </a:rPr>
                        <a:t>one </a:t>
                      </a:r>
                      <a:r>
                        <a:rPr sz="1600" spc="-15" dirty="0">
                          <a:latin typeface="Calibri"/>
                          <a:cs typeface="Calibri"/>
                        </a:rPr>
                        <a:t>person </a:t>
                      </a:r>
                      <a:r>
                        <a:rPr sz="1600" spc="-10" dirty="0">
                          <a:latin typeface="Calibri"/>
                          <a:cs typeface="Calibri"/>
                        </a:rPr>
                        <a:t>at </a:t>
                      </a:r>
                      <a:r>
                        <a:rPr sz="1600" spc="-5" dirty="0">
                          <a:latin typeface="Calibri"/>
                          <a:cs typeface="Calibri"/>
                        </a:rPr>
                        <a:t>the</a:t>
                      </a:r>
                      <a:r>
                        <a:rPr sz="1600" spc="50" dirty="0">
                          <a:latin typeface="Calibri"/>
                          <a:cs typeface="Calibri"/>
                        </a:rPr>
                        <a:t> </a:t>
                      </a:r>
                      <a:r>
                        <a:rPr sz="1600" spc="-5" dirty="0">
                          <a:latin typeface="Calibri"/>
                          <a:cs typeface="Calibri"/>
                        </a:rPr>
                        <a:t>time</a:t>
                      </a:r>
                      <a:endParaRPr sz="1600">
                        <a:latin typeface="Calibri"/>
                        <a:cs typeface="Calibri"/>
                      </a:endParaRPr>
                    </a:p>
                  </a:txBody>
                  <a:tcPr marL="0" marR="0" marT="1905" marB="0">
                    <a:lnL w="12700">
                      <a:solidFill>
                        <a:srgbClr val="FFFFFF"/>
                      </a:solidFill>
                      <a:prstDash val="solid"/>
                    </a:lnL>
                    <a:lnR w="6350">
                      <a:solidFill>
                        <a:srgbClr val="FFFFFF"/>
                      </a:solidFill>
                      <a:prstDash val="solid"/>
                    </a:lnR>
                    <a:lnT w="12700">
                      <a:solidFill>
                        <a:srgbClr val="FFFFFF"/>
                      </a:solidFill>
                      <a:prstDash val="solid"/>
                    </a:lnT>
                    <a:lnB w="12700">
                      <a:solidFill>
                        <a:srgbClr val="FFFFFF"/>
                      </a:solidFill>
                      <a:prstDash val="solid"/>
                    </a:lnB>
                    <a:solidFill>
                      <a:srgbClr val="E1EFD9"/>
                    </a:solidFill>
                  </a:tcPr>
                </a:tc>
              </a:tr>
              <a:tr h="354341">
                <a:tc gridSpan="3">
                  <a:txBody>
                    <a:bodyPr/>
                    <a:lstStyle/>
                    <a:p>
                      <a:pPr marL="60325">
                        <a:lnSpc>
                          <a:spcPct val="100000"/>
                        </a:lnSpc>
                        <a:spcBef>
                          <a:spcPts val="20"/>
                        </a:spcBef>
                      </a:pPr>
                      <a:r>
                        <a:rPr sz="1200" b="1" dirty="0">
                          <a:solidFill>
                            <a:srgbClr val="FFFFFF"/>
                          </a:solidFill>
                          <a:latin typeface="Calibri"/>
                          <a:cs typeface="Calibri"/>
                        </a:rPr>
                        <a:t>The </a:t>
                      </a:r>
                      <a:r>
                        <a:rPr sz="1200" b="1" spc="-5" dirty="0">
                          <a:solidFill>
                            <a:srgbClr val="FFFFFF"/>
                          </a:solidFill>
                          <a:latin typeface="Calibri"/>
                          <a:cs typeface="Calibri"/>
                        </a:rPr>
                        <a:t>single queue works well when </a:t>
                      </a:r>
                      <a:r>
                        <a:rPr sz="1200" b="1" dirty="0">
                          <a:solidFill>
                            <a:srgbClr val="FFFFFF"/>
                          </a:solidFill>
                          <a:latin typeface="Calibri"/>
                          <a:cs typeface="Calibri"/>
                        </a:rPr>
                        <a:t>the </a:t>
                      </a:r>
                      <a:r>
                        <a:rPr sz="1200" b="1" spc="-5" dirty="0">
                          <a:solidFill>
                            <a:srgbClr val="FFFFFF"/>
                          </a:solidFill>
                          <a:latin typeface="Calibri"/>
                          <a:cs typeface="Calibri"/>
                        </a:rPr>
                        <a:t>direction and structure </a:t>
                      </a:r>
                      <a:r>
                        <a:rPr sz="1200" b="1" dirty="0">
                          <a:solidFill>
                            <a:srgbClr val="FFFFFF"/>
                          </a:solidFill>
                          <a:latin typeface="Calibri"/>
                          <a:cs typeface="Calibri"/>
                        </a:rPr>
                        <a:t>of the </a:t>
                      </a:r>
                      <a:r>
                        <a:rPr sz="1200" b="1" spc="-5" dirty="0">
                          <a:solidFill>
                            <a:srgbClr val="FFFFFF"/>
                          </a:solidFill>
                          <a:latin typeface="Calibri"/>
                          <a:cs typeface="Calibri"/>
                        </a:rPr>
                        <a:t>queue </a:t>
                      </a:r>
                      <a:r>
                        <a:rPr sz="1200" b="1" dirty="0">
                          <a:solidFill>
                            <a:srgbClr val="FFFFFF"/>
                          </a:solidFill>
                          <a:latin typeface="Calibri"/>
                          <a:cs typeface="Calibri"/>
                        </a:rPr>
                        <a:t>is </a:t>
                      </a:r>
                      <a:r>
                        <a:rPr sz="1200" b="1" spc="-5" dirty="0">
                          <a:solidFill>
                            <a:srgbClr val="FFFFFF"/>
                          </a:solidFill>
                          <a:latin typeface="Calibri"/>
                          <a:cs typeface="Calibri"/>
                        </a:rPr>
                        <a:t>defined by </a:t>
                      </a:r>
                      <a:r>
                        <a:rPr sz="1200" b="1" spc="-10" dirty="0">
                          <a:solidFill>
                            <a:srgbClr val="FFFFFF"/>
                          </a:solidFill>
                          <a:latin typeface="Calibri"/>
                          <a:cs typeface="Calibri"/>
                        </a:rPr>
                        <a:t>physical features like </a:t>
                      </a:r>
                      <a:r>
                        <a:rPr sz="1200" b="1" spc="-5" dirty="0">
                          <a:solidFill>
                            <a:srgbClr val="FFFFFF"/>
                          </a:solidFill>
                          <a:latin typeface="Calibri"/>
                          <a:cs typeface="Calibri"/>
                        </a:rPr>
                        <a:t>queue</a:t>
                      </a:r>
                      <a:r>
                        <a:rPr sz="1200" b="1" spc="35" dirty="0">
                          <a:solidFill>
                            <a:srgbClr val="FFFFFF"/>
                          </a:solidFill>
                          <a:latin typeface="Calibri"/>
                          <a:cs typeface="Calibri"/>
                        </a:rPr>
                        <a:t> </a:t>
                      </a:r>
                      <a:r>
                        <a:rPr sz="1200" b="1" spc="5" dirty="0">
                          <a:solidFill>
                            <a:srgbClr val="FFFFFF"/>
                          </a:solidFill>
                          <a:latin typeface="Calibri"/>
                          <a:cs typeface="Calibri"/>
                        </a:rPr>
                        <a:t>barriers.</a:t>
                      </a:r>
                      <a:endParaRPr sz="1200">
                        <a:latin typeface="Calibri"/>
                        <a:cs typeface="Calibri"/>
                      </a:endParaRPr>
                    </a:p>
                  </a:txBody>
                  <a:tcPr marL="0" marR="0" marT="2540" marB="0">
                    <a:lnR w="6350">
                      <a:solidFill>
                        <a:srgbClr val="FFFFFF"/>
                      </a:solidFill>
                      <a:prstDash val="solid"/>
                    </a:lnR>
                    <a:lnT w="12700">
                      <a:solidFill>
                        <a:srgbClr val="FFFFFF"/>
                      </a:solidFill>
                      <a:prstDash val="solid"/>
                    </a:lnT>
                    <a:solidFill>
                      <a:srgbClr val="12837A"/>
                    </a:solidFill>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65938"/>
            <a:ext cx="5367020" cy="574675"/>
          </a:xfrm>
          <a:prstGeom prst="rect">
            <a:avLst/>
          </a:prstGeom>
        </p:spPr>
        <p:txBody>
          <a:bodyPr vert="horz" wrap="square" lIns="0" tIns="12700" rIns="0" bIns="0" rtlCol="0">
            <a:spAutoFit/>
          </a:bodyPr>
          <a:lstStyle/>
          <a:p>
            <a:pPr marL="12700">
              <a:lnSpc>
                <a:spcPct val="100000"/>
              </a:lnSpc>
              <a:spcBef>
                <a:spcPts val="100"/>
              </a:spcBef>
            </a:pPr>
            <a:r>
              <a:rPr spc="-5" dirty="0"/>
              <a:t>Reception </a:t>
            </a:r>
            <a:r>
              <a:rPr dirty="0"/>
              <a:t>and</a:t>
            </a:r>
            <a:r>
              <a:rPr spc="-35" dirty="0"/>
              <a:t> </a:t>
            </a:r>
            <a:r>
              <a:rPr dirty="0"/>
              <a:t>Concierge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20</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53592" y="1984629"/>
            <a:ext cx="10821670" cy="604520"/>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Official</a:t>
            </a:r>
            <a:r>
              <a:rPr sz="1900" spc="105" dirty="0">
                <a:latin typeface="Trebuchet MS"/>
                <a:cs typeface="Trebuchet MS"/>
              </a:rPr>
              <a:t> </a:t>
            </a:r>
            <a:r>
              <a:rPr sz="1900" spc="-5" dirty="0">
                <a:latin typeface="Trebuchet MS"/>
                <a:cs typeface="Trebuchet MS"/>
              </a:rPr>
              <a:t>leaflets</a:t>
            </a:r>
            <a:r>
              <a:rPr sz="1900" spc="120" dirty="0">
                <a:latin typeface="Trebuchet MS"/>
                <a:cs typeface="Trebuchet MS"/>
              </a:rPr>
              <a:t> </a:t>
            </a:r>
            <a:r>
              <a:rPr sz="1900" spc="-5" dirty="0">
                <a:latin typeface="Trebuchet MS"/>
                <a:cs typeface="Trebuchet MS"/>
              </a:rPr>
              <a:t>on</a:t>
            </a:r>
            <a:r>
              <a:rPr sz="1900" spc="114" dirty="0">
                <a:latin typeface="Trebuchet MS"/>
                <a:cs typeface="Trebuchet MS"/>
              </a:rPr>
              <a:t> </a:t>
            </a:r>
            <a:r>
              <a:rPr sz="1900" spc="-5" dirty="0">
                <a:latin typeface="Trebuchet MS"/>
                <a:cs typeface="Trebuchet MS"/>
              </a:rPr>
              <a:t>basic</a:t>
            </a:r>
            <a:r>
              <a:rPr sz="1900" spc="105" dirty="0">
                <a:latin typeface="Trebuchet MS"/>
                <a:cs typeface="Trebuchet MS"/>
              </a:rPr>
              <a:t> </a:t>
            </a:r>
            <a:r>
              <a:rPr sz="1900" spc="-5" dirty="0">
                <a:latin typeface="Trebuchet MS"/>
                <a:cs typeface="Trebuchet MS"/>
              </a:rPr>
              <a:t>hygiene</a:t>
            </a:r>
            <a:r>
              <a:rPr sz="1900" spc="120" dirty="0">
                <a:latin typeface="Trebuchet MS"/>
                <a:cs typeface="Trebuchet MS"/>
              </a:rPr>
              <a:t> </a:t>
            </a:r>
            <a:r>
              <a:rPr sz="1900" spc="-10" dirty="0">
                <a:latin typeface="Trebuchet MS"/>
                <a:cs typeface="Trebuchet MS"/>
              </a:rPr>
              <a:t>practice</a:t>
            </a:r>
            <a:r>
              <a:rPr sz="1900" spc="125" dirty="0">
                <a:latin typeface="Trebuchet MS"/>
                <a:cs typeface="Trebuchet MS"/>
              </a:rPr>
              <a:t> </a:t>
            </a:r>
            <a:r>
              <a:rPr sz="1900" spc="-10" dirty="0">
                <a:latin typeface="Trebuchet MS"/>
                <a:cs typeface="Trebuchet MS"/>
              </a:rPr>
              <a:t>and</a:t>
            </a:r>
            <a:r>
              <a:rPr sz="1900" spc="114" dirty="0">
                <a:latin typeface="Trebuchet MS"/>
                <a:cs typeface="Trebuchet MS"/>
              </a:rPr>
              <a:t> </a:t>
            </a:r>
            <a:r>
              <a:rPr sz="1900" spc="-5" dirty="0">
                <a:latin typeface="Trebuchet MS"/>
                <a:cs typeface="Trebuchet MS"/>
              </a:rPr>
              <a:t>COVID-19,</a:t>
            </a:r>
            <a:r>
              <a:rPr sz="1900" spc="105" dirty="0">
                <a:latin typeface="Trebuchet MS"/>
                <a:cs typeface="Trebuchet MS"/>
              </a:rPr>
              <a:t> </a:t>
            </a:r>
            <a:r>
              <a:rPr sz="1900" spc="-5" dirty="0">
                <a:latin typeface="Trebuchet MS"/>
                <a:cs typeface="Trebuchet MS"/>
              </a:rPr>
              <a:t>in</a:t>
            </a:r>
            <a:r>
              <a:rPr sz="1900" spc="120" dirty="0">
                <a:latin typeface="Trebuchet MS"/>
                <a:cs typeface="Trebuchet MS"/>
              </a:rPr>
              <a:t> </a:t>
            </a:r>
            <a:r>
              <a:rPr sz="1900" spc="-10" dirty="0">
                <a:latin typeface="Trebuchet MS"/>
                <a:cs typeface="Trebuchet MS"/>
              </a:rPr>
              <a:t>different</a:t>
            </a:r>
            <a:r>
              <a:rPr sz="1900" spc="130" dirty="0">
                <a:latin typeface="Trebuchet MS"/>
                <a:cs typeface="Trebuchet MS"/>
              </a:rPr>
              <a:t> </a:t>
            </a:r>
            <a:r>
              <a:rPr sz="1900" spc="-5" dirty="0">
                <a:latin typeface="Trebuchet MS"/>
                <a:cs typeface="Trebuchet MS"/>
              </a:rPr>
              <a:t>languages</a:t>
            </a:r>
            <a:r>
              <a:rPr sz="1900" spc="110" dirty="0">
                <a:latin typeface="Trebuchet MS"/>
                <a:cs typeface="Trebuchet MS"/>
              </a:rPr>
              <a:t> </a:t>
            </a:r>
            <a:r>
              <a:rPr sz="1900" dirty="0">
                <a:latin typeface="Trebuchet MS"/>
                <a:cs typeface="Trebuchet MS"/>
              </a:rPr>
              <a:t>“are</a:t>
            </a:r>
            <a:r>
              <a:rPr sz="1900" spc="105" dirty="0">
                <a:latin typeface="Trebuchet MS"/>
                <a:cs typeface="Trebuchet MS"/>
              </a:rPr>
              <a:t> </a:t>
            </a:r>
            <a:r>
              <a:rPr sz="1900" dirty="0">
                <a:latin typeface="Trebuchet MS"/>
                <a:cs typeface="Trebuchet MS"/>
              </a:rPr>
              <a:t>an</a:t>
            </a:r>
            <a:r>
              <a:rPr sz="1900" spc="105" dirty="0">
                <a:latin typeface="Trebuchet MS"/>
                <a:cs typeface="Trebuchet MS"/>
              </a:rPr>
              <a:t> </a:t>
            </a:r>
            <a:r>
              <a:rPr sz="1900" spc="-5" dirty="0">
                <a:latin typeface="Trebuchet MS"/>
                <a:cs typeface="Trebuchet MS"/>
              </a:rPr>
              <a:t>additional</a:t>
            </a:r>
            <a:endParaRPr sz="1900">
              <a:latin typeface="Trebuchet MS"/>
              <a:cs typeface="Trebuchet MS"/>
            </a:endParaRPr>
          </a:p>
          <a:p>
            <a:pPr marL="12700">
              <a:lnSpc>
                <a:spcPct val="100000"/>
              </a:lnSpc>
            </a:pPr>
            <a:r>
              <a:rPr sz="1900" spc="-5" dirty="0">
                <a:latin typeface="Trebuchet MS"/>
                <a:cs typeface="Trebuchet MS"/>
              </a:rPr>
              <a:t>option” </a:t>
            </a:r>
            <a:r>
              <a:rPr sz="1900" spc="-10" dirty="0">
                <a:latin typeface="Trebuchet MS"/>
                <a:cs typeface="Trebuchet MS"/>
              </a:rPr>
              <a:t>and </a:t>
            </a:r>
            <a:r>
              <a:rPr sz="1900" spc="-5" dirty="0">
                <a:latin typeface="Trebuchet MS"/>
                <a:cs typeface="Trebuchet MS"/>
              </a:rPr>
              <a:t>will be </a:t>
            </a:r>
            <a:r>
              <a:rPr sz="1900" spc="-10" dirty="0">
                <a:latin typeface="Trebuchet MS"/>
                <a:cs typeface="Trebuchet MS"/>
              </a:rPr>
              <a:t>distributed </a:t>
            </a:r>
            <a:r>
              <a:rPr sz="1900" spc="-5" dirty="0">
                <a:latin typeface="Trebuchet MS"/>
                <a:cs typeface="Trebuchet MS"/>
              </a:rPr>
              <a:t>to our</a:t>
            </a:r>
            <a:r>
              <a:rPr sz="1900" spc="110" dirty="0">
                <a:latin typeface="Trebuchet MS"/>
                <a:cs typeface="Trebuchet MS"/>
              </a:rPr>
              <a:t> </a:t>
            </a:r>
            <a:r>
              <a:rPr sz="1900" spc="-5" dirty="0">
                <a:latin typeface="Trebuchet MS"/>
                <a:cs typeface="Trebuchet MS"/>
              </a:rPr>
              <a:t>guests.</a:t>
            </a:r>
            <a:endParaRPr sz="19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017" y="118313"/>
            <a:ext cx="2703195" cy="574675"/>
          </a:xfrm>
          <a:prstGeom prst="rect">
            <a:avLst/>
          </a:prstGeom>
        </p:spPr>
        <p:txBody>
          <a:bodyPr vert="horz" wrap="square" lIns="0" tIns="12700" rIns="0" bIns="0" rtlCol="0">
            <a:spAutoFit/>
          </a:bodyPr>
          <a:lstStyle/>
          <a:p>
            <a:pPr marL="12700">
              <a:lnSpc>
                <a:spcPct val="100000"/>
              </a:lnSpc>
              <a:spcBef>
                <a:spcPts val="100"/>
              </a:spcBef>
            </a:pPr>
            <a:r>
              <a:rPr dirty="0"/>
              <a:t>Hotel</a:t>
            </a:r>
            <a:r>
              <a:rPr spc="-80" dirty="0"/>
              <a:t> </a:t>
            </a:r>
            <a:r>
              <a:rPr dirty="0"/>
              <a:t>Rooms</a:t>
            </a:r>
          </a:p>
        </p:txBody>
      </p:sp>
      <p:sp>
        <p:nvSpPr>
          <p:cNvPr id="3" name="object 3"/>
          <p:cNvSpPr txBox="1"/>
          <p:nvPr/>
        </p:nvSpPr>
        <p:spPr>
          <a:xfrm>
            <a:off x="614273" y="1366266"/>
            <a:ext cx="6569709" cy="4326184"/>
          </a:xfrm>
          <a:prstGeom prst="rect">
            <a:avLst/>
          </a:prstGeom>
        </p:spPr>
        <p:txBody>
          <a:bodyPr vert="horz" wrap="square" lIns="0" tIns="12065" rIns="0" bIns="0" rtlCol="0">
            <a:spAutoFit/>
          </a:bodyPr>
          <a:lstStyle/>
          <a:p>
            <a:pPr marL="12700" marR="5080" algn="just">
              <a:lnSpc>
                <a:spcPct val="100000"/>
              </a:lnSpc>
              <a:spcBef>
                <a:spcPts val="95"/>
              </a:spcBef>
            </a:pPr>
            <a:r>
              <a:rPr sz="1900" spc="-10" dirty="0">
                <a:latin typeface="Trebuchet MS"/>
                <a:cs typeface="Trebuchet MS"/>
              </a:rPr>
              <a:t>Having </a:t>
            </a:r>
            <a:r>
              <a:rPr sz="1900" spc="-5" dirty="0">
                <a:latin typeface="Trebuchet MS"/>
                <a:cs typeface="Trebuchet MS"/>
              </a:rPr>
              <a:t>a sanitary </a:t>
            </a:r>
            <a:r>
              <a:rPr sz="1900" spc="-10" dirty="0">
                <a:latin typeface="Trebuchet MS"/>
                <a:cs typeface="Trebuchet MS"/>
              </a:rPr>
              <a:t>hotel </a:t>
            </a:r>
            <a:r>
              <a:rPr sz="1900" spc="-5" dirty="0">
                <a:latin typeface="Trebuchet MS"/>
                <a:cs typeface="Trebuchet MS"/>
              </a:rPr>
              <a:t>room is important under normal  circumstances </a:t>
            </a:r>
            <a:r>
              <a:rPr sz="1900" spc="-10" dirty="0">
                <a:latin typeface="Trebuchet MS"/>
                <a:cs typeface="Trebuchet MS"/>
              </a:rPr>
              <a:t>but </a:t>
            </a:r>
            <a:r>
              <a:rPr sz="1900" spc="-5" dirty="0">
                <a:latin typeface="Trebuchet MS"/>
                <a:cs typeface="Trebuchet MS"/>
              </a:rPr>
              <a:t>with Coronavirus cases </a:t>
            </a:r>
            <a:r>
              <a:rPr sz="1900" spc="-10" dirty="0">
                <a:latin typeface="Trebuchet MS"/>
                <a:cs typeface="Trebuchet MS"/>
              </a:rPr>
              <a:t>mounting </a:t>
            </a:r>
            <a:r>
              <a:rPr sz="1900" spc="-5" dirty="0">
                <a:latin typeface="Trebuchet MS"/>
                <a:cs typeface="Trebuchet MS"/>
              </a:rPr>
              <a:t>in </a:t>
            </a:r>
            <a:r>
              <a:rPr sz="1900" spc="-10" dirty="0">
                <a:latin typeface="Trebuchet MS"/>
                <a:cs typeface="Trebuchet MS"/>
              </a:rPr>
              <a:t>the  </a:t>
            </a:r>
            <a:r>
              <a:rPr sz="1900" spc="-5" dirty="0">
                <a:latin typeface="Trebuchet MS"/>
                <a:cs typeface="Trebuchet MS"/>
              </a:rPr>
              <a:t>world, it's a </a:t>
            </a:r>
            <a:r>
              <a:rPr sz="1900" spc="-10" dirty="0">
                <a:latin typeface="Trebuchet MS"/>
                <a:cs typeface="Trebuchet MS"/>
              </a:rPr>
              <a:t>crucial </a:t>
            </a:r>
            <a:r>
              <a:rPr sz="1900" spc="-5" dirty="0">
                <a:latin typeface="Trebuchet MS"/>
                <a:cs typeface="Trebuchet MS"/>
              </a:rPr>
              <a:t>way of helping protect our guests from  </a:t>
            </a:r>
            <a:r>
              <a:rPr sz="1900" spc="-10" dirty="0">
                <a:latin typeface="Trebuchet MS"/>
                <a:cs typeface="Trebuchet MS"/>
              </a:rPr>
              <a:t>picking </a:t>
            </a:r>
            <a:r>
              <a:rPr sz="1900" spc="-5" dirty="0">
                <a:latin typeface="Trebuchet MS"/>
                <a:cs typeface="Trebuchet MS"/>
              </a:rPr>
              <a:t>up </a:t>
            </a:r>
            <a:r>
              <a:rPr sz="1900" spc="-10" dirty="0">
                <a:latin typeface="Trebuchet MS"/>
                <a:cs typeface="Trebuchet MS"/>
              </a:rPr>
              <a:t>the</a:t>
            </a:r>
            <a:r>
              <a:rPr sz="1900" spc="35" dirty="0">
                <a:latin typeface="Trebuchet MS"/>
                <a:cs typeface="Trebuchet MS"/>
              </a:rPr>
              <a:t> </a:t>
            </a:r>
            <a:r>
              <a:rPr sz="1900" spc="-5" dirty="0">
                <a:latin typeface="Trebuchet MS"/>
                <a:cs typeface="Trebuchet MS"/>
              </a:rPr>
              <a:t>COVID-19.</a:t>
            </a:r>
            <a:endParaRPr sz="1900" dirty="0">
              <a:latin typeface="Trebuchet MS"/>
              <a:cs typeface="Trebuchet MS"/>
            </a:endParaRPr>
          </a:p>
          <a:p>
            <a:pPr marL="12700" marR="5080" algn="just">
              <a:lnSpc>
                <a:spcPct val="100000"/>
              </a:lnSpc>
              <a:spcBef>
                <a:spcPts val="994"/>
              </a:spcBef>
            </a:pPr>
            <a:r>
              <a:rPr sz="1900" spc="-5" dirty="0">
                <a:latin typeface="Trebuchet MS"/>
                <a:cs typeface="Trebuchet MS"/>
              </a:rPr>
              <a:t>Housekeeping </a:t>
            </a:r>
            <a:r>
              <a:rPr sz="1900" spc="-10" dirty="0">
                <a:latin typeface="Trebuchet MS"/>
                <a:cs typeface="Trebuchet MS"/>
              </a:rPr>
              <a:t>and </a:t>
            </a:r>
            <a:r>
              <a:rPr sz="1900" spc="-5" dirty="0">
                <a:latin typeface="Trebuchet MS"/>
                <a:cs typeface="Trebuchet MS"/>
              </a:rPr>
              <a:t>cleaning staff should inform </a:t>
            </a:r>
            <a:r>
              <a:rPr sz="1900" spc="-10" dirty="0">
                <a:latin typeface="Trebuchet MS"/>
                <a:cs typeface="Trebuchet MS"/>
              </a:rPr>
              <a:t>the  </a:t>
            </a:r>
            <a:r>
              <a:rPr sz="1900" spc="-5" dirty="0">
                <a:latin typeface="Trebuchet MS"/>
                <a:cs typeface="Trebuchet MS"/>
              </a:rPr>
              <a:t>management or </a:t>
            </a:r>
            <a:r>
              <a:rPr sz="1900" spc="-10" dirty="0">
                <a:latin typeface="Trebuchet MS"/>
                <a:cs typeface="Trebuchet MS"/>
              </a:rPr>
              <a:t>the </a:t>
            </a:r>
            <a:r>
              <a:rPr sz="1900" spc="-5" dirty="0">
                <a:latin typeface="Trebuchet MS"/>
                <a:cs typeface="Trebuchet MS"/>
              </a:rPr>
              <a:t>reception desk of </a:t>
            </a:r>
            <a:r>
              <a:rPr sz="1900" spc="-10" dirty="0">
                <a:latin typeface="Trebuchet MS"/>
                <a:cs typeface="Trebuchet MS"/>
              </a:rPr>
              <a:t>any </a:t>
            </a:r>
            <a:r>
              <a:rPr sz="1900" spc="-5" dirty="0">
                <a:latin typeface="Trebuchet MS"/>
                <a:cs typeface="Trebuchet MS"/>
              </a:rPr>
              <a:t>possibly sick  guests in their</a:t>
            </a:r>
            <a:r>
              <a:rPr sz="1900" spc="20" dirty="0">
                <a:latin typeface="Trebuchet MS"/>
                <a:cs typeface="Trebuchet MS"/>
              </a:rPr>
              <a:t> </a:t>
            </a:r>
            <a:r>
              <a:rPr sz="1900" spc="-5" dirty="0">
                <a:latin typeface="Trebuchet MS"/>
                <a:cs typeface="Trebuchet MS"/>
              </a:rPr>
              <a:t>rooms</a:t>
            </a:r>
            <a:r>
              <a:rPr sz="1900" spc="-5" dirty="0" smtClean="0">
                <a:latin typeface="Trebuchet MS"/>
                <a:cs typeface="Trebuchet MS"/>
              </a:rPr>
              <a:t>.</a:t>
            </a:r>
            <a:endParaRPr sz="1900" dirty="0">
              <a:latin typeface="Trebuchet MS"/>
              <a:cs typeface="Trebuchet MS"/>
            </a:endParaRPr>
          </a:p>
          <a:p>
            <a:pPr marL="13970" marR="69850" algn="just">
              <a:lnSpc>
                <a:spcPct val="100000"/>
              </a:lnSpc>
              <a:spcBef>
                <a:spcPts val="1010"/>
              </a:spcBef>
            </a:pPr>
            <a:r>
              <a:rPr sz="1900" spc="-5" dirty="0">
                <a:latin typeface="Trebuchet MS"/>
                <a:cs typeface="Trebuchet MS"/>
              </a:rPr>
              <a:t>Not to </a:t>
            </a:r>
            <a:r>
              <a:rPr sz="1900" spc="-10" dirty="0">
                <a:latin typeface="Trebuchet MS"/>
                <a:cs typeface="Trebuchet MS"/>
              </a:rPr>
              <a:t>change bedding </a:t>
            </a:r>
            <a:r>
              <a:rPr sz="1900" spc="-5" dirty="0">
                <a:latin typeface="Trebuchet MS"/>
                <a:cs typeface="Trebuchet MS"/>
              </a:rPr>
              <a:t>on a </a:t>
            </a:r>
            <a:r>
              <a:rPr sz="1900" spc="-10" dirty="0">
                <a:latin typeface="Trebuchet MS"/>
                <a:cs typeface="Trebuchet MS"/>
              </a:rPr>
              <a:t>daily basis, and </a:t>
            </a:r>
            <a:r>
              <a:rPr sz="1900" spc="-5" dirty="0">
                <a:latin typeface="Trebuchet MS"/>
                <a:cs typeface="Trebuchet MS"/>
              </a:rPr>
              <a:t>to rely </a:t>
            </a:r>
            <a:r>
              <a:rPr sz="1900" spc="-10" dirty="0">
                <a:latin typeface="Trebuchet MS"/>
                <a:cs typeface="Trebuchet MS"/>
              </a:rPr>
              <a:t>more </a:t>
            </a:r>
            <a:r>
              <a:rPr sz="1900" spc="-5" dirty="0">
                <a:latin typeface="Trebuchet MS"/>
                <a:cs typeface="Trebuchet MS"/>
              </a:rPr>
              <a:t>on  self-service in </a:t>
            </a:r>
            <a:r>
              <a:rPr sz="1900" spc="-10" dirty="0">
                <a:latin typeface="Trebuchet MS"/>
                <a:cs typeface="Trebuchet MS"/>
              </a:rPr>
              <a:t>cleaning</a:t>
            </a:r>
            <a:r>
              <a:rPr sz="1900" spc="40" dirty="0">
                <a:latin typeface="Trebuchet MS"/>
                <a:cs typeface="Trebuchet MS"/>
              </a:rPr>
              <a:t> </a:t>
            </a:r>
            <a:r>
              <a:rPr sz="1900" spc="-5" dirty="0">
                <a:latin typeface="Trebuchet MS"/>
                <a:cs typeface="Trebuchet MS"/>
              </a:rPr>
              <a:t>rooms.</a:t>
            </a:r>
            <a:endParaRPr sz="1900" dirty="0">
              <a:latin typeface="Trebuchet MS"/>
              <a:cs typeface="Trebuchet MS"/>
            </a:endParaRPr>
          </a:p>
          <a:p>
            <a:pPr marL="13970" algn="just">
              <a:lnSpc>
                <a:spcPct val="100000"/>
              </a:lnSpc>
              <a:spcBef>
                <a:spcPts val="994"/>
              </a:spcBef>
            </a:pPr>
            <a:r>
              <a:rPr sz="1900" spc="-5" dirty="0">
                <a:latin typeface="Trebuchet MS"/>
                <a:cs typeface="Trebuchet MS"/>
              </a:rPr>
              <a:t>Safe </a:t>
            </a:r>
            <a:r>
              <a:rPr sz="1900" spc="-10" dirty="0">
                <a:latin typeface="Trebuchet MS"/>
                <a:cs typeface="Trebuchet MS"/>
              </a:rPr>
              <a:t>disposal </a:t>
            </a:r>
            <a:r>
              <a:rPr sz="1900" spc="-5" dirty="0">
                <a:latin typeface="Trebuchet MS"/>
                <a:cs typeface="Trebuchet MS"/>
              </a:rPr>
              <a:t>of waste </a:t>
            </a:r>
            <a:r>
              <a:rPr sz="1900" dirty="0">
                <a:latin typeface="Trebuchet MS"/>
                <a:cs typeface="Trebuchet MS"/>
              </a:rPr>
              <a:t>(in </a:t>
            </a:r>
            <a:r>
              <a:rPr sz="1900" spc="-10" dirty="0">
                <a:latin typeface="Trebuchet MS"/>
                <a:cs typeface="Trebuchet MS"/>
              </a:rPr>
              <a:t>coordination </a:t>
            </a:r>
            <a:r>
              <a:rPr sz="1900" spc="-5" dirty="0">
                <a:latin typeface="Trebuchet MS"/>
                <a:cs typeface="Trebuchet MS"/>
              </a:rPr>
              <a:t>with the </a:t>
            </a:r>
            <a:r>
              <a:rPr sz="1900" spc="-10" dirty="0">
                <a:latin typeface="Trebuchet MS"/>
                <a:cs typeface="Trebuchet MS"/>
              </a:rPr>
              <a:t>Ministry</a:t>
            </a:r>
            <a:r>
              <a:rPr sz="1900" spc="160" dirty="0">
                <a:latin typeface="Trebuchet MS"/>
                <a:cs typeface="Trebuchet MS"/>
              </a:rPr>
              <a:t> </a:t>
            </a:r>
            <a:r>
              <a:rPr sz="1900" spc="-5" dirty="0">
                <a:latin typeface="Trebuchet MS"/>
                <a:cs typeface="Trebuchet MS"/>
              </a:rPr>
              <a:t>of</a:t>
            </a:r>
            <a:endParaRPr sz="1900" dirty="0">
              <a:latin typeface="Trebuchet MS"/>
              <a:cs typeface="Trebuchet MS"/>
            </a:endParaRPr>
          </a:p>
          <a:p>
            <a:pPr marL="13970" algn="just">
              <a:lnSpc>
                <a:spcPct val="100000"/>
              </a:lnSpc>
            </a:pPr>
            <a:r>
              <a:rPr sz="1900" spc="-5" dirty="0">
                <a:latin typeface="Trebuchet MS"/>
                <a:cs typeface="Trebuchet MS"/>
              </a:rPr>
              <a:t>Health </a:t>
            </a:r>
            <a:r>
              <a:rPr sz="1900" spc="-10" dirty="0">
                <a:latin typeface="Trebuchet MS"/>
                <a:cs typeface="Trebuchet MS"/>
              </a:rPr>
              <a:t>and</a:t>
            </a:r>
            <a:r>
              <a:rPr sz="1900" spc="15" dirty="0">
                <a:latin typeface="Trebuchet MS"/>
                <a:cs typeface="Trebuchet MS"/>
              </a:rPr>
              <a:t> </a:t>
            </a:r>
            <a:r>
              <a:rPr sz="1900" spc="-15" dirty="0">
                <a:latin typeface="Trebuchet MS"/>
                <a:cs typeface="Trebuchet MS"/>
              </a:rPr>
              <a:t>Population).</a:t>
            </a:r>
            <a:endParaRPr sz="1900" dirty="0">
              <a:latin typeface="Trebuchet MS"/>
              <a:cs typeface="Trebuchet MS"/>
            </a:endParaRPr>
          </a:p>
          <a:p>
            <a:pPr marL="12700" marR="5080" algn="just">
              <a:lnSpc>
                <a:spcPct val="100000"/>
              </a:lnSpc>
              <a:spcBef>
                <a:spcPts val="1000"/>
              </a:spcBef>
            </a:pPr>
            <a:r>
              <a:rPr sz="1900" spc="-5" dirty="0">
                <a:latin typeface="Trebuchet MS"/>
                <a:cs typeface="Trebuchet MS"/>
              </a:rPr>
              <a:t>Housekeeping </a:t>
            </a:r>
            <a:r>
              <a:rPr sz="1900" spc="-10" dirty="0">
                <a:latin typeface="Trebuchet MS"/>
                <a:cs typeface="Trebuchet MS"/>
              </a:rPr>
              <a:t>team </a:t>
            </a:r>
            <a:r>
              <a:rPr sz="1900" spc="-5" dirty="0">
                <a:latin typeface="Trebuchet MS"/>
                <a:cs typeface="Trebuchet MS"/>
              </a:rPr>
              <a:t>is regularly trained on Jaz</a:t>
            </a:r>
            <a:r>
              <a:rPr sz="1900" spc="420" dirty="0">
                <a:latin typeface="Trebuchet MS"/>
                <a:cs typeface="Trebuchet MS"/>
              </a:rPr>
              <a:t> </a:t>
            </a:r>
            <a:r>
              <a:rPr sz="1900" spc="-5" dirty="0">
                <a:latin typeface="Trebuchet MS"/>
                <a:cs typeface="Trebuchet MS"/>
              </a:rPr>
              <a:t>POSI  </a:t>
            </a:r>
            <a:r>
              <a:rPr sz="1900" spc="-10" dirty="0">
                <a:latin typeface="Trebuchet MS"/>
                <a:cs typeface="Trebuchet MS"/>
              </a:rPr>
              <a:t>procedure and how </a:t>
            </a:r>
            <a:r>
              <a:rPr sz="1900" spc="-5" dirty="0">
                <a:latin typeface="Trebuchet MS"/>
                <a:cs typeface="Trebuchet MS"/>
              </a:rPr>
              <a:t>to </a:t>
            </a:r>
            <a:r>
              <a:rPr sz="1900" spc="-10" dirty="0">
                <a:latin typeface="Trebuchet MS"/>
                <a:cs typeface="Trebuchet MS"/>
              </a:rPr>
              <a:t>handle infected </a:t>
            </a:r>
            <a:r>
              <a:rPr sz="1900" spc="-5" dirty="0">
                <a:latin typeface="Trebuchet MS"/>
                <a:cs typeface="Trebuchet MS"/>
              </a:rPr>
              <a:t>or suspected</a:t>
            </a:r>
            <a:r>
              <a:rPr sz="1900" spc="250" dirty="0">
                <a:latin typeface="Trebuchet MS"/>
                <a:cs typeface="Trebuchet MS"/>
              </a:rPr>
              <a:t> </a:t>
            </a:r>
            <a:r>
              <a:rPr sz="1900" spc="-5" dirty="0">
                <a:latin typeface="Trebuchet MS"/>
                <a:cs typeface="Trebuchet MS"/>
              </a:rPr>
              <a:t>rooms.</a:t>
            </a:r>
            <a:endParaRPr sz="1900" dirty="0">
              <a:latin typeface="Trebuchet MS"/>
              <a:cs typeface="Trebuchet MS"/>
            </a:endParaRPr>
          </a:p>
        </p:txBody>
      </p:sp>
      <p:sp>
        <p:nvSpPr>
          <p:cNvPr id="4" name="object 4"/>
          <p:cNvSpPr/>
          <p:nvPr/>
        </p:nvSpPr>
        <p:spPr>
          <a:xfrm>
            <a:off x="7831835" y="1661160"/>
            <a:ext cx="3968496" cy="428244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21</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284" y="125729"/>
            <a:ext cx="2705735" cy="574040"/>
          </a:xfrm>
          <a:prstGeom prst="rect">
            <a:avLst/>
          </a:prstGeom>
        </p:spPr>
        <p:txBody>
          <a:bodyPr vert="horz" wrap="square" lIns="0" tIns="12700" rIns="0" bIns="0" rtlCol="0">
            <a:spAutoFit/>
          </a:bodyPr>
          <a:lstStyle/>
          <a:p>
            <a:pPr marL="12700">
              <a:lnSpc>
                <a:spcPct val="100000"/>
              </a:lnSpc>
              <a:spcBef>
                <a:spcPts val="100"/>
              </a:spcBef>
            </a:pPr>
            <a:r>
              <a:rPr dirty="0"/>
              <a:t>Hotel</a:t>
            </a:r>
            <a:r>
              <a:rPr spc="-65" dirty="0"/>
              <a:t> </a:t>
            </a:r>
            <a:r>
              <a:rPr dirty="0"/>
              <a:t>Rooms</a:t>
            </a:r>
          </a:p>
        </p:txBody>
      </p:sp>
      <p:sp>
        <p:nvSpPr>
          <p:cNvPr id="3" name="object 3"/>
          <p:cNvSpPr/>
          <p:nvPr/>
        </p:nvSpPr>
        <p:spPr>
          <a:xfrm>
            <a:off x="8144256" y="1178052"/>
            <a:ext cx="3592067" cy="24307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144256" y="3762755"/>
            <a:ext cx="3592067" cy="235305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4720" y="991361"/>
            <a:ext cx="6785609" cy="5131435"/>
          </a:xfrm>
          <a:prstGeom prst="rect">
            <a:avLst/>
          </a:prstGeom>
        </p:spPr>
        <p:txBody>
          <a:bodyPr vert="horz" wrap="square" lIns="0" tIns="12065" rIns="0" bIns="0" rtlCol="0">
            <a:spAutoFit/>
          </a:bodyPr>
          <a:lstStyle/>
          <a:p>
            <a:pPr marL="12700" marR="5715" algn="just">
              <a:lnSpc>
                <a:spcPct val="100000"/>
              </a:lnSpc>
              <a:spcBef>
                <a:spcPts val="95"/>
              </a:spcBef>
            </a:pPr>
            <a:r>
              <a:rPr sz="1900" spc="-5" dirty="0">
                <a:latin typeface="Trebuchet MS"/>
                <a:cs typeface="Trebuchet MS"/>
              </a:rPr>
              <a:t>A cleaning plan </a:t>
            </a:r>
            <a:r>
              <a:rPr sz="1900" dirty="0">
                <a:latin typeface="Trebuchet MS"/>
                <a:cs typeface="Trebuchet MS"/>
              </a:rPr>
              <a:t>is </a:t>
            </a:r>
            <a:r>
              <a:rPr sz="1900" spc="-5" dirty="0">
                <a:latin typeface="Trebuchet MS"/>
                <a:cs typeface="Trebuchet MS"/>
              </a:rPr>
              <a:t>followed for guest rooms by focusing on </a:t>
            </a:r>
            <a:r>
              <a:rPr sz="1900" spc="560" dirty="0">
                <a:latin typeface="Trebuchet MS"/>
                <a:cs typeface="Trebuchet MS"/>
              </a:rPr>
              <a:t> </a:t>
            </a:r>
            <a:r>
              <a:rPr sz="1900" spc="-10" dirty="0">
                <a:latin typeface="Trebuchet MS"/>
                <a:cs typeface="Trebuchet MS"/>
              </a:rPr>
              <a:t>high </a:t>
            </a:r>
            <a:r>
              <a:rPr sz="1900" spc="-5" dirty="0">
                <a:latin typeface="Trebuchet MS"/>
                <a:cs typeface="Trebuchet MS"/>
              </a:rPr>
              <a:t>touch areas </a:t>
            </a:r>
            <a:r>
              <a:rPr sz="1900" spc="-10" dirty="0">
                <a:latin typeface="Trebuchet MS"/>
                <a:cs typeface="Trebuchet MS"/>
              </a:rPr>
              <a:t>which </a:t>
            </a:r>
            <a:r>
              <a:rPr sz="1900" spc="-5" dirty="0">
                <a:latin typeface="Trebuchet MS"/>
                <a:cs typeface="Trebuchet MS"/>
              </a:rPr>
              <a:t>are used by </a:t>
            </a:r>
            <a:r>
              <a:rPr sz="1900" spc="-10" dirty="0">
                <a:latin typeface="Trebuchet MS"/>
                <a:cs typeface="Trebuchet MS"/>
              </a:rPr>
              <a:t>everyone </a:t>
            </a:r>
            <a:r>
              <a:rPr sz="1900" spc="-5" dirty="0">
                <a:latin typeface="Trebuchet MS"/>
                <a:cs typeface="Trebuchet MS"/>
              </a:rPr>
              <a:t>in the room </a:t>
            </a:r>
            <a:r>
              <a:rPr sz="1900" spc="-10" dirty="0">
                <a:latin typeface="Trebuchet MS"/>
                <a:cs typeface="Trebuchet MS"/>
              </a:rPr>
              <a:t>as  </a:t>
            </a:r>
            <a:r>
              <a:rPr sz="1900" spc="-5" dirty="0">
                <a:latin typeface="Trebuchet MS"/>
                <a:cs typeface="Trebuchet MS"/>
              </a:rPr>
              <a:t>well as housekeeping and else </a:t>
            </a:r>
            <a:r>
              <a:rPr sz="1900" spc="-10" dirty="0">
                <a:latin typeface="Trebuchet MS"/>
                <a:cs typeface="Trebuchet MS"/>
              </a:rPr>
              <a:t>visiting </a:t>
            </a:r>
            <a:r>
              <a:rPr sz="1900" spc="-5" dirty="0">
                <a:latin typeface="Trebuchet MS"/>
                <a:cs typeface="Trebuchet MS"/>
              </a:rPr>
              <a:t>the </a:t>
            </a:r>
            <a:r>
              <a:rPr sz="1900" dirty="0">
                <a:latin typeface="Trebuchet MS"/>
                <a:cs typeface="Trebuchet MS"/>
              </a:rPr>
              <a:t>room. </a:t>
            </a:r>
            <a:r>
              <a:rPr sz="1900" spc="-5" dirty="0">
                <a:latin typeface="Trebuchet MS"/>
                <a:cs typeface="Trebuchet MS"/>
              </a:rPr>
              <a:t>So we </a:t>
            </a:r>
            <a:r>
              <a:rPr sz="1900" spc="-10" dirty="0">
                <a:latin typeface="Trebuchet MS"/>
                <a:cs typeface="Trebuchet MS"/>
              </a:rPr>
              <a:t>give  them </a:t>
            </a:r>
            <a:r>
              <a:rPr sz="1900" spc="-5" dirty="0">
                <a:latin typeface="Trebuchet MS"/>
                <a:cs typeface="Trebuchet MS"/>
              </a:rPr>
              <a:t>a good </a:t>
            </a:r>
            <a:r>
              <a:rPr sz="1900" spc="-10" dirty="0">
                <a:latin typeface="Trebuchet MS"/>
                <a:cs typeface="Trebuchet MS"/>
              </a:rPr>
              <a:t>wipe </a:t>
            </a:r>
            <a:r>
              <a:rPr sz="1900" spc="-5" dirty="0">
                <a:latin typeface="Trebuchet MS"/>
                <a:cs typeface="Trebuchet MS"/>
              </a:rPr>
              <a:t>down on </a:t>
            </a:r>
            <a:r>
              <a:rPr sz="1900" spc="-10" dirty="0">
                <a:latin typeface="Trebuchet MS"/>
                <a:cs typeface="Trebuchet MS"/>
              </a:rPr>
              <a:t>daily</a:t>
            </a:r>
            <a:r>
              <a:rPr sz="1900" spc="105" dirty="0">
                <a:latin typeface="Trebuchet MS"/>
                <a:cs typeface="Trebuchet MS"/>
              </a:rPr>
              <a:t> </a:t>
            </a:r>
            <a:r>
              <a:rPr sz="1900" spc="-5" dirty="0">
                <a:latin typeface="Trebuchet MS"/>
                <a:cs typeface="Trebuchet MS"/>
              </a:rPr>
              <a:t>basis.</a:t>
            </a:r>
            <a:endParaRPr sz="1900" dirty="0">
              <a:latin typeface="Trebuchet MS"/>
              <a:cs typeface="Trebuchet MS"/>
            </a:endParaRPr>
          </a:p>
          <a:p>
            <a:pPr marL="355600" marR="5080" indent="-342900">
              <a:lnSpc>
                <a:spcPct val="100000"/>
              </a:lnSpc>
              <a:spcBef>
                <a:spcPts val="1000"/>
              </a:spcBef>
              <a:buFont typeface="Arial"/>
              <a:buChar char="•"/>
              <a:tabLst>
                <a:tab pos="354965" algn="l"/>
                <a:tab pos="355600" algn="l"/>
                <a:tab pos="819785" algn="l"/>
                <a:tab pos="1862455" algn="l"/>
                <a:tab pos="2359660" algn="l"/>
                <a:tab pos="3582035" algn="l"/>
                <a:tab pos="3940175" algn="l"/>
                <a:tab pos="4980940" algn="l"/>
                <a:tab pos="5514340" algn="l"/>
              </a:tabLst>
            </a:pPr>
            <a:r>
              <a:rPr sz="1900" spc="-85" dirty="0">
                <a:latin typeface="Trebuchet MS"/>
                <a:cs typeface="Trebuchet MS"/>
              </a:rPr>
              <a:t>W</a:t>
            </a:r>
            <a:r>
              <a:rPr sz="1900" spc="-5" dirty="0">
                <a:latin typeface="Trebuchet MS"/>
                <a:cs typeface="Trebuchet MS"/>
              </a:rPr>
              <a:t>e</a:t>
            </a:r>
            <a:r>
              <a:rPr sz="1900" dirty="0">
                <a:latin typeface="Trebuchet MS"/>
                <a:cs typeface="Trebuchet MS"/>
              </a:rPr>
              <a:t>	</a:t>
            </a:r>
            <a:r>
              <a:rPr sz="1900" spc="-10" dirty="0">
                <a:latin typeface="Trebuchet MS"/>
                <a:cs typeface="Trebuchet MS"/>
              </a:rPr>
              <a:t>in</a:t>
            </a:r>
            <a:r>
              <a:rPr sz="1900" spc="-5" dirty="0">
                <a:latin typeface="Trebuchet MS"/>
                <a:cs typeface="Trebuchet MS"/>
              </a:rPr>
              <a:t>crea</a:t>
            </a:r>
            <a:r>
              <a:rPr sz="1900" dirty="0">
                <a:latin typeface="Trebuchet MS"/>
                <a:cs typeface="Trebuchet MS"/>
              </a:rPr>
              <a:t>s</a:t>
            </a:r>
            <a:r>
              <a:rPr sz="1900" spc="-5" dirty="0">
                <a:latin typeface="Trebuchet MS"/>
                <a:cs typeface="Trebuchet MS"/>
              </a:rPr>
              <a:t>e</a:t>
            </a:r>
            <a:r>
              <a:rPr sz="1900" dirty="0">
                <a:latin typeface="Trebuchet MS"/>
                <a:cs typeface="Trebuchet MS"/>
              </a:rPr>
              <a:t>	</a:t>
            </a:r>
            <a:r>
              <a:rPr sz="1900" spc="-10" dirty="0">
                <a:latin typeface="Trebuchet MS"/>
                <a:cs typeface="Trebuchet MS"/>
              </a:rPr>
              <a:t>th</a:t>
            </a:r>
            <a:r>
              <a:rPr sz="1900" spc="-5" dirty="0">
                <a:latin typeface="Trebuchet MS"/>
                <a:cs typeface="Trebuchet MS"/>
              </a:rPr>
              <a:t>e</a:t>
            </a:r>
            <a:r>
              <a:rPr sz="1900" dirty="0">
                <a:latin typeface="Trebuchet MS"/>
                <a:cs typeface="Trebuchet MS"/>
              </a:rPr>
              <a:t>	</a:t>
            </a:r>
            <a:r>
              <a:rPr sz="1900" spc="-5" dirty="0">
                <a:latin typeface="Trebuchet MS"/>
                <a:cs typeface="Trebuchet MS"/>
              </a:rPr>
              <a:t>frequ</a:t>
            </a:r>
            <a:r>
              <a:rPr sz="1900" spc="5" dirty="0">
                <a:latin typeface="Trebuchet MS"/>
                <a:cs typeface="Trebuchet MS"/>
              </a:rPr>
              <a:t>e</a:t>
            </a:r>
            <a:r>
              <a:rPr sz="1900" spc="-10" dirty="0">
                <a:latin typeface="Trebuchet MS"/>
                <a:cs typeface="Trebuchet MS"/>
              </a:rPr>
              <a:t>n</a:t>
            </a:r>
            <a:r>
              <a:rPr sz="1900" spc="-5" dirty="0">
                <a:latin typeface="Trebuchet MS"/>
                <a:cs typeface="Trebuchet MS"/>
              </a:rPr>
              <a:t>cy</a:t>
            </a:r>
            <a:r>
              <a:rPr sz="1900" dirty="0">
                <a:latin typeface="Trebuchet MS"/>
                <a:cs typeface="Trebuchet MS"/>
              </a:rPr>
              <a:t>	</a:t>
            </a:r>
            <a:r>
              <a:rPr sz="1900" spc="-5" dirty="0">
                <a:latin typeface="Trebuchet MS"/>
                <a:cs typeface="Trebuchet MS"/>
              </a:rPr>
              <a:t>of</a:t>
            </a:r>
            <a:r>
              <a:rPr sz="1900" dirty="0">
                <a:latin typeface="Trebuchet MS"/>
                <a:cs typeface="Trebuchet MS"/>
              </a:rPr>
              <a:t>	</a:t>
            </a:r>
            <a:r>
              <a:rPr sz="1900" spc="-10" dirty="0">
                <a:latin typeface="Trebuchet MS"/>
                <a:cs typeface="Trebuchet MS"/>
              </a:rPr>
              <a:t>cle</a:t>
            </a:r>
            <a:r>
              <a:rPr sz="1900" spc="5" dirty="0">
                <a:latin typeface="Trebuchet MS"/>
                <a:cs typeface="Trebuchet MS"/>
              </a:rPr>
              <a:t>a</a:t>
            </a:r>
            <a:r>
              <a:rPr sz="1900" spc="-10" dirty="0">
                <a:latin typeface="Trebuchet MS"/>
                <a:cs typeface="Trebuchet MS"/>
              </a:rPr>
              <a:t>ni</a:t>
            </a:r>
            <a:r>
              <a:rPr sz="1900" spc="-15" dirty="0">
                <a:latin typeface="Trebuchet MS"/>
                <a:cs typeface="Trebuchet MS"/>
              </a:rPr>
              <a:t>n</a:t>
            </a:r>
            <a:r>
              <a:rPr sz="1900" spc="-5" dirty="0">
                <a:latin typeface="Trebuchet MS"/>
                <a:cs typeface="Trebuchet MS"/>
              </a:rPr>
              <a:t>g</a:t>
            </a:r>
            <a:r>
              <a:rPr sz="1900" dirty="0">
                <a:latin typeface="Trebuchet MS"/>
                <a:cs typeface="Trebuchet MS"/>
              </a:rPr>
              <a:t>	</a:t>
            </a:r>
            <a:r>
              <a:rPr sz="1900" spc="-10" dirty="0">
                <a:latin typeface="Trebuchet MS"/>
                <a:cs typeface="Trebuchet MS"/>
              </a:rPr>
              <a:t>a</a:t>
            </a:r>
            <a:r>
              <a:rPr sz="1900" dirty="0">
                <a:latin typeface="Trebuchet MS"/>
                <a:cs typeface="Trebuchet MS"/>
              </a:rPr>
              <a:t>n</a:t>
            </a:r>
            <a:r>
              <a:rPr sz="1900" spc="-5" dirty="0">
                <a:latin typeface="Trebuchet MS"/>
                <a:cs typeface="Trebuchet MS"/>
              </a:rPr>
              <a:t>d</a:t>
            </a:r>
            <a:r>
              <a:rPr sz="1900" dirty="0">
                <a:latin typeface="Trebuchet MS"/>
                <a:cs typeface="Trebuchet MS"/>
              </a:rPr>
              <a:t>	</a:t>
            </a:r>
            <a:r>
              <a:rPr sz="1900" spc="-10" dirty="0">
                <a:latin typeface="Trebuchet MS"/>
                <a:cs typeface="Trebuchet MS"/>
              </a:rPr>
              <a:t>disinfe</a:t>
            </a:r>
            <a:r>
              <a:rPr sz="1900" dirty="0">
                <a:latin typeface="Trebuchet MS"/>
                <a:cs typeface="Trebuchet MS"/>
              </a:rPr>
              <a:t>c</a:t>
            </a:r>
            <a:r>
              <a:rPr sz="1900" spc="-10" dirty="0">
                <a:latin typeface="Trebuchet MS"/>
                <a:cs typeface="Trebuchet MS"/>
              </a:rPr>
              <a:t>ting  process.</a:t>
            </a:r>
            <a:endParaRPr sz="1900" dirty="0">
              <a:latin typeface="Trebuchet MS"/>
              <a:cs typeface="Trebuchet MS"/>
            </a:endParaRPr>
          </a:p>
          <a:p>
            <a:pPr marL="355600" indent="-342900">
              <a:lnSpc>
                <a:spcPct val="100000"/>
              </a:lnSpc>
              <a:spcBef>
                <a:spcPts val="994"/>
              </a:spcBef>
              <a:buFont typeface="Arial"/>
              <a:buChar char="•"/>
              <a:tabLst>
                <a:tab pos="354965" algn="l"/>
                <a:tab pos="355600" algn="l"/>
              </a:tabLst>
            </a:pPr>
            <a:r>
              <a:rPr sz="1900" spc="-10" dirty="0">
                <a:latin typeface="Trebuchet MS"/>
                <a:cs typeface="Trebuchet MS"/>
              </a:rPr>
              <a:t>Chlorine </a:t>
            </a:r>
            <a:r>
              <a:rPr sz="1900" spc="-5" dirty="0">
                <a:latin typeface="Trebuchet MS"/>
                <a:cs typeface="Trebuchet MS"/>
              </a:rPr>
              <a:t>at 1000 </a:t>
            </a:r>
            <a:r>
              <a:rPr sz="1900" spc="-10" dirty="0">
                <a:latin typeface="Trebuchet MS"/>
                <a:cs typeface="Trebuchet MS"/>
              </a:rPr>
              <a:t>ppm </a:t>
            </a:r>
            <a:r>
              <a:rPr sz="1900" spc="-5" dirty="0">
                <a:latin typeface="Trebuchet MS"/>
                <a:cs typeface="Trebuchet MS"/>
              </a:rPr>
              <a:t>is </a:t>
            </a:r>
            <a:r>
              <a:rPr sz="1900" spc="-10" dirty="0">
                <a:latin typeface="Trebuchet MS"/>
                <a:cs typeface="Trebuchet MS"/>
              </a:rPr>
              <a:t>used </a:t>
            </a:r>
            <a:r>
              <a:rPr sz="1900" spc="-5" dirty="0">
                <a:latin typeface="Trebuchet MS"/>
                <a:cs typeface="Trebuchet MS"/>
              </a:rPr>
              <a:t>for </a:t>
            </a:r>
            <a:r>
              <a:rPr sz="1900" spc="-10" dirty="0">
                <a:latin typeface="Trebuchet MS"/>
                <a:cs typeface="Trebuchet MS"/>
              </a:rPr>
              <a:t>disinfection</a:t>
            </a:r>
            <a:r>
              <a:rPr sz="1900" spc="200" dirty="0">
                <a:latin typeface="Trebuchet MS"/>
                <a:cs typeface="Trebuchet MS"/>
              </a:rPr>
              <a:t> </a:t>
            </a:r>
            <a:r>
              <a:rPr sz="1900" spc="-10" dirty="0">
                <a:latin typeface="Trebuchet MS"/>
                <a:cs typeface="Trebuchet MS"/>
              </a:rPr>
              <a:t>procedure.</a:t>
            </a:r>
            <a:endParaRPr sz="1900" dirty="0">
              <a:latin typeface="Trebuchet MS"/>
              <a:cs typeface="Trebuchet MS"/>
            </a:endParaRPr>
          </a:p>
          <a:p>
            <a:pPr marL="355600" indent="-342900">
              <a:lnSpc>
                <a:spcPct val="100000"/>
              </a:lnSpc>
              <a:spcBef>
                <a:spcPts val="1010"/>
              </a:spcBef>
              <a:buFont typeface="Arial"/>
              <a:buChar char="•"/>
              <a:tabLst>
                <a:tab pos="354965" algn="l"/>
                <a:tab pos="355600" algn="l"/>
              </a:tabLst>
            </a:pPr>
            <a:r>
              <a:rPr sz="1900" spc="-5" dirty="0">
                <a:latin typeface="Trebuchet MS"/>
                <a:cs typeface="Trebuchet MS"/>
              </a:rPr>
              <a:t>Specific clothes, scourers </a:t>
            </a:r>
            <a:r>
              <a:rPr sz="1900" spc="-10" dirty="0">
                <a:latin typeface="Trebuchet MS"/>
                <a:cs typeface="Trebuchet MS"/>
              </a:rPr>
              <a:t>(sponges) and bags are</a:t>
            </a:r>
            <a:r>
              <a:rPr sz="1900" spc="210" dirty="0">
                <a:latin typeface="Trebuchet MS"/>
                <a:cs typeface="Trebuchet MS"/>
              </a:rPr>
              <a:t> </a:t>
            </a:r>
            <a:r>
              <a:rPr sz="1900" spc="-10" dirty="0">
                <a:latin typeface="Trebuchet MS"/>
                <a:cs typeface="Trebuchet MS"/>
              </a:rPr>
              <a:t>used.</a:t>
            </a:r>
            <a:endParaRPr sz="1900" dirty="0">
              <a:latin typeface="Trebuchet MS"/>
              <a:cs typeface="Trebuchet MS"/>
            </a:endParaRPr>
          </a:p>
          <a:p>
            <a:pPr marL="355600" marR="5080" indent="-342900" algn="just">
              <a:lnSpc>
                <a:spcPct val="100000"/>
              </a:lnSpc>
              <a:spcBef>
                <a:spcPts val="994"/>
              </a:spcBef>
              <a:buFont typeface="Arial"/>
              <a:buChar char="•"/>
              <a:tabLst>
                <a:tab pos="355600" algn="l"/>
              </a:tabLst>
            </a:pPr>
            <a:r>
              <a:rPr sz="1900" spc="-5" dirty="0">
                <a:latin typeface="Trebuchet MS"/>
                <a:cs typeface="Trebuchet MS"/>
              </a:rPr>
              <a:t>Cleaning </a:t>
            </a:r>
            <a:r>
              <a:rPr sz="1900" dirty="0">
                <a:latin typeface="Trebuchet MS"/>
                <a:cs typeface="Trebuchet MS"/>
              </a:rPr>
              <a:t>cloth </a:t>
            </a:r>
            <a:r>
              <a:rPr sz="1900" spc="-5" dirty="0">
                <a:latin typeface="Trebuchet MS"/>
                <a:cs typeface="Trebuchet MS"/>
              </a:rPr>
              <a:t>to be proper washed at highest possible </a:t>
            </a:r>
            <a:r>
              <a:rPr sz="1900" spc="560" dirty="0">
                <a:latin typeface="Trebuchet MS"/>
                <a:cs typeface="Trebuchet MS"/>
              </a:rPr>
              <a:t> </a:t>
            </a:r>
            <a:r>
              <a:rPr sz="1900" spc="-5" dirty="0">
                <a:latin typeface="Trebuchet MS"/>
                <a:cs typeface="Trebuchet MS"/>
              </a:rPr>
              <a:t>temperature </a:t>
            </a:r>
            <a:r>
              <a:rPr sz="1900" spc="-10" dirty="0">
                <a:latin typeface="Trebuchet MS"/>
                <a:cs typeface="Trebuchet MS"/>
              </a:rPr>
              <a:t>ideal </a:t>
            </a:r>
            <a:r>
              <a:rPr sz="1900" spc="-5" dirty="0">
                <a:latin typeface="Trebuchet MS"/>
                <a:cs typeface="Trebuchet MS"/>
              </a:rPr>
              <a:t>above 70C° and </a:t>
            </a:r>
            <a:r>
              <a:rPr sz="1900" spc="-10" dirty="0">
                <a:latin typeface="Trebuchet MS"/>
                <a:cs typeface="Trebuchet MS"/>
              </a:rPr>
              <a:t>disinfectant </a:t>
            </a:r>
            <a:r>
              <a:rPr sz="1900" spc="-5" dirty="0">
                <a:latin typeface="Trebuchet MS"/>
                <a:cs typeface="Trebuchet MS"/>
              </a:rPr>
              <a:t>to </a:t>
            </a:r>
            <a:r>
              <a:rPr sz="1900" spc="-10" dirty="0">
                <a:latin typeface="Trebuchet MS"/>
                <a:cs typeface="Trebuchet MS"/>
              </a:rPr>
              <a:t>be  added </a:t>
            </a:r>
            <a:r>
              <a:rPr sz="1900" spc="-5" dirty="0">
                <a:latin typeface="Trebuchet MS"/>
                <a:cs typeface="Trebuchet MS"/>
              </a:rPr>
              <a:t>while</a:t>
            </a:r>
            <a:r>
              <a:rPr sz="1900" spc="45" dirty="0">
                <a:latin typeface="Trebuchet MS"/>
                <a:cs typeface="Trebuchet MS"/>
              </a:rPr>
              <a:t> </a:t>
            </a:r>
            <a:r>
              <a:rPr sz="1900" spc="-5" dirty="0">
                <a:latin typeface="Trebuchet MS"/>
                <a:cs typeface="Trebuchet MS"/>
              </a:rPr>
              <a:t>washing.</a:t>
            </a:r>
            <a:endParaRPr sz="1900" dirty="0">
              <a:latin typeface="Trebuchet MS"/>
              <a:cs typeface="Trebuchet MS"/>
            </a:endParaRPr>
          </a:p>
          <a:p>
            <a:pPr marL="355600" indent="-342900" algn="just">
              <a:lnSpc>
                <a:spcPct val="100000"/>
              </a:lnSpc>
              <a:spcBef>
                <a:spcPts val="994"/>
              </a:spcBef>
              <a:buFont typeface="Arial"/>
              <a:buChar char="•"/>
              <a:tabLst>
                <a:tab pos="355600" algn="l"/>
              </a:tabLst>
            </a:pPr>
            <a:r>
              <a:rPr sz="1900" spc="-45" dirty="0">
                <a:latin typeface="Trebuchet MS"/>
                <a:cs typeface="Trebuchet MS"/>
              </a:rPr>
              <a:t>We </a:t>
            </a:r>
            <a:r>
              <a:rPr sz="1900" spc="-5" dirty="0">
                <a:latin typeface="Trebuchet MS"/>
                <a:cs typeface="Trebuchet MS"/>
              </a:rPr>
              <a:t>supply housekeeping team by</a:t>
            </a:r>
            <a:r>
              <a:rPr sz="1900" spc="520" dirty="0">
                <a:latin typeface="Trebuchet MS"/>
                <a:cs typeface="Trebuchet MS"/>
              </a:rPr>
              <a:t> </a:t>
            </a:r>
            <a:r>
              <a:rPr sz="1900" spc="-10" dirty="0">
                <a:latin typeface="Trebuchet MS"/>
                <a:cs typeface="Trebuchet MS"/>
              </a:rPr>
              <a:t>sufficient </a:t>
            </a:r>
            <a:r>
              <a:rPr sz="1900" spc="-5" dirty="0">
                <a:latin typeface="Trebuchet MS"/>
                <a:cs typeface="Trebuchet MS"/>
              </a:rPr>
              <a:t>disinfectants,</a:t>
            </a:r>
            <a:endParaRPr sz="1900" dirty="0">
              <a:latin typeface="Trebuchet MS"/>
              <a:cs typeface="Trebuchet MS"/>
            </a:endParaRPr>
          </a:p>
          <a:p>
            <a:pPr marL="355600" algn="just">
              <a:lnSpc>
                <a:spcPct val="100000"/>
              </a:lnSpc>
              <a:spcBef>
                <a:spcPts val="5"/>
              </a:spcBef>
            </a:pPr>
            <a:r>
              <a:rPr sz="1900" spc="-10" dirty="0">
                <a:latin typeface="Trebuchet MS"/>
                <a:cs typeface="Trebuchet MS"/>
              </a:rPr>
              <a:t>PPE and </a:t>
            </a:r>
            <a:r>
              <a:rPr sz="1900" spc="-5" dirty="0">
                <a:latin typeface="Trebuchet MS"/>
                <a:cs typeface="Trebuchet MS"/>
              </a:rPr>
              <a:t>other</a:t>
            </a:r>
            <a:r>
              <a:rPr sz="1900" spc="45" dirty="0">
                <a:latin typeface="Trebuchet MS"/>
                <a:cs typeface="Trebuchet MS"/>
              </a:rPr>
              <a:t> </a:t>
            </a:r>
            <a:r>
              <a:rPr sz="1900" spc="-5" dirty="0">
                <a:latin typeface="Trebuchet MS"/>
                <a:cs typeface="Trebuchet MS"/>
              </a:rPr>
              <a:t>supplies.</a:t>
            </a:r>
            <a:endParaRPr sz="1900" dirty="0">
              <a:latin typeface="Trebuchet MS"/>
              <a:cs typeface="Trebuchet MS"/>
            </a:endParaRPr>
          </a:p>
          <a:p>
            <a:pPr marL="355600" marR="6350" indent="-342900" algn="just">
              <a:lnSpc>
                <a:spcPct val="100000"/>
              </a:lnSpc>
              <a:spcBef>
                <a:spcPts val="1005"/>
              </a:spcBef>
              <a:buFont typeface="Arial"/>
              <a:buChar char="•"/>
              <a:tabLst>
                <a:tab pos="355600" algn="l"/>
              </a:tabLst>
            </a:pPr>
            <a:r>
              <a:rPr sz="1900" spc="-5" dirty="0">
                <a:latin typeface="Trebuchet MS"/>
                <a:cs typeface="Trebuchet MS"/>
              </a:rPr>
              <a:t>Staff to wear single use gloves and face </a:t>
            </a:r>
            <a:r>
              <a:rPr sz="1900" dirty="0">
                <a:latin typeface="Trebuchet MS"/>
                <a:cs typeface="Trebuchet MS"/>
              </a:rPr>
              <a:t>masks </a:t>
            </a:r>
            <a:r>
              <a:rPr sz="1900" spc="-10" dirty="0">
                <a:latin typeface="Trebuchet MS"/>
                <a:cs typeface="Trebuchet MS"/>
              </a:rPr>
              <a:t>during  </a:t>
            </a:r>
            <a:r>
              <a:rPr sz="1900" spc="-5" dirty="0">
                <a:latin typeface="Trebuchet MS"/>
                <a:cs typeface="Trebuchet MS"/>
              </a:rPr>
              <a:t>operation, gloves to be </a:t>
            </a:r>
            <a:r>
              <a:rPr sz="1900" spc="-10" dirty="0">
                <a:latin typeface="Trebuchet MS"/>
                <a:cs typeface="Trebuchet MS"/>
              </a:rPr>
              <a:t>changed </a:t>
            </a:r>
            <a:r>
              <a:rPr sz="1900" spc="-5" dirty="0">
                <a:latin typeface="Trebuchet MS"/>
                <a:cs typeface="Trebuchet MS"/>
              </a:rPr>
              <a:t>for </a:t>
            </a:r>
            <a:r>
              <a:rPr sz="1900" spc="-10" dirty="0">
                <a:latin typeface="Trebuchet MS"/>
                <a:cs typeface="Trebuchet MS"/>
              </a:rPr>
              <a:t>each</a:t>
            </a:r>
            <a:r>
              <a:rPr sz="1900" spc="135" dirty="0">
                <a:latin typeface="Trebuchet MS"/>
                <a:cs typeface="Trebuchet MS"/>
              </a:rPr>
              <a:t> </a:t>
            </a:r>
            <a:r>
              <a:rPr sz="1900" spc="-5" dirty="0">
                <a:latin typeface="Trebuchet MS"/>
                <a:cs typeface="Trebuchet MS"/>
              </a:rPr>
              <a:t>room.</a:t>
            </a:r>
            <a:endParaRPr sz="1900" dirty="0">
              <a:latin typeface="Trebuchet MS"/>
              <a:cs typeface="Trebuchet MS"/>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a:t>2</a:t>
            </a:r>
            <a:endParaRPr dirty="0"/>
          </a:p>
        </p:txBody>
      </p:sp>
      <p:sp>
        <p:nvSpPr>
          <p:cNvPr id="7" name="object 7"/>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4"/>
              </a:rPr>
              <a:t>www.jazhotels.com</a:t>
            </a:r>
            <a:endParaRPr sz="12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284" y="125729"/>
            <a:ext cx="2705735" cy="574040"/>
          </a:xfrm>
          <a:prstGeom prst="rect">
            <a:avLst/>
          </a:prstGeom>
        </p:spPr>
        <p:txBody>
          <a:bodyPr vert="horz" wrap="square" lIns="0" tIns="12700" rIns="0" bIns="0" rtlCol="0">
            <a:spAutoFit/>
          </a:bodyPr>
          <a:lstStyle/>
          <a:p>
            <a:pPr marL="12700">
              <a:lnSpc>
                <a:spcPct val="100000"/>
              </a:lnSpc>
              <a:spcBef>
                <a:spcPts val="100"/>
              </a:spcBef>
            </a:pPr>
            <a:r>
              <a:rPr dirty="0"/>
              <a:t>Hotel</a:t>
            </a:r>
            <a:r>
              <a:rPr spc="-65" dirty="0"/>
              <a:t> </a:t>
            </a:r>
            <a:r>
              <a:rPr dirty="0"/>
              <a:t>Rooms</a:t>
            </a:r>
          </a:p>
        </p:txBody>
      </p:sp>
      <p:sp>
        <p:nvSpPr>
          <p:cNvPr id="3" name="object 3"/>
          <p:cNvSpPr txBox="1"/>
          <p:nvPr/>
        </p:nvSpPr>
        <p:spPr>
          <a:xfrm>
            <a:off x="467055" y="1184808"/>
            <a:ext cx="7344245" cy="4759636"/>
          </a:xfrm>
          <a:prstGeom prst="rect">
            <a:avLst/>
          </a:prstGeom>
        </p:spPr>
        <p:txBody>
          <a:bodyPr vert="horz" wrap="square" lIns="0" tIns="139065" rIns="0" bIns="0" rtlCol="0">
            <a:spAutoFit/>
          </a:bodyPr>
          <a:lstStyle/>
          <a:p>
            <a:pPr marL="354965" marR="5080" indent="-342900" algn="just">
              <a:spcBef>
                <a:spcPts val="994"/>
              </a:spcBef>
              <a:buFont typeface="Arial"/>
              <a:buChar char="•"/>
              <a:tabLst>
                <a:tab pos="355600" algn="l"/>
              </a:tabLst>
            </a:pPr>
            <a:r>
              <a:rPr sz="1900" spc="-5" dirty="0">
                <a:latin typeface="Trebuchet MS" panose="020B0603020202020204" pitchFamily="34" charset="0"/>
                <a:cs typeface="Trebuchet MS"/>
              </a:rPr>
              <a:t>No papers</a:t>
            </a:r>
            <a:r>
              <a:rPr lang="en-US" sz="1900" spc="-5" dirty="0">
                <a:latin typeface="Trebuchet MS" panose="020B0603020202020204" pitchFamily="34" charset="0"/>
                <a:cs typeface="Trebuchet MS"/>
              </a:rPr>
              <a:t>, </a:t>
            </a:r>
            <a:r>
              <a:rPr sz="1900" spc="-5" dirty="0">
                <a:latin typeface="Trebuchet MS" panose="020B0603020202020204" pitchFamily="34" charset="0"/>
                <a:cs typeface="Trebuchet MS"/>
              </a:rPr>
              <a:t>magazines</a:t>
            </a:r>
            <a:r>
              <a:rPr lang="en-US" sz="1900" spc="-5" dirty="0">
                <a:latin typeface="Trebuchet MS" panose="020B0603020202020204" pitchFamily="34" charset="0"/>
                <a:cs typeface="Trebuchet MS"/>
              </a:rPr>
              <a:t> or any additional items which are not possible to be cleaned and disinfected properly to be placed in the room.</a:t>
            </a:r>
          </a:p>
          <a:p>
            <a:pPr marL="354965" marR="5080" indent="-342900" algn="just">
              <a:lnSpc>
                <a:spcPct val="100000"/>
              </a:lnSpc>
              <a:spcBef>
                <a:spcPts val="994"/>
              </a:spcBef>
              <a:buFont typeface="Arial"/>
              <a:buChar char="•"/>
              <a:tabLst>
                <a:tab pos="355600" algn="l"/>
              </a:tabLst>
            </a:pPr>
            <a:r>
              <a:rPr lang="en-US" sz="1900" spc="-5" dirty="0">
                <a:latin typeface="Trebuchet MS" panose="020B0603020202020204" pitchFamily="34" charset="0"/>
                <a:cs typeface="Trebuchet MS"/>
              </a:rPr>
              <a:t>Kettles and coffee machines are permitted in the room as long as a documented disinfection process is in place and it is signed to be clean and disinfected for each new arrival (to assure new guests the machine/kettle is clean create a sticker or  a seal for new arrivals</a:t>
            </a:r>
            <a:r>
              <a:rPr lang="en-US" sz="1900" spc="-5" dirty="0" smtClean="0">
                <a:latin typeface="Trebuchet MS" panose="020B0603020202020204" pitchFamily="34" charset="0"/>
                <a:cs typeface="Trebuchet MS"/>
              </a:rPr>
              <a:t>).</a:t>
            </a:r>
            <a:endParaRPr sz="1900" spc="-5" dirty="0">
              <a:latin typeface="Trebuchet MS" panose="020B0603020202020204" pitchFamily="34" charset="0"/>
              <a:cs typeface="Trebuchet MS"/>
            </a:endParaRPr>
          </a:p>
          <a:p>
            <a:pPr marL="354965" marR="5080" indent="-342900" algn="just">
              <a:spcBef>
                <a:spcPts val="994"/>
              </a:spcBef>
              <a:buFont typeface="Arial"/>
              <a:buChar char="•"/>
              <a:tabLst>
                <a:tab pos="355600" algn="l"/>
              </a:tabLst>
            </a:pPr>
            <a:r>
              <a:rPr sz="1900" spc="-5" dirty="0">
                <a:latin typeface="Trebuchet MS" panose="020B0603020202020204" pitchFamily="34" charset="0"/>
                <a:cs typeface="Trebuchet MS"/>
              </a:rPr>
              <a:t>Items like extra pillows, blankets, bathrobe, </a:t>
            </a:r>
            <a:r>
              <a:rPr sz="1900" dirty="0">
                <a:latin typeface="Trebuchet MS" panose="020B0603020202020204" pitchFamily="34" charset="0"/>
                <a:cs typeface="Trebuchet MS"/>
              </a:rPr>
              <a:t>slippers, </a:t>
            </a:r>
            <a:r>
              <a:rPr sz="1900" spc="-5" dirty="0">
                <a:latin typeface="Trebuchet MS" panose="020B0603020202020204" pitchFamily="34" charset="0"/>
                <a:cs typeface="Trebuchet MS"/>
              </a:rPr>
              <a:t>etc.  </a:t>
            </a:r>
            <a:r>
              <a:rPr sz="1900" spc="-10" dirty="0">
                <a:latin typeface="Trebuchet MS" panose="020B0603020202020204" pitchFamily="34" charset="0"/>
                <a:cs typeface="Trebuchet MS"/>
              </a:rPr>
              <a:t>must </a:t>
            </a:r>
            <a:r>
              <a:rPr sz="1900" spc="-5" dirty="0">
                <a:latin typeface="Trebuchet MS" panose="020B0603020202020204" pitchFamily="34" charset="0"/>
                <a:cs typeface="Trebuchet MS"/>
              </a:rPr>
              <a:t>be packet and signed to be clean </a:t>
            </a:r>
            <a:r>
              <a:rPr sz="1900" spc="-10" dirty="0">
                <a:latin typeface="Trebuchet MS" panose="020B0603020202020204" pitchFamily="34" charset="0"/>
                <a:cs typeface="Trebuchet MS"/>
              </a:rPr>
              <a:t>and disinfected </a:t>
            </a:r>
            <a:r>
              <a:rPr sz="1900" spc="-5" dirty="0">
                <a:latin typeface="Trebuchet MS" panose="020B0603020202020204" pitchFamily="34" charset="0"/>
                <a:cs typeface="Trebuchet MS"/>
              </a:rPr>
              <a:t>for  </a:t>
            </a:r>
            <a:r>
              <a:rPr sz="1900" spc="-10" dirty="0">
                <a:latin typeface="Trebuchet MS" panose="020B0603020202020204" pitchFamily="34" charset="0"/>
                <a:cs typeface="Trebuchet MS"/>
              </a:rPr>
              <a:t>each new</a:t>
            </a:r>
            <a:r>
              <a:rPr sz="1900" spc="25" dirty="0">
                <a:latin typeface="Trebuchet MS" panose="020B0603020202020204" pitchFamily="34" charset="0"/>
                <a:cs typeface="Trebuchet MS"/>
              </a:rPr>
              <a:t> </a:t>
            </a:r>
            <a:r>
              <a:rPr sz="1900" spc="-10" dirty="0">
                <a:latin typeface="Trebuchet MS" panose="020B0603020202020204" pitchFamily="34" charset="0"/>
                <a:cs typeface="Trebuchet MS"/>
              </a:rPr>
              <a:t>arrival</a:t>
            </a:r>
            <a:r>
              <a:rPr sz="1900" spc="-10" dirty="0" smtClean="0">
                <a:latin typeface="Trebuchet MS" panose="020B0603020202020204" pitchFamily="34" charset="0"/>
                <a:cs typeface="Trebuchet MS"/>
              </a:rPr>
              <a:t>.</a:t>
            </a:r>
            <a:endParaRPr lang="en-US" sz="1900" spc="-10" dirty="0" smtClean="0">
              <a:latin typeface="Trebuchet MS" panose="020B0603020202020204" pitchFamily="34" charset="0"/>
              <a:cs typeface="Trebuchet MS"/>
            </a:endParaRPr>
          </a:p>
          <a:p>
            <a:pPr marL="354965" marR="5080" indent="-342900" algn="just">
              <a:spcBef>
                <a:spcPts val="994"/>
              </a:spcBef>
              <a:buFont typeface="Arial"/>
              <a:buChar char="•"/>
              <a:tabLst>
                <a:tab pos="355600" algn="l"/>
              </a:tabLst>
            </a:pPr>
            <a:r>
              <a:rPr lang="en-US" sz="1900" spc="-5" dirty="0" smtClean="0">
                <a:latin typeface="Trebuchet MS" panose="020B0603020202020204" pitchFamily="34" charset="0"/>
                <a:cs typeface="Trebuchet MS"/>
              </a:rPr>
              <a:t>For</a:t>
            </a:r>
            <a:r>
              <a:rPr lang="en-US" sz="1900" spc="-5" dirty="0">
                <a:latin typeface="Trebuchet MS" panose="020B0603020202020204" pitchFamily="34" charset="0"/>
                <a:cs typeface="Trebuchet MS"/>
              </a:rPr>
              <a:t>	</a:t>
            </a:r>
            <a:r>
              <a:rPr lang="en-US" sz="1900" dirty="0" smtClean="0">
                <a:latin typeface="Trebuchet MS" panose="020B0603020202020204" pitchFamily="34" charset="0"/>
                <a:cs typeface="Trebuchet MS"/>
              </a:rPr>
              <a:t>soft </a:t>
            </a:r>
            <a:r>
              <a:rPr lang="en-US" sz="1900" spc="-5" dirty="0" smtClean="0">
                <a:latin typeface="Trebuchet MS" panose="020B0603020202020204" pitchFamily="34" charset="0"/>
                <a:cs typeface="Trebuchet MS"/>
              </a:rPr>
              <a:t>furnishings </a:t>
            </a:r>
            <a:r>
              <a:rPr lang="en-US" sz="1900" dirty="0" smtClean="0">
                <a:latin typeface="Trebuchet MS" panose="020B0603020202020204" pitchFamily="34" charset="0"/>
                <a:cs typeface="Trebuchet MS"/>
              </a:rPr>
              <a:t>(sofas, mattresses</a:t>
            </a:r>
            <a:r>
              <a:rPr lang="en-US" sz="1900" spc="-5" dirty="0" smtClean="0">
                <a:latin typeface="Trebuchet MS" panose="020B0603020202020204" pitchFamily="34" charset="0"/>
                <a:cs typeface="Trebuchet MS"/>
              </a:rPr>
              <a:t> etc.),other </a:t>
            </a:r>
            <a:r>
              <a:rPr lang="en-US" sz="1900" spc="-10" dirty="0" smtClean="0">
                <a:latin typeface="Trebuchet MS" panose="020B0603020202020204" pitchFamily="34" charset="0"/>
                <a:cs typeface="Trebuchet MS"/>
              </a:rPr>
              <a:t>cleaning</a:t>
            </a:r>
            <a:r>
              <a:rPr lang="en-US" sz="1900" spc="-5" dirty="0" smtClean="0">
                <a:latin typeface="Trebuchet MS" panose="020B0603020202020204" pitchFamily="34" charset="0"/>
                <a:cs typeface="Trebuchet MS"/>
              </a:rPr>
              <a:t> </a:t>
            </a:r>
            <a:r>
              <a:rPr lang="en-US" sz="1900" spc="-10" dirty="0">
                <a:latin typeface="Trebuchet MS" panose="020B0603020202020204" pitchFamily="34" charset="0"/>
                <a:cs typeface="Trebuchet MS"/>
              </a:rPr>
              <a:t>procedures may </a:t>
            </a:r>
            <a:r>
              <a:rPr lang="en-US" sz="1900" spc="-5" dirty="0">
                <a:latin typeface="Trebuchet MS" panose="020B0603020202020204" pitchFamily="34" charset="0"/>
                <a:cs typeface="Trebuchet MS"/>
              </a:rPr>
              <a:t>be </a:t>
            </a:r>
            <a:r>
              <a:rPr lang="en-US" sz="1900" spc="-10" dirty="0">
                <a:latin typeface="Trebuchet MS" panose="020B0603020202020204" pitchFamily="34" charset="0"/>
                <a:cs typeface="Trebuchet MS"/>
              </a:rPr>
              <a:t>used e.g. </a:t>
            </a:r>
            <a:r>
              <a:rPr lang="en-US" sz="1900" spc="-5" dirty="0">
                <a:latin typeface="Trebuchet MS" panose="020B0603020202020204" pitchFamily="34" charset="0"/>
                <a:cs typeface="Trebuchet MS"/>
              </a:rPr>
              <a:t>steam </a:t>
            </a:r>
            <a:r>
              <a:rPr lang="en-US" sz="1900" spc="-10" dirty="0">
                <a:latin typeface="Trebuchet MS" panose="020B0603020202020204" pitchFamily="34" charset="0"/>
                <a:cs typeface="Trebuchet MS"/>
              </a:rPr>
              <a:t>cleaning</a:t>
            </a:r>
            <a:r>
              <a:rPr lang="en-US" sz="1900" spc="240" dirty="0">
                <a:latin typeface="Trebuchet MS" panose="020B0603020202020204" pitchFamily="34" charset="0"/>
                <a:cs typeface="Trebuchet MS"/>
              </a:rPr>
              <a:t> </a:t>
            </a:r>
            <a:r>
              <a:rPr lang="en-US" sz="1900" spc="-10" dirty="0">
                <a:latin typeface="Trebuchet MS" panose="020B0603020202020204" pitchFamily="34" charset="0"/>
                <a:cs typeface="Trebuchet MS"/>
              </a:rPr>
              <a:t>(vaporizer).</a:t>
            </a:r>
            <a:endParaRPr lang="en-US" sz="1900" dirty="0">
              <a:latin typeface="Trebuchet MS" panose="020B0603020202020204" pitchFamily="34" charset="0"/>
              <a:cs typeface="Trebuchet MS"/>
            </a:endParaRPr>
          </a:p>
          <a:p>
            <a:pPr marL="354965" marR="5080" indent="-342900" algn="just">
              <a:lnSpc>
                <a:spcPct val="100000"/>
              </a:lnSpc>
              <a:spcBef>
                <a:spcPts val="994"/>
              </a:spcBef>
              <a:buFont typeface="Arial"/>
              <a:buChar char="•"/>
              <a:tabLst>
                <a:tab pos="355600" algn="l"/>
              </a:tabLst>
            </a:pPr>
            <a:endParaRPr sz="1900" dirty="0">
              <a:latin typeface="Trebuchet MS" panose="020B0603020202020204" pitchFamily="34" charset="0"/>
              <a:cs typeface="Trebuchet MS"/>
            </a:endParaRPr>
          </a:p>
        </p:txBody>
      </p:sp>
      <p:sp>
        <p:nvSpPr>
          <p:cNvPr id="8" name="object 8"/>
          <p:cNvSpPr/>
          <p:nvPr/>
        </p:nvSpPr>
        <p:spPr>
          <a:xfrm>
            <a:off x="8110982" y="1237488"/>
            <a:ext cx="3764279" cy="4419668"/>
          </a:xfrm>
          <a:prstGeom prst="rect">
            <a:avLst/>
          </a:prstGeom>
          <a:blipFill>
            <a:blip r:embed="rId2" cstate="print"/>
            <a:stretch>
              <a:fillRect/>
            </a:stretch>
          </a:blipFill>
        </p:spPr>
        <p:txBody>
          <a:bodyPr wrap="square" lIns="0" tIns="0" rIns="0" bIns="0" rtlCol="0"/>
          <a:lstStyle/>
          <a:p>
            <a:endParaRPr/>
          </a:p>
        </p:txBody>
      </p:sp>
      <p:sp>
        <p:nvSpPr>
          <p:cNvPr id="9" name="object 9"/>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a:t>3</a:t>
            </a:r>
            <a:endParaRPr dirty="0"/>
          </a:p>
        </p:txBody>
      </p:sp>
      <p:sp>
        <p:nvSpPr>
          <p:cNvPr id="10" name="object 10"/>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284" y="125729"/>
            <a:ext cx="2705735" cy="574040"/>
          </a:xfrm>
          <a:prstGeom prst="rect">
            <a:avLst/>
          </a:prstGeom>
        </p:spPr>
        <p:txBody>
          <a:bodyPr vert="horz" wrap="square" lIns="0" tIns="12700" rIns="0" bIns="0" rtlCol="0">
            <a:spAutoFit/>
          </a:bodyPr>
          <a:lstStyle/>
          <a:p>
            <a:pPr marL="12700">
              <a:lnSpc>
                <a:spcPct val="100000"/>
              </a:lnSpc>
              <a:spcBef>
                <a:spcPts val="100"/>
              </a:spcBef>
            </a:pPr>
            <a:r>
              <a:rPr dirty="0"/>
              <a:t>Hotel</a:t>
            </a:r>
            <a:r>
              <a:rPr spc="-65" dirty="0"/>
              <a:t> </a:t>
            </a:r>
            <a:r>
              <a:rPr dirty="0"/>
              <a:t>Rooms</a:t>
            </a:r>
          </a:p>
        </p:txBody>
      </p:sp>
      <p:sp>
        <p:nvSpPr>
          <p:cNvPr id="6" name="object 6"/>
          <p:cNvSpPr txBox="1"/>
          <p:nvPr/>
        </p:nvSpPr>
        <p:spPr>
          <a:xfrm>
            <a:off x="609600" y="1248238"/>
            <a:ext cx="7315200" cy="4564711"/>
          </a:xfrm>
          <a:prstGeom prst="rect">
            <a:avLst/>
          </a:prstGeom>
        </p:spPr>
        <p:txBody>
          <a:bodyPr vert="horz" wrap="square" lIns="0" tIns="12065" rIns="0" bIns="0" rtlCol="0">
            <a:spAutoFit/>
          </a:bodyPr>
          <a:lstStyle/>
          <a:p>
            <a:pPr marL="12700">
              <a:lnSpc>
                <a:spcPts val="2165"/>
              </a:lnSpc>
              <a:spcBef>
                <a:spcPts val="95"/>
              </a:spcBef>
              <a:tabLst>
                <a:tab pos="354965" algn="l"/>
                <a:tab pos="355600" algn="l"/>
              </a:tabLst>
            </a:pPr>
            <a:r>
              <a:rPr lang="en-US" sz="1900" u="heavy" spc="-10" dirty="0" smtClean="0">
                <a:solidFill>
                  <a:prstClr val="black"/>
                </a:solidFill>
                <a:uFill>
                  <a:solidFill>
                    <a:srgbClr val="000000"/>
                  </a:solidFill>
                </a:uFill>
                <a:latin typeface="Trebuchet MS" panose="020B0603020202020204" pitchFamily="34" charset="0"/>
                <a:cs typeface="Trebuchet MS"/>
              </a:rPr>
              <a:t>Linen</a:t>
            </a:r>
            <a:r>
              <a:rPr lang="en-US" sz="1900" u="heavy" dirty="0" smtClean="0">
                <a:solidFill>
                  <a:prstClr val="black"/>
                </a:solidFill>
                <a:uFill>
                  <a:solidFill>
                    <a:srgbClr val="000000"/>
                  </a:solidFill>
                </a:uFill>
                <a:latin typeface="Trebuchet MS" panose="020B0603020202020204" pitchFamily="34" charset="0"/>
                <a:cs typeface="Trebuchet MS"/>
              </a:rPr>
              <a:t> </a:t>
            </a:r>
            <a:r>
              <a:rPr lang="en-US" sz="1900" u="heavy" spc="-10" dirty="0" smtClean="0">
                <a:solidFill>
                  <a:prstClr val="black"/>
                </a:solidFill>
                <a:uFill>
                  <a:solidFill>
                    <a:srgbClr val="000000"/>
                  </a:solidFill>
                </a:uFill>
                <a:latin typeface="Trebuchet MS" panose="020B0603020202020204" pitchFamily="34" charset="0"/>
                <a:cs typeface="Trebuchet MS"/>
              </a:rPr>
              <a:t>Management</a:t>
            </a:r>
          </a:p>
          <a:p>
            <a:pPr marL="12700">
              <a:lnSpc>
                <a:spcPts val="2165"/>
              </a:lnSpc>
              <a:spcBef>
                <a:spcPts val="95"/>
              </a:spcBef>
              <a:tabLst>
                <a:tab pos="354965" algn="l"/>
                <a:tab pos="355600" algn="l"/>
              </a:tabLst>
            </a:pPr>
            <a:endParaRPr lang="en-US" sz="1900" u="heavy" spc="-10" dirty="0" smtClean="0">
              <a:solidFill>
                <a:prstClr val="black"/>
              </a:solidFill>
              <a:uFill>
                <a:solidFill>
                  <a:srgbClr val="000000"/>
                </a:solidFill>
              </a:uFill>
              <a:latin typeface="Trebuchet MS" panose="020B0603020202020204" pitchFamily="34" charset="0"/>
              <a:cs typeface="Trebuchet MS"/>
            </a:endParaRPr>
          </a:p>
          <a:p>
            <a:pPr marL="354965" marR="6350" indent="-342900">
              <a:lnSpc>
                <a:spcPts val="2050"/>
              </a:lnSpc>
              <a:spcBef>
                <a:spcPts val="900"/>
              </a:spcBef>
              <a:buFont typeface="Arial"/>
              <a:buChar char="•"/>
              <a:tabLst>
                <a:tab pos="354965" algn="l"/>
                <a:tab pos="355600" algn="l"/>
              </a:tabLst>
            </a:pPr>
            <a:r>
              <a:rPr lang="en-US" sz="1900" spc="-5" dirty="0">
                <a:solidFill>
                  <a:prstClr val="black"/>
                </a:solidFill>
                <a:latin typeface="Trebuchet MS" panose="020B0603020202020204" pitchFamily="34" charset="0"/>
                <a:cs typeface="Trebuchet MS"/>
              </a:rPr>
              <a:t>Work flow and processes must be reviewed and adapted to meet COVID-19 measures to ensure spread of infection is limited to a </a:t>
            </a:r>
            <a:r>
              <a:rPr lang="en-US" sz="1900" spc="-5" dirty="0" smtClean="0">
                <a:solidFill>
                  <a:prstClr val="black"/>
                </a:solidFill>
                <a:latin typeface="Trebuchet MS" panose="020B0603020202020204" pitchFamily="34" charset="0"/>
                <a:cs typeface="Trebuchet MS"/>
              </a:rPr>
              <a:t>minimum</a:t>
            </a:r>
            <a:r>
              <a:rPr lang="en-US" sz="1900" spc="-5" dirty="0">
                <a:solidFill>
                  <a:prstClr val="black"/>
                </a:solidFill>
                <a:latin typeface="Trebuchet MS" panose="020B0603020202020204" pitchFamily="34" charset="0"/>
                <a:cs typeface="Trebuchet MS"/>
              </a:rPr>
              <a:t>.</a:t>
            </a:r>
            <a:endParaRPr lang="en-US" sz="1900" spc="-5" dirty="0" smtClean="0">
              <a:solidFill>
                <a:prstClr val="black"/>
              </a:solidFill>
              <a:latin typeface="Trebuchet MS" panose="020B0603020202020204" pitchFamily="34" charset="0"/>
              <a:cs typeface="Trebuchet MS"/>
            </a:endParaRPr>
          </a:p>
          <a:p>
            <a:pPr marL="354965" marR="6350" indent="-342900">
              <a:lnSpc>
                <a:spcPts val="2050"/>
              </a:lnSpc>
              <a:spcBef>
                <a:spcPts val="1200"/>
              </a:spcBef>
              <a:buFont typeface="Arial"/>
              <a:buChar char="•"/>
              <a:tabLst>
                <a:tab pos="354965" algn="l"/>
                <a:tab pos="355600" algn="l"/>
              </a:tabLst>
            </a:pPr>
            <a:r>
              <a:rPr lang="en-US" sz="1900" spc="-5" dirty="0" smtClean="0">
                <a:solidFill>
                  <a:prstClr val="black"/>
                </a:solidFill>
                <a:latin typeface="Trebuchet MS" panose="020B0603020202020204" pitchFamily="34" charset="0"/>
                <a:cs typeface="Trebuchet MS"/>
              </a:rPr>
              <a:t>Used </a:t>
            </a:r>
            <a:r>
              <a:rPr lang="en-US" sz="1900" spc="-5" dirty="0">
                <a:solidFill>
                  <a:prstClr val="black"/>
                </a:solidFill>
                <a:latin typeface="Trebuchet MS" panose="020B0603020202020204" pitchFamily="34" charset="0"/>
                <a:cs typeface="Trebuchet MS"/>
              </a:rPr>
              <a:t>laundry detergent and disinfectant must be certified </a:t>
            </a:r>
            <a:r>
              <a:rPr lang="en-US" sz="1900" spc="-5" dirty="0" smtClean="0">
                <a:solidFill>
                  <a:prstClr val="black"/>
                </a:solidFill>
                <a:latin typeface="Trebuchet MS" panose="020B0603020202020204" pitchFamily="34" charset="0"/>
                <a:cs typeface="Trebuchet MS"/>
              </a:rPr>
              <a:t>items.</a:t>
            </a:r>
            <a:endParaRPr lang="en-US" sz="1900" spc="-5" dirty="0">
              <a:solidFill>
                <a:prstClr val="black"/>
              </a:solidFill>
              <a:latin typeface="Trebuchet MS" panose="020B0603020202020204" pitchFamily="34" charset="0"/>
              <a:cs typeface="Trebuchet MS"/>
            </a:endParaRPr>
          </a:p>
          <a:p>
            <a:pPr marL="354965" marR="6350" indent="-342900">
              <a:lnSpc>
                <a:spcPts val="2050"/>
              </a:lnSpc>
              <a:spcBef>
                <a:spcPts val="1200"/>
              </a:spcBef>
              <a:buFont typeface="Arial"/>
              <a:buChar char="•"/>
              <a:tabLst>
                <a:tab pos="354965" algn="l"/>
                <a:tab pos="355600" algn="l"/>
              </a:tabLst>
            </a:pPr>
            <a:r>
              <a:rPr lang="en-US" sz="1900" spc="-5" dirty="0" smtClean="0">
                <a:solidFill>
                  <a:prstClr val="black"/>
                </a:solidFill>
                <a:latin typeface="Trebuchet MS" panose="020B0603020202020204" pitchFamily="34" charset="0"/>
                <a:cs typeface="Trebuchet MS"/>
              </a:rPr>
              <a:t>Instructions are </a:t>
            </a:r>
            <a:r>
              <a:rPr lang="en-US" sz="1900" spc="-5" dirty="0">
                <a:solidFill>
                  <a:prstClr val="black"/>
                </a:solidFill>
                <a:latin typeface="Trebuchet MS" panose="020B0603020202020204" pitchFamily="34" charset="0"/>
                <a:cs typeface="Trebuchet MS"/>
              </a:rPr>
              <a:t>given for washing </a:t>
            </a:r>
            <a:r>
              <a:rPr lang="en-US" sz="1900" spc="-5" dirty="0" smtClean="0">
                <a:solidFill>
                  <a:prstClr val="black"/>
                </a:solidFill>
                <a:latin typeface="Trebuchet MS" panose="020B0603020202020204" pitchFamily="34" charset="0"/>
                <a:cs typeface="Trebuchet MS"/>
              </a:rPr>
              <a:t>items </a:t>
            </a:r>
            <a:r>
              <a:rPr lang="en-US" sz="1900" spc="-5" dirty="0">
                <a:solidFill>
                  <a:prstClr val="black"/>
                </a:solidFill>
                <a:latin typeface="Trebuchet MS" panose="020B0603020202020204" pitchFamily="34" charset="0"/>
                <a:cs typeface="Trebuchet MS"/>
              </a:rPr>
              <a:t>in hot cycles (70ºC or more) with the usual detergents.</a:t>
            </a:r>
          </a:p>
          <a:p>
            <a:pPr marL="354965" marR="6350" indent="-342900">
              <a:lnSpc>
                <a:spcPts val="2050"/>
              </a:lnSpc>
              <a:spcBef>
                <a:spcPts val="1200"/>
              </a:spcBef>
              <a:buFont typeface="Arial"/>
              <a:buChar char="•"/>
              <a:tabLst>
                <a:tab pos="354965" algn="l"/>
                <a:tab pos="355600" algn="l"/>
              </a:tabLst>
            </a:pPr>
            <a:r>
              <a:rPr lang="en-US" sz="1900" spc="-5" dirty="0">
                <a:solidFill>
                  <a:prstClr val="black"/>
                </a:solidFill>
                <a:latin typeface="Trebuchet MS" panose="020B0603020202020204" pitchFamily="34" charset="0"/>
                <a:cs typeface="Trebuchet MS"/>
              </a:rPr>
              <a:t>Infected l</a:t>
            </a:r>
            <a:r>
              <a:rPr sz="1900" spc="-5" dirty="0" smtClean="0">
                <a:solidFill>
                  <a:prstClr val="black"/>
                </a:solidFill>
                <a:latin typeface="Trebuchet MS" panose="020B0603020202020204" pitchFamily="34" charset="0"/>
                <a:cs typeface="Trebuchet MS"/>
              </a:rPr>
              <a:t>inens </a:t>
            </a:r>
            <a:r>
              <a:rPr sz="1900" spc="-5" dirty="0">
                <a:solidFill>
                  <a:prstClr val="black"/>
                </a:solidFill>
                <a:latin typeface="Trebuchet MS" panose="020B0603020202020204" pitchFamily="34" charset="0"/>
                <a:cs typeface="Trebuchet MS"/>
              </a:rPr>
              <a:t>and clothes should be put in special, marked</a:t>
            </a:r>
            <a:r>
              <a:rPr lang="en-US" sz="1900" spc="-5" dirty="0">
                <a:solidFill>
                  <a:prstClr val="black"/>
                </a:solidFill>
                <a:latin typeface="Trebuchet MS" panose="020B0603020202020204" pitchFamily="34" charset="0"/>
                <a:cs typeface="Trebuchet MS"/>
              </a:rPr>
              <a:t> cart,</a:t>
            </a:r>
            <a:r>
              <a:rPr sz="1900" spc="-5" dirty="0">
                <a:solidFill>
                  <a:prstClr val="black"/>
                </a:solidFill>
                <a:latin typeface="Trebuchet MS" panose="020B0603020202020204" pitchFamily="34" charset="0"/>
                <a:cs typeface="Trebuchet MS"/>
              </a:rPr>
              <a:t> laundry</a:t>
            </a:r>
            <a:r>
              <a:rPr lang="en-US" sz="1900" spc="-5" dirty="0">
                <a:solidFill>
                  <a:prstClr val="black"/>
                </a:solidFill>
                <a:latin typeface="Trebuchet MS" panose="020B0603020202020204" pitchFamily="34" charset="0"/>
                <a:cs typeface="Trebuchet MS"/>
              </a:rPr>
              <a:t> bags and handled carefully</a:t>
            </a:r>
            <a:r>
              <a:rPr sz="1900" spc="-5" dirty="0">
                <a:solidFill>
                  <a:prstClr val="black"/>
                </a:solidFill>
                <a:latin typeface="Trebuchet MS" panose="020B0603020202020204" pitchFamily="34" charset="0"/>
                <a:cs typeface="Trebuchet MS"/>
              </a:rPr>
              <a:t>.</a:t>
            </a:r>
          </a:p>
          <a:p>
            <a:pPr marL="354965" marR="6350" indent="-342900">
              <a:lnSpc>
                <a:spcPts val="2050"/>
              </a:lnSpc>
              <a:spcBef>
                <a:spcPts val="1200"/>
              </a:spcBef>
              <a:buFont typeface="Arial"/>
              <a:buChar char="•"/>
              <a:tabLst>
                <a:tab pos="354965" algn="l"/>
                <a:tab pos="355600" algn="l"/>
              </a:tabLst>
            </a:pPr>
            <a:r>
              <a:rPr sz="1900" spc="-5" dirty="0" smtClean="0">
                <a:solidFill>
                  <a:prstClr val="black"/>
                </a:solidFill>
                <a:latin typeface="Trebuchet MS" panose="020B0603020202020204" pitchFamily="34" charset="0"/>
                <a:cs typeface="Trebuchet MS"/>
              </a:rPr>
              <a:t>Clean </a:t>
            </a:r>
            <a:r>
              <a:rPr sz="1900" spc="-5" dirty="0">
                <a:solidFill>
                  <a:prstClr val="black"/>
                </a:solidFill>
                <a:latin typeface="Trebuchet MS" panose="020B0603020202020204" pitchFamily="34" charset="0"/>
                <a:cs typeface="Trebuchet MS"/>
              </a:rPr>
              <a:t>and </a:t>
            </a:r>
            <a:r>
              <a:rPr sz="1900" spc="-10" dirty="0">
                <a:solidFill>
                  <a:prstClr val="black"/>
                </a:solidFill>
                <a:latin typeface="Trebuchet MS" panose="020B0603020202020204" pitchFamily="34" charset="0"/>
                <a:cs typeface="Trebuchet MS"/>
              </a:rPr>
              <a:t>disinfect </a:t>
            </a:r>
            <a:r>
              <a:rPr sz="1900" spc="-5" dirty="0">
                <a:solidFill>
                  <a:prstClr val="black"/>
                </a:solidFill>
                <a:latin typeface="Trebuchet MS" panose="020B0603020202020204" pitchFamily="34" charset="0"/>
                <a:cs typeface="Trebuchet MS"/>
              </a:rPr>
              <a:t>hampers or other carts for transporting of  </a:t>
            </a:r>
            <a:r>
              <a:rPr sz="1900" spc="-35" dirty="0">
                <a:solidFill>
                  <a:prstClr val="black"/>
                </a:solidFill>
                <a:latin typeface="Trebuchet MS" panose="020B0603020202020204" pitchFamily="34" charset="0"/>
                <a:cs typeface="Trebuchet MS"/>
              </a:rPr>
              <a:t>laundry</a:t>
            </a:r>
            <a:r>
              <a:rPr sz="1900" spc="-35" dirty="0" smtClean="0">
                <a:solidFill>
                  <a:prstClr val="black"/>
                </a:solidFill>
                <a:latin typeface="Trebuchet MS" panose="020B0603020202020204" pitchFamily="34" charset="0"/>
                <a:cs typeface="Trebuchet MS"/>
              </a:rPr>
              <a:t>.</a:t>
            </a:r>
            <a:endParaRPr lang="en-US" sz="1900" spc="-10" dirty="0">
              <a:solidFill>
                <a:prstClr val="black"/>
              </a:solidFill>
              <a:latin typeface="Trebuchet MS"/>
              <a:cs typeface="Trebuchet MS"/>
            </a:endParaRPr>
          </a:p>
          <a:p>
            <a:pPr marL="354965">
              <a:lnSpc>
                <a:spcPts val="2165"/>
              </a:lnSpc>
            </a:pPr>
            <a:endParaRPr sz="1900" dirty="0">
              <a:solidFill>
                <a:prstClr val="black"/>
              </a:solidFill>
              <a:latin typeface="Trebuchet MS"/>
              <a:cs typeface="Trebuchet MS"/>
            </a:endParaRPr>
          </a:p>
        </p:txBody>
      </p:sp>
      <p:sp>
        <p:nvSpPr>
          <p:cNvPr id="7" name="object 7"/>
          <p:cNvSpPr/>
          <p:nvPr/>
        </p:nvSpPr>
        <p:spPr>
          <a:xfrm>
            <a:off x="8229600" y="1592199"/>
            <a:ext cx="3802379" cy="437692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9" name="object 9"/>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spcBef>
                <a:spcPts val="30"/>
              </a:spcBef>
            </a:pPr>
            <a:r>
              <a:rPr dirty="0" smtClean="0"/>
              <a:t>2</a:t>
            </a:r>
            <a:r>
              <a:rPr lang="en-US" dirty="0" smtClean="0"/>
              <a:t>4</a:t>
            </a:r>
            <a:endParaRPr dirty="0"/>
          </a:p>
        </p:txBody>
      </p:sp>
      <p:sp>
        <p:nvSpPr>
          <p:cNvPr id="10" name="object 10"/>
          <p:cNvSpPr txBox="1"/>
          <p:nvPr/>
        </p:nvSpPr>
        <p:spPr>
          <a:xfrm>
            <a:off x="5401436" y="6507757"/>
            <a:ext cx="1369060" cy="203200"/>
          </a:xfrm>
          <a:prstGeom prst="rect">
            <a:avLst/>
          </a:prstGeom>
        </p:spPr>
        <p:txBody>
          <a:bodyPr vert="horz" wrap="square" lIns="0" tIns="3810" rIns="0" bIns="0" rtlCol="0">
            <a:spAutoFit/>
          </a:bodyPr>
          <a:lstStyle/>
          <a:p>
            <a:pPr marL="12700">
              <a:spcBef>
                <a:spcPts val="30"/>
              </a:spcBef>
            </a:pPr>
            <a:r>
              <a:rPr sz="1200" spc="-15" dirty="0">
                <a:solidFill>
                  <a:srgbClr val="367B7A"/>
                </a:solidFill>
                <a:latin typeface="Trebuchet MS"/>
                <a:cs typeface="Trebuchet MS"/>
                <a:hlinkClick r:id="rId3"/>
              </a:rPr>
              <a:t>www.jazhotels.com</a:t>
            </a:r>
            <a:endParaRPr sz="1200">
              <a:solidFill>
                <a:prstClr val="black"/>
              </a:solidFill>
              <a:latin typeface="Trebuchet MS"/>
              <a:cs typeface="Trebuchet MS"/>
            </a:endParaRPr>
          </a:p>
        </p:txBody>
      </p:sp>
    </p:spTree>
    <p:extLst>
      <p:ext uri="{BB962C8B-B14F-4D97-AF65-F5344CB8AC3E}">
        <p14:creationId xmlns:p14="http://schemas.microsoft.com/office/powerpoint/2010/main" val="421831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30632"/>
            <a:ext cx="7848600" cy="5247590"/>
          </a:xfrm>
        </p:spPr>
        <p:txBody>
          <a:bodyPr/>
          <a:lstStyle/>
          <a:p>
            <a:pPr marL="354965" marR="5080" indent="-342900" algn="l" rtl="0">
              <a:spcBef>
                <a:spcPts val="994"/>
              </a:spcBef>
              <a:buFont typeface="Arial"/>
              <a:buChar char="•"/>
              <a:tabLst>
                <a:tab pos="355600" algn="l"/>
              </a:tabLst>
            </a:pPr>
            <a:r>
              <a:rPr lang="en-US" u="none" kern="1200" spc="-5" dirty="0" smtClean="0">
                <a:latin typeface="Trebuchet MS" panose="020B0603020202020204" pitchFamily="34" charset="0"/>
              </a:rPr>
              <a:t>Quarantine room should be left </a:t>
            </a:r>
            <a:r>
              <a:rPr lang="en-US" u="none" kern="1200" spc="-5" dirty="0">
                <a:latin typeface="Trebuchet MS" panose="020B0603020202020204" pitchFamily="34" charset="0"/>
              </a:rPr>
              <a:t>unoccupied for 72 hours after check-out, then apply disinfection procedure according to POSI </a:t>
            </a:r>
            <a:r>
              <a:rPr lang="en-US" u="none" kern="1200" spc="-5" dirty="0" smtClean="0">
                <a:latin typeface="Trebuchet MS" panose="020B0603020202020204" pitchFamily="34" charset="0"/>
              </a:rPr>
              <a:t>policy. </a:t>
            </a:r>
            <a:endParaRPr lang="en-US" u="none" kern="1200" spc="-5" dirty="0">
              <a:latin typeface="Trebuchet MS" panose="020B0603020202020204" pitchFamily="34" charset="0"/>
            </a:endParaRPr>
          </a:p>
          <a:p>
            <a:pPr marL="354965" marR="5080" indent="-342900" algn="l" rtl="0">
              <a:spcBef>
                <a:spcPts val="994"/>
              </a:spcBef>
              <a:buFont typeface="Arial"/>
              <a:buChar char="•"/>
              <a:tabLst>
                <a:tab pos="355600" algn="l"/>
              </a:tabLst>
            </a:pPr>
            <a:r>
              <a:rPr lang="en-US" u="none" kern="1200" spc="-5" dirty="0">
                <a:latin typeface="Trebuchet MS" panose="020B0603020202020204" pitchFamily="34" charset="0"/>
              </a:rPr>
              <a:t>Sodium hypochlorite used for disinfection is 5000 ppm. </a:t>
            </a:r>
          </a:p>
          <a:p>
            <a:pPr marL="354965" marR="5080" indent="-342900" algn="l" rtl="0">
              <a:spcBef>
                <a:spcPts val="994"/>
              </a:spcBef>
              <a:buFont typeface="Arial"/>
              <a:buChar char="•"/>
              <a:tabLst>
                <a:tab pos="355600" algn="l"/>
              </a:tabLst>
            </a:pPr>
            <a:r>
              <a:rPr lang="en-US" u="none" kern="1200" spc="-5" dirty="0">
                <a:latin typeface="Trebuchet MS" panose="020B0603020202020204" pitchFamily="34" charset="0"/>
              </a:rPr>
              <a:t>All linen are put in marked red bag and handled carefully.</a:t>
            </a: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Clean and disinfect marked red hampers or other carts for transporting of </a:t>
            </a:r>
            <a:r>
              <a:rPr lang="en-US" u="none" kern="1200" spc="-5" dirty="0" smtClean="0">
                <a:latin typeface="Trebuchet MS" panose="020B0603020202020204" pitchFamily="34" charset="0"/>
              </a:rPr>
              <a:t>infected laundry</a:t>
            </a:r>
            <a:r>
              <a:rPr lang="en-US" u="none" kern="1200" spc="-5" dirty="0">
                <a:latin typeface="Trebuchet MS" panose="020B0603020202020204" pitchFamily="34" charset="0"/>
              </a:rPr>
              <a:t>.</a:t>
            </a: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Instructions </a:t>
            </a:r>
            <a:r>
              <a:rPr lang="en-US" u="none" kern="1200" spc="-5" dirty="0" smtClean="0">
                <a:latin typeface="Trebuchet MS" panose="020B0603020202020204" pitchFamily="34" charset="0"/>
              </a:rPr>
              <a:t>are </a:t>
            </a:r>
            <a:r>
              <a:rPr lang="en-US" u="none" kern="1200" spc="-5" dirty="0">
                <a:latin typeface="Trebuchet MS" panose="020B0603020202020204" pitchFamily="34" charset="0"/>
              </a:rPr>
              <a:t>given for washing </a:t>
            </a:r>
            <a:r>
              <a:rPr lang="en-US" u="none" kern="1200" spc="-5" dirty="0" smtClean="0">
                <a:latin typeface="Trebuchet MS" panose="020B0603020202020204" pitchFamily="34" charset="0"/>
              </a:rPr>
              <a:t>items in </a:t>
            </a:r>
            <a:r>
              <a:rPr lang="en-US" u="none" kern="1200" spc="-5" dirty="0">
                <a:latin typeface="Trebuchet MS" panose="020B0603020202020204" pitchFamily="34" charset="0"/>
              </a:rPr>
              <a:t>hot cycles (70ºC or more) with the usual detergents.</a:t>
            </a: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Steam machine </a:t>
            </a:r>
            <a:r>
              <a:rPr lang="en-US" u="none" kern="1200" spc="-5" dirty="0" smtClean="0">
                <a:latin typeface="Trebuchet MS" panose="020B0603020202020204" pitchFamily="34" charset="0"/>
              </a:rPr>
              <a:t>used </a:t>
            </a:r>
            <a:r>
              <a:rPr lang="en-US" u="none" kern="1200" spc="-5" dirty="0">
                <a:latin typeface="Trebuchet MS" panose="020B0603020202020204" pitchFamily="34" charset="0"/>
              </a:rPr>
              <a:t>to disinfect fabrics </a:t>
            </a:r>
            <a:r>
              <a:rPr lang="en-US" u="none" kern="1200" spc="-5" dirty="0" smtClean="0">
                <a:latin typeface="Trebuchet MS" panose="020B0603020202020204" pitchFamily="34" charset="0"/>
              </a:rPr>
              <a:t>and soft </a:t>
            </a:r>
            <a:r>
              <a:rPr lang="en-US" u="none" kern="1200" spc="-5" dirty="0">
                <a:latin typeface="Trebuchet MS" panose="020B0603020202020204" pitchFamily="34" charset="0"/>
              </a:rPr>
              <a:t>furniture over </a:t>
            </a:r>
            <a:r>
              <a:rPr lang="en-US" u="none" kern="1200" spc="-5" dirty="0" smtClean="0">
                <a:latin typeface="Trebuchet MS" panose="020B0603020202020204" pitchFamily="34" charset="0"/>
              </a:rPr>
              <a:t>70ºC. </a:t>
            </a:r>
            <a:endParaRPr lang="en-US" u="none" kern="1200" spc="-5" dirty="0">
              <a:latin typeface="Trebuchet MS" panose="020B0603020202020204" pitchFamily="34" charset="0"/>
            </a:endParaRP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Change plastic cover for </a:t>
            </a:r>
            <a:r>
              <a:rPr lang="en-US" u="none" kern="1200" spc="-5" dirty="0" smtClean="0">
                <a:latin typeface="Trebuchet MS" panose="020B0603020202020204" pitchFamily="34" charset="0"/>
              </a:rPr>
              <a:t>TV and A/C </a:t>
            </a:r>
            <a:r>
              <a:rPr lang="en-US" u="none" kern="1200" spc="-5" dirty="0">
                <a:latin typeface="Trebuchet MS" panose="020B0603020202020204" pitchFamily="34" charset="0"/>
              </a:rPr>
              <a:t>remote </a:t>
            </a:r>
            <a:r>
              <a:rPr lang="en-US" u="none" kern="1200" spc="-5" dirty="0" smtClean="0">
                <a:latin typeface="Trebuchet MS" panose="020B0603020202020204" pitchFamily="34" charset="0"/>
              </a:rPr>
              <a:t>controls. </a:t>
            </a:r>
            <a:endParaRPr lang="en-US" u="none" kern="1200" spc="-5" dirty="0">
              <a:latin typeface="Trebuchet MS" panose="020B0603020202020204" pitchFamily="34" charset="0"/>
            </a:endParaRP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All food, beverages, </a:t>
            </a:r>
            <a:r>
              <a:rPr lang="en-US" u="none" kern="1200" spc="-5" dirty="0" smtClean="0">
                <a:latin typeface="Trebuchet MS" panose="020B0603020202020204" pitchFamily="34" charset="0"/>
              </a:rPr>
              <a:t>hot </a:t>
            </a:r>
            <a:r>
              <a:rPr lang="en-US" u="none" kern="1200" spc="-5" dirty="0">
                <a:latin typeface="Trebuchet MS" panose="020B0603020202020204" pitchFamily="34" charset="0"/>
              </a:rPr>
              <a:t>drinks </a:t>
            </a:r>
            <a:r>
              <a:rPr lang="en-US" u="none" kern="1200" spc="-5" dirty="0" smtClean="0">
                <a:latin typeface="Trebuchet MS" panose="020B0603020202020204" pitchFamily="34" charset="0"/>
              </a:rPr>
              <a:t>and </a:t>
            </a:r>
            <a:r>
              <a:rPr lang="en-US" u="none" kern="1200" spc="-5" dirty="0">
                <a:latin typeface="Trebuchet MS" panose="020B0603020202020204" pitchFamily="34" charset="0"/>
              </a:rPr>
              <a:t>one way cutlery are </a:t>
            </a:r>
            <a:r>
              <a:rPr lang="en-US" u="none" kern="1200" spc="-5" dirty="0" smtClean="0">
                <a:latin typeface="Trebuchet MS" panose="020B0603020202020204" pitchFamily="34" charset="0"/>
              </a:rPr>
              <a:t>discarded. </a:t>
            </a:r>
            <a:endParaRPr lang="en-US" u="none" kern="1200" spc="-5" dirty="0">
              <a:latin typeface="Trebuchet MS" panose="020B0603020202020204" pitchFamily="34" charset="0"/>
            </a:endParaRP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Left disposable napkins, </a:t>
            </a:r>
            <a:r>
              <a:rPr lang="en-US" u="none" kern="1200" spc="-5" dirty="0" smtClean="0">
                <a:latin typeface="Trebuchet MS" panose="020B0603020202020204" pitchFamily="34" charset="0"/>
              </a:rPr>
              <a:t>soaps</a:t>
            </a:r>
            <a:r>
              <a:rPr lang="en-US" u="none" kern="1200" spc="-5" dirty="0">
                <a:latin typeface="Trebuchet MS" panose="020B0603020202020204" pitchFamily="34" charset="0"/>
              </a:rPr>
              <a:t>, </a:t>
            </a:r>
            <a:r>
              <a:rPr lang="en-US" u="none" kern="1200" spc="-5" dirty="0" smtClean="0">
                <a:latin typeface="Trebuchet MS" panose="020B0603020202020204" pitchFamily="34" charset="0"/>
              </a:rPr>
              <a:t>shampoos etc</a:t>
            </a:r>
            <a:r>
              <a:rPr lang="en-US" u="none" kern="1200" spc="-5" dirty="0">
                <a:latin typeface="Trebuchet MS" panose="020B0603020202020204" pitchFamily="34" charset="0"/>
              </a:rPr>
              <a:t>. are </a:t>
            </a:r>
            <a:r>
              <a:rPr lang="en-US" u="none" kern="1200" spc="-5" dirty="0" smtClean="0">
                <a:latin typeface="Trebuchet MS" panose="020B0603020202020204" pitchFamily="34" charset="0"/>
              </a:rPr>
              <a:t>discarded. </a:t>
            </a:r>
            <a:endParaRPr lang="en-US" u="none" kern="1200" spc="-5" dirty="0">
              <a:latin typeface="Trebuchet MS" panose="020B0603020202020204" pitchFamily="34" charset="0"/>
            </a:endParaRPr>
          </a:p>
          <a:p>
            <a:pPr marL="354965" marR="5080" lvl="0" indent="-342900" algn="l" rtl="0" fontAlgn="auto">
              <a:spcBef>
                <a:spcPts val="994"/>
              </a:spcBef>
              <a:spcAft>
                <a:spcPts val="0"/>
              </a:spcAft>
              <a:buClrTx/>
              <a:buSzTx/>
              <a:buFont typeface="Arial"/>
              <a:buChar char="•"/>
              <a:tabLst>
                <a:tab pos="355600" algn="l"/>
              </a:tabLst>
              <a:defRPr/>
            </a:pPr>
            <a:r>
              <a:rPr lang="en-US" u="none" kern="1200" spc="-5" dirty="0">
                <a:latin typeface="Trebuchet MS" panose="020B0603020202020204" pitchFamily="34" charset="0"/>
              </a:rPr>
              <a:t>Rooms should be well </a:t>
            </a:r>
            <a:r>
              <a:rPr lang="en-US" u="none" kern="1200" spc="-5" dirty="0" smtClean="0">
                <a:latin typeface="Trebuchet MS" panose="020B0603020202020204" pitchFamily="34" charset="0"/>
              </a:rPr>
              <a:t>ventilated. </a:t>
            </a:r>
            <a:endParaRPr lang="en-US" u="none" kern="1200" spc="-5" dirty="0">
              <a:latin typeface="Trebuchet MS" panose="020B0603020202020204" pitchFamily="34" charset="0"/>
            </a:endParaRPr>
          </a:p>
          <a:p>
            <a:endParaRPr lang="en-US" u="none" dirty="0"/>
          </a:p>
        </p:txBody>
      </p:sp>
      <p:sp>
        <p:nvSpPr>
          <p:cNvPr id="4" name="Rectangle 3"/>
          <p:cNvSpPr/>
          <p:nvPr/>
        </p:nvSpPr>
        <p:spPr>
          <a:xfrm>
            <a:off x="762000" y="6359918"/>
            <a:ext cx="370614" cy="276999"/>
          </a:xfrm>
          <a:prstGeom prst="rect">
            <a:avLst/>
          </a:prstGeom>
        </p:spPr>
        <p:txBody>
          <a:bodyPr wrap="none">
            <a:spAutoFit/>
          </a:bodyPr>
          <a:lstStyle/>
          <a:p>
            <a:pPr marL="25400">
              <a:spcBef>
                <a:spcPts val="30"/>
              </a:spcBef>
            </a:pPr>
            <a:r>
              <a:rPr lang="en-US" sz="1200" dirty="0" smtClean="0">
                <a:solidFill>
                  <a:srgbClr val="367B7A"/>
                </a:solidFill>
                <a:latin typeface="Trebuchet MS"/>
                <a:cs typeface="Trebuchet MS"/>
              </a:rPr>
              <a:t>25</a:t>
            </a:r>
            <a:endParaRPr lang="en-US" sz="1200" dirty="0">
              <a:solidFill>
                <a:srgbClr val="367B7A"/>
              </a:solidFill>
              <a:latin typeface="Trebuchet MS"/>
              <a:cs typeface="Trebuchet MS"/>
            </a:endParaRPr>
          </a:p>
        </p:txBody>
      </p:sp>
      <p:sp>
        <p:nvSpPr>
          <p:cNvPr id="8" name="object 2"/>
          <p:cNvSpPr txBox="1">
            <a:spLocks noGrp="1"/>
          </p:cNvSpPr>
          <p:nvPr>
            <p:ph type="title"/>
          </p:nvPr>
        </p:nvSpPr>
        <p:spPr>
          <a:xfrm>
            <a:off x="94284" y="125729"/>
            <a:ext cx="4172916" cy="566822"/>
          </a:xfrm>
          <a:prstGeom prst="rect">
            <a:avLst/>
          </a:prstGeom>
        </p:spPr>
        <p:txBody>
          <a:bodyPr vert="horz" wrap="square" lIns="0" tIns="12700" rIns="0" bIns="0" rtlCol="0">
            <a:spAutoFit/>
          </a:bodyPr>
          <a:lstStyle/>
          <a:p>
            <a:pPr marL="12700">
              <a:lnSpc>
                <a:spcPct val="100000"/>
              </a:lnSpc>
              <a:spcBef>
                <a:spcPts val="100"/>
              </a:spcBef>
            </a:pPr>
            <a:r>
              <a:rPr lang="en-US" dirty="0" smtClean="0"/>
              <a:t>Quarantine </a:t>
            </a:r>
            <a:r>
              <a:rPr dirty="0" smtClean="0"/>
              <a:t>Rooms</a:t>
            </a:r>
            <a:endParaRPr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1230632"/>
            <a:ext cx="3657600" cy="4734457"/>
          </a:xfrm>
          <a:prstGeom prst="rect">
            <a:avLst/>
          </a:prstGeom>
        </p:spPr>
      </p:pic>
    </p:spTree>
    <p:extLst>
      <p:ext uri="{BB962C8B-B14F-4D97-AF65-F5344CB8AC3E}">
        <p14:creationId xmlns:p14="http://schemas.microsoft.com/office/powerpoint/2010/main" val="1926971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3" name="object 3"/>
          <p:cNvSpPr txBox="1"/>
          <p:nvPr/>
        </p:nvSpPr>
        <p:spPr>
          <a:xfrm>
            <a:off x="304800" y="1101598"/>
            <a:ext cx="6781800" cy="5267468"/>
          </a:xfrm>
          <a:prstGeom prst="rect">
            <a:avLst/>
          </a:prstGeom>
        </p:spPr>
        <p:txBody>
          <a:bodyPr vert="horz" wrap="square" lIns="0" tIns="12065" rIns="0" bIns="0" rtlCol="0">
            <a:spAutoFit/>
          </a:bodyPr>
          <a:lstStyle/>
          <a:p>
            <a:pPr marL="12700" marR="5715">
              <a:spcBef>
                <a:spcPts val="95"/>
              </a:spcBef>
            </a:pPr>
            <a:r>
              <a:rPr sz="1900" spc="-5" dirty="0">
                <a:latin typeface="Trebuchet MS"/>
                <a:cs typeface="Trebuchet MS"/>
              </a:rPr>
              <a:t>Different measures from food preparation to dining experience  have been implemented to ensure food hygiene safety</a:t>
            </a:r>
            <a:r>
              <a:rPr sz="1900" spc="-5" dirty="0" smtClean="0">
                <a:latin typeface="Trebuchet MS"/>
                <a:cs typeface="Trebuchet MS"/>
              </a:rPr>
              <a:t>.</a:t>
            </a:r>
            <a:endParaRPr lang="en-US" sz="1900" spc="-5" dirty="0" smtClean="0">
              <a:latin typeface="Trebuchet MS"/>
              <a:cs typeface="Trebuchet MS"/>
            </a:endParaRPr>
          </a:p>
          <a:p>
            <a:pPr marL="12700" marR="5715">
              <a:spcBef>
                <a:spcPts val="95"/>
              </a:spcBef>
            </a:pPr>
            <a:endParaRPr lang="en-US" sz="1050" spc="-5" dirty="0">
              <a:latin typeface="Trebuchet MS"/>
              <a:cs typeface="Trebuchet MS"/>
            </a:endParaRPr>
          </a:p>
          <a:p>
            <a:pPr marL="12700" marR="5715" lvl="0" algn="just">
              <a:spcBef>
                <a:spcPts val="95"/>
              </a:spcBef>
            </a:pPr>
            <a:r>
              <a:rPr lang="en-US" sz="1900" spc="-5" dirty="0">
                <a:latin typeface="Trebuchet MS"/>
                <a:cs typeface="Trebuchet MS"/>
              </a:rPr>
              <a:t>No sweets, cookies, fruit or candy bars in the public </a:t>
            </a:r>
            <a:r>
              <a:rPr lang="en-US" sz="1900" spc="-5" dirty="0" smtClean="0">
                <a:latin typeface="Trebuchet MS"/>
                <a:cs typeface="Trebuchet MS"/>
              </a:rPr>
              <a:t>areas.</a:t>
            </a:r>
          </a:p>
          <a:p>
            <a:pPr marL="12700" marR="5715" lvl="0" algn="just">
              <a:spcBef>
                <a:spcPts val="95"/>
              </a:spcBef>
            </a:pPr>
            <a:endParaRPr lang="en-US" sz="1050" spc="-5" dirty="0" smtClean="0">
              <a:latin typeface="Trebuchet MS"/>
              <a:cs typeface="Trebuchet MS"/>
            </a:endParaRPr>
          </a:p>
          <a:p>
            <a:pPr marL="12700" marR="5715" lvl="0" algn="just">
              <a:spcBef>
                <a:spcPts val="95"/>
              </a:spcBef>
            </a:pPr>
            <a:r>
              <a:rPr lang="en-US" sz="1900" spc="-5" dirty="0" smtClean="0">
                <a:latin typeface="Trebuchet MS"/>
                <a:cs typeface="Trebuchet MS"/>
              </a:rPr>
              <a:t>Shisha </a:t>
            </a:r>
            <a:r>
              <a:rPr lang="en-US" sz="1900" spc="-5" dirty="0">
                <a:latin typeface="Trebuchet MS"/>
                <a:cs typeface="Trebuchet MS"/>
              </a:rPr>
              <a:t>to be banned</a:t>
            </a:r>
            <a:r>
              <a:rPr lang="en-US" sz="1900" spc="-5" dirty="0" smtClean="0">
                <a:latin typeface="Trebuchet MS"/>
                <a:cs typeface="Trebuchet MS"/>
              </a:rPr>
              <a:t>.</a:t>
            </a:r>
          </a:p>
          <a:p>
            <a:pPr marL="12700" marR="5715" lvl="0" algn="just">
              <a:spcBef>
                <a:spcPts val="95"/>
              </a:spcBef>
            </a:pPr>
            <a:endParaRPr sz="1050" spc="-5" dirty="0">
              <a:latin typeface="Trebuchet MS"/>
              <a:cs typeface="Trebuchet MS"/>
            </a:endParaRPr>
          </a:p>
          <a:p>
            <a:pPr marL="12700" marR="5715">
              <a:lnSpc>
                <a:spcPct val="100000"/>
              </a:lnSpc>
              <a:spcBef>
                <a:spcPts val="95"/>
              </a:spcBef>
            </a:pPr>
            <a:r>
              <a:rPr sz="1900" spc="-5" dirty="0">
                <a:latin typeface="Trebuchet MS"/>
                <a:cs typeface="Trebuchet MS"/>
              </a:rPr>
              <a:t>Set menus and a la carte menus to </a:t>
            </a:r>
            <a:r>
              <a:rPr lang="en-US" sz="1900" spc="-5" dirty="0">
                <a:latin typeface="Trebuchet MS"/>
                <a:cs typeface="Trebuchet MS"/>
              </a:rPr>
              <a:t>recommend than</a:t>
            </a:r>
            <a:r>
              <a:rPr sz="1900" spc="-5" dirty="0">
                <a:latin typeface="Trebuchet MS"/>
                <a:cs typeface="Trebuchet MS"/>
              </a:rPr>
              <a:t> the </a:t>
            </a:r>
            <a:r>
              <a:rPr lang="en-US" sz="1900" spc="-5" dirty="0">
                <a:latin typeface="Trebuchet MS"/>
                <a:cs typeface="Trebuchet MS"/>
              </a:rPr>
              <a:t>served </a:t>
            </a:r>
            <a:r>
              <a:rPr sz="1900" spc="-5" dirty="0" smtClean="0">
                <a:latin typeface="Trebuchet MS"/>
                <a:cs typeface="Trebuchet MS"/>
              </a:rPr>
              <a:t>open</a:t>
            </a:r>
            <a:r>
              <a:rPr lang="en-US" sz="1900" spc="-5" dirty="0" smtClean="0">
                <a:latin typeface="Trebuchet MS"/>
                <a:cs typeface="Trebuchet MS"/>
              </a:rPr>
              <a:t> </a:t>
            </a:r>
            <a:r>
              <a:rPr sz="1900" spc="-5" dirty="0">
                <a:latin typeface="Trebuchet MS"/>
                <a:cs typeface="Trebuchet MS"/>
              </a:rPr>
              <a:t>buffets.</a:t>
            </a:r>
          </a:p>
          <a:p>
            <a:pPr>
              <a:lnSpc>
                <a:spcPct val="100000"/>
              </a:lnSpc>
              <a:spcBef>
                <a:spcPts val="25"/>
              </a:spcBef>
            </a:pPr>
            <a:endParaRPr sz="1750" dirty="0">
              <a:latin typeface="Times New Roman"/>
              <a:cs typeface="Times New Roman"/>
            </a:endParaRPr>
          </a:p>
          <a:p>
            <a:pPr marL="12700" marR="5715">
              <a:spcBef>
                <a:spcPts val="95"/>
              </a:spcBef>
            </a:pPr>
            <a:r>
              <a:rPr sz="1900" spc="-5" dirty="0">
                <a:latin typeface="Trebuchet MS"/>
                <a:cs typeface="Trebuchet MS"/>
              </a:rPr>
              <a:t>Inside the a la carte restaurants ready-made appetizers and  starters set-ups are served to the table once guests are placed.</a:t>
            </a:r>
          </a:p>
          <a:p>
            <a:pPr marL="12700" marR="5715">
              <a:spcBef>
                <a:spcPts val="95"/>
              </a:spcBef>
            </a:pPr>
            <a:endParaRPr sz="1900" spc="-5" dirty="0">
              <a:latin typeface="Trebuchet MS"/>
              <a:cs typeface="Trebuchet MS"/>
            </a:endParaRPr>
          </a:p>
          <a:p>
            <a:pPr marL="12700" marR="5715">
              <a:spcBef>
                <a:spcPts val="95"/>
              </a:spcBef>
            </a:pPr>
            <a:r>
              <a:rPr sz="1900" spc="-5" dirty="0">
                <a:latin typeface="Trebuchet MS"/>
                <a:cs typeface="Trebuchet MS"/>
              </a:rPr>
              <a:t>Coffee machines, soda machines, and others, in particular parts  which are more in contact with the hands of users, are cleaned  and disinfected after each service and more often if necessary.</a:t>
            </a:r>
          </a:p>
        </p:txBody>
      </p:sp>
      <p:sp>
        <p:nvSpPr>
          <p:cNvPr id="4" name="object 4"/>
          <p:cNvSpPr/>
          <p:nvPr/>
        </p:nvSpPr>
        <p:spPr>
          <a:xfrm>
            <a:off x="7426452" y="1217675"/>
            <a:ext cx="4329684" cy="473506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smtClean="0"/>
              <a:t>6</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3" name="object 3"/>
          <p:cNvSpPr txBox="1"/>
          <p:nvPr/>
        </p:nvSpPr>
        <p:spPr>
          <a:xfrm>
            <a:off x="395418" y="1052209"/>
            <a:ext cx="11381095" cy="5119991"/>
          </a:xfrm>
          <a:prstGeom prst="rect">
            <a:avLst/>
          </a:prstGeom>
        </p:spPr>
        <p:txBody>
          <a:bodyPr vert="horz" wrap="square" lIns="0" tIns="41275" rIns="0" bIns="0" rtlCol="0">
            <a:spAutoFit/>
          </a:bodyPr>
          <a:lstStyle/>
          <a:p>
            <a:pPr marL="342900" marR="5080" indent="-342900">
              <a:lnSpc>
                <a:spcPct val="90000"/>
              </a:lnSpc>
              <a:spcBef>
                <a:spcPts val="325"/>
              </a:spcBef>
              <a:buFont typeface="Arial" panose="020B0604020202020204" pitchFamily="34" charset="0"/>
              <a:buChar char="•"/>
            </a:pPr>
            <a:r>
              <a:rPr sz="1900" dirty="0">
                <a:latin typeface="Trebuchet MS" panose="020B0603020202020204" pitchFamily="34" charset="0"/>
              </a:rPr>
              <a:t>All dishes, silverware and glassware should be washed and </a:t>
            </a:r>
            <a:r>
              <a:rPr sz="1900" dirty="0" smtClean="0">
                <a:latin typeface="Trebuchet MS" panose="020B0603020202020204" pitchFamily="34" charset="0"/>
              </a:rPr>
              <a:t>disinfected </a:t>
            </a:r>
            <a:r>
              <a:rPr sz="1900" dirty="0">
                <a:latin typeface="Trebuchet MS" panose="020B0603020202020204" pitchFamily="34" charset="0"/>
              </a:rPr>
              <a:t>in a dishwashing machine, including items that have </a:t>
            </a:r>
            <a:r>
              <a:rPr sz="1900" dirty="0" smtClean="0">
                <a:latin typeface="Trebuchet MS" panose="020B0603020202020204" pitchFamily="34" charset="0"/>
              </a:rPr>
              <a:t>not </a:t>
            </a:r>
            <a:r>
              <a:rPr sz="1900" dirty="0">
                <a:latin typeface="Trebuchet MS" panose="020B0603020202020204" pitchFamily="34" charset="0"/>
              </a:rPr>
              <a:t>been used, as they might have been in contact with the hands </a:t>
            </a:r>
            <a:r>
              <a:rPr sz="1900" dirty="0" smtClean="0">
                <a:latin typeface="Trebuchet MS" panose="020B0603020202020204" pitchFamily="34" charset="0"/>
              </a:rPr>
              <a:t>of </a:t>
            </a:r>
            <a:r>
              <a:rPr sz="1900" dirty="0">
                <a:latin typeface="Trebuchet MS" panose="020B0603020202020204" pitchFamily="34" charset="0"/>
              </a:rPr>
              <a:t>guests or employees.</a:t>
            </a:r>
            <a:endParaRPr lang="en-US" sz="1900" dirty="0">
              <a:latin typeface="Trebuchet MS" panose="020B0603020202020204" pitchFamily="34" charset="0"/>
            </a:endParaRPr>
          </a:p>
          <a:p>
            <a:pPr marL="342900" marR="5080" indent="-342900">
              <a:lnSpc>
                <a:spcPct val="90000"/>
              </a:lnSpc>
              <a:spcBef>
                <a:spcPts val="325"/>
              </a:spcBef>
              <a:buFont typeface="Arial" panose="020B0604020202020204" pitchFamily="34" charset="0"/>
              <a:buChar char="•"/>
            </a:pPr>
            <a:endParaRPr lang="en-US" sz="1100" dirty="0">
              <a:latin typeface="Trebuchet MS" panose="020B0603020202020204" pitchFamily="34" charset="0"/>
            </a:endParaRPr>
          </a:p>
          <a:p>
            <a:pPr marL="342900" marR="5080" indent="-342900">
              <a:lnSpc>
                <a:spcPct val="90000"/>
              </a:lnSpc>
              <a:spcBef>
                <a:spcPts val="5"/>
              </a:spcBef>
              <a:buFont typeface="Arial" panose="020B0604020202020204" pitchFamily="34" charset="0"/>
              <a:buChar char="•"/>
            </a:pPr>
            <a:r>
              <a:rPr lang="en-US" sz="1900" dirty="0">
                <a:latin typeface="Trebuchet MS" panose="020B0603020202020204" pitchFamily="34" charset="0"/>
              </a:rPr>
              <a:t>All tableware including salt &amp; pepper shakers, toothpick, </a:t>
            </a:r>
            <a:r>
              <a:rPr lang="en-US" sz="1900" dirty="0" smtClean="0">
                <a:latin typeface="Trebuchet MS" panose="020B0603020202020204" pitchFamily="34" charset="0"/>
              </a:rPr>
              <a:t>sugar </a:t>
            </a:r>
            <a:r>
              <a:rPr lang="en-US" sz="1900" dirty="0">
                <a:latin typeface="Trebuchet MS" panose="020B0603020202020204" pitchFamily="34" charset="0"/>
              </a:rPr>
              <a:t>containers, tent card </a:t>
            </a:r>
            <a:r>
              <a:rPr lang="en-US" sz="1900" dirty="0" smtClean="0">
                <a:latin typeface="Trebuchet MS" panose="020B0603020202020204" pitchFamily="34" charset="0"/>
              </a:rPr>
              <a:t>holders and menu </a:t>
            </a:r>
            <a:r>
              <a:rPr lang="en-US" sz="1900" dirty="0">
                <a:latin typeface="Trebuchet MS" panose="020B0603020202020204" pitchFamily="34" charset="0"/>
              </a:rPr>
              <a:t>folders </a:t>
            </a:r>
            <a:r>
              <a:rPr lang="en-US" sz="1900" dirty="0" smtClean="0">
                <a:latin typeface="Trebuchet MS" panose="020B0603020202020204" pitchFamily="34" charset="0"/>
              </a:rPr>
              <a:t>to </a:t>
            </a:r>
            <a:r>
              <a:rPr lang="en-US" sz="1900" dirty="0">
                <a:latin typeface="Trebuchet MS" panose="020B0603020202020204" pitchFamily="34" charset="0"/>
              </a:rPr>
              <a:t>be single </a:t>
            </a:r>
            <a:r>
              <a:rPr lang="en-US" sz="1900" dirty="0" smtClean="0">
                <a:latin typeface="Trebuchet MS" panose="020B0603020202020204" pitchFamily="34" charset="0"/>
              </a:rPr>
              <a:t>use.</a:t>
            </a:r>
            <a:endParaRPr lang="en-US" sz="1900" dirty="0">
              <a:latin typeface="Trebuchet MS" panose="020B0603020202020204" pitchFamily="34" charset="0"/>
            </a:endParaRPr>
          </a:p>
          <a:p>
            <a:pPr marL="342900" marR="5080" indent="-342900">
              <a:lnSpc>
                <a:spcPct val="90000"/>
              </a:lnSpc>
              <a:spcBef>
                <a:spcPts val="5"/>
              </a:spcBef>
              <a:buFont typeface="Arial" panose="020B0604020202020204" pitchFamily="34" charset="0"/>
              <a:buChar char="•"/>
            </a:pPr>
            <a:endParaRPr lang="en-US" sz="1100" dirty="0">
              <a:latin typeface="Trebuchet MS" panose="020B0603020202020204" pitchFamily="34" charset="0"/>
            </a:endParaRPr>
          </a:p>
          <a:p>
            <a:pPr marL="342900" marR="5080" indent="-342900">
              <a:lnSpc>
                <a:spcPct val="90000"/>
              </a:lnSpc>
              <a:spcBef>
                <a:spcPts val="5"/>
              </a:spcBef>
              <a:buFont typeface="Arial" panose="020B0604020202020204" pitchFamily="34" charset="0"/>
              <a:buChar char="•"/>
            </a:pPr>
            <a:r>
              <a:rPr lang="en-US" sz="1900" dirty="0">
                <a:latin typeface="Trebuchet MS" panose="020B0603020202020204" pitchFamily="34" charset="0"/>
              </a:rPr>
              <a:t>All linen tablecloth items must be changed after every </a:t>
            </a:r>
            <a:r>
              <a:rPr lang="en-US" sz="1900" dirty="0" smtClean="0">
                <a:latin typeface="Trebuchet MS" panose="020B0603020202020204" pitchFamily="34" charset="0"/>
              </a:rPr>
              <a:t>guest.</a:t>
            </a:r>
            <a:endParaRPr lang="en-US" sz="1900" dirty="0">
              <a:latin typeface="Trebuchet MS" panose="020B0603020202020204" pitchFamily="34" charset="0"/>
            </a:endParaRPr>
          </a:p>
          <a:p>
            <a:pPr marL="342900" marR="5080" indent="-342900">
              <a:lnSpc>
                <a:spcPct val="90000"/>
              </a:lnSpc>
              <a:spcBef>
                <a:spcPts val="5"/>
              </a:spcBef>
              <a:buFont typeface="Arial" panose="020B0604020202020204" pitchFamily="34" charset="0"/>
              <a:buChar char="•"/>
            </a:pPr>
            <a:endParaRPr sz="1100" dirty="0">
              <a:latin typeface="Trebuchet MS" panose="020B0603020202020204" pitchFamily="34" charset="0"/>
            </a:endParaRPr>
          </a:p>
          <a:p>
            <a:pPr marL="342900" marR="5080" indent="-342900">
              <a:lnSpc>
                <a:spcPct val="90100"/>
              </a:lnSpc>
              <a:buFont typeface="Arial" panose="020B0604020202020204" pitchFamily="34" charset="0"/>
              <a:buChar char="•"/>
            </a:pPr>
            <a:r>
              <a:rPr sz="1900" dirty="0">
                <a:latin typeface="Trebuchet MS" panose="020B0603020202020204" pitchFamily="34" charset="0"/>
              </a:rPr>
              <a:t>All crockery and utensils used at the buffet counters, including </a:t>
            </a:r>
            <a:r>
              <a:rPr sz="1900" dirty="0" smtClean="0">
                <a:latin typeface="Trebuchet MS" panose="020B0603020202020204" pitchFamily="34" charset="0"/>
              </a:rPr>
              <a:t>tongs</a:t>
            </a:r>
            <a:r>
              <a:rPr sz="1900" dirty="0">
                <a:latin typeface="Trebuchet MS" panose="020B0603020202020204" pitchFamily="34" charset="0"/>
              </a:rPr>
              <a:t>, spoons and </a:t>
            </a:r>
            <a:r>
              <a:rPr sz="1900" dirty="0" err="1" smtClean="0">
                <a:latin typeface="Trebuchet MS" panose="020B0603020202020204" pitchFamily="34" charset="0"/>
              </a:rPr>
              <a:t>underliners</a:t>
            </a:r>
            <a:r>
              <a:rPr sz="1900" dirty="0" smtClean="0">
                <a:latin typeface="Trebuchet MS" panose="020B0603020202020204" pitchFamily="34" charset="0"/>
              </a:rPr>
              <a:t> </a:t>
            </a:r>
            <a:r>
              <a:rPr sz="1900" dirty="0">
                <a:latin typeface="Trebuchet MS" panose="020B0603020202020204" pitchFamily="34" charset="0"/>
              </a:rPr>
              <a:t>are changed and sanitized every 20 </a:t>
            </a:r>
            <a:r>
              <a:rPr sz="1900" dirty="0" smtClean="0">
                <a:latin typeface="Trebuchet MS" panose="020B0603020202020204" pitchFamily="34" charset="0"/>
              </a:rPr>
              <a:t>minutes</a:t>
            </a:r>
            <a:r>
              <a:rPr sz="1900" dirty="0">
                <a:latin typeface="Trebuchet MS" panose="020B0603020202020204" pitchFamily="34" charset="0"/>
              </a:rPr>
              <a:t>.</a:t>
            </a:r>
            <a:r>
              <a:rPr lang="en-US" sz="1900" dirty="0">
                <a:latin typeface="Trebuchet MS" panose="020B0603020202020204" pitchFamily="34" charset="0"/>
              </a:rPr>
              <a:t> </a:t>
            </a:r>
            <a:r>
              <a:rPr lang="en-US" sz="1900" dirty="0" smtClean="0">
                <a:latin typeface="Trebuchet MS" panose="020B0603020202020204" pitchFamily="34" charset="0"/>
              </a:rPr>
              <a:t>No </a:t>
            </a:r>
            <a:r>
              <a:rPr lang="en-US" sz="1900" dirty="0">
                <a:latin typeface="Trebuchet MS" panose="020B0603020202020204" pitchFamily="34" charset="0"/>
              </a:rPr>
              <a:t>cutlery </a:t>
            </a:r>
            <a:r>
              <a:rPr lang="en-US" sz="1900" dirty="0" smtClean="0">
                <a:latin typeface="Trebuchet MS" panose="020B0603020202020204" pitchFamily="34" charset="0"/>
              </a:rPr>
              <a:t>self-service. </a:t>
            </a:r>
            <a:endParaRPr lang="en-US" sz="1900" dirty="0">
              <a:latin typeface="Trebuchet MS" panose="020B0603020202020204" pitchFamily="34" charset="0"/>
            </a:endParaRPr>
          </a:p>
          <a:p>
            <a:pPr marL="342900" marR="5080" indent="-342900">
              <a:lnSpc>
                <a:spcPct val="90100"/>
              </a:lnSpc>
              <a:buFont typeface="Arial" panose="020B0604020202020204" pitchFamily="34" charset="0"/>
              <a:buChar char="•"/>
            </a:pPr>
            <a:endParaRPr lang="en-US" sz="1100" dirty="0">
              <a:latin typeface="Trebuchet MS" panose="020B0603020202020204" pitchFamily="34" charset="0"/>
            </a:endParaRPr>
          </a:p>
          <a:p>
            <a:pPr marL="342900" marR="5080" indent="-342900">
              <a:lnSpc>
                <a:spcPct val="90100"/>
              </a:lnSpc>
              <a:buFont typeface="Arial" panose="020B0604020202020204" pitchFamily="34" charset="0"/>
              <a:buChar char="•"/>
            </a:pPr>
            <a:r>
              <a:rPr lang="en-US" sz="1900" dirty="0">
                <a:latin typeface="Trebuchet MS" panose="020B0603020202020204" pitchFamily="34" charset="0"/>
              </a:rPr>
              <a:t>Dining tables and chairs are sanitized with designated disinfectant </a:t>
            </a:r>
            <a:r>
              <a:rPr lang="en-US" sz="1900" dirty="0" smtClean="0">
                <a:latin typeface="Trebuchet MS" panose="020B0603020202020204" pitchFamily="34" charset="0"/>
              </a:rPr>
              <a:t>before </a:t>
            </a:r>
            <a:r>
              <a:rPr lang="en-US" sz="1900" dirty="0">
                <a:latin typeface="Trebuchet MS" panose="020B0603020202020204" pitchFamily="34" charset="0"/>
              </a:rPr>
              <a:t>serving new guests, so our guests can find a pleasant and </a:t>
            </a:r>
            <a:r>
              <a:rPr lang="en-US" sz="1900" dirty="0" smtClean="0">
                <a:latin typeface="Trebuchet MS" panose="020B0603020202020204" pitchFamily="34" charset="0"/>
              </a:rPr>
              <a:t>safe </a:t>
            </a:r>
            <a:r>
              <a:rPr lang="en-US" sz="1900" dirty="0">
                <a:latin typeface="Trebuchet MS" panose="020B0603020202020204" pitchFamily="34" charset="0"/>
              </a:rPr>
              <a:t>dining experience at all restaurants.</a:t>
            </a:r>
          </a:p>
          <a:p>
            <a:pPr marL="342900" marR="5080" indent="-342900">
              <a:lnSpc>
                <a:spcPct val="90100"/>
              </a:lnSpc>
              <a:buFont typeface="Arial" panose="020B0604020202020204" pitchFamily="34" charset="0"/>
              <a:buChar char="•"/>
            </a:pPr>
            <a:endParaRPr lang="en-US" sz="1100" dirty="0">
              <a:latin typeface="Trebuchet MS" panose="020B0603020202020204" pitchFamily="34" charset="0"/>
            </a:endParaRPr>
          </a:p>
          <a:p>
            <a:pPr marL="342900" indent="-342900">
              <a:buFont typeface="Arial" panose="020B0604020202020204" pitchFamily="34" charset="0"/>
              <a:buChar char="•"/>
            </a:pPr>
            <a:r>
              <a:rPr lang="en-US" sz="1900" dirty="0">
                <a:latin typeface="Trebuchet MS" panose="020B0603020202020204" pitchFamily="34" charset="0"/>
              </a:rPr>
              <a:t>Ensure service sections on floor in front of bars, buffets, food stations, etc. are marked and barriers are used where needed to avoid queueing of guests without respecting distance to each other or queuing into other </a:t>
            </a:r>
            <a:r>
              <a:rPr lang="en-US" sz="1900" dirty="0" smtClean="0">
                <a:latin typeface="Trebuchet MS" panose="020B0603020202020204" pitchFamily="34" charset="0"/>
              </a:rPr>
              <a:t>walkways.</a:t>
            </a:r>
            <a:endParaRPr lang="en-US" sz="1900" dirty="0">
              <a:latin typeface="Trebuchet MS" panose="020B0603020202020204" pitchFamily="34" charset="0"/>
            </a:endParaRPr>
          </a:p>
          <a:p>
            <a:pPr marL="342900" indent="-342900">
              <a:buFont typeface="Arial" panose="020B0604020202020204" pitchFamily="34" charset="0"/>
              <a:buChar char="•"/>
            </a:pPr>
            <a:endParaRPr lang="en-US" sz="1100" dirty="0">
              <a:latin typeface="Trebuchet MS" panose="020B0603020202020204" pitchFamily="34" charset="0"/>
            </a:endParaRPr>
          </a:p>
          <a:p>
            <a:pPr marL="342900" indent="-342900">
              <a:buFont typeface="Arial" panose="020B0604020202020204" pitchFamily="34" charset="0"/>
              <a:buChar char="•"/>
            </a:pPr>
            <a:r>
              <a:rPr lang="en-US" sz="1900" dirty="0">
                <a:latin typeface="Trebuchet MS" panose="020B0603020202020204" pitchFamily="34" charset="0"/>
              </a:rPr>
              <a:t>Limitation of the number of guests in the buffet area, in case of high occupancy please implement seating times and </a:t>
            </a:r>
            <a:r>
              <a:rPr lang="en-US" sz="1900" dirty="0" smtClean="0">
                <a:latin typeface="Trebuchet MS" panose="020B0603020202020204" pitchFamily="34" charset="0"/>
              </a:rPr>
              <a:t>entrance/traffic </a:t>
            </a:r>
            <a:r>
              <a:rPr lang="en-US" sz="1900" dirty="0">
                <a:latin typeface="Trebuchet MS" panose="020B0603020202020204" pitchFamily="34" charset="0"/>
              </a:rPr>
              <a:t>control to handle guest </a:t>
            </a:r>
            <a:r>
              <a:rPr lang="en-US" sz="1900" dirty="0" smtClean="0">
                <a:latin typeface="Trebuchet MS" panose="020B0603020202020204" pitchFamily="34" charset="0"/>
              </a:rPr>
              <a:t>volume.</a:t>
            </a:r>
            <a:endParaRPr lang="en-US" sz="1900" dirty="0">
              <a:latin typeface="Trebuchet MS" panose="020B0603020202020204" pitchFamily="34" charset="0"/>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smtClean="0"/>
              <a:t>7</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3" name="object 3"/>
          <p:cNvSpPr txBox="1"/>
          <p:nvPr/>
        </p:nvSpPr>
        <p:spPr>
          <a:xfrm>
            <a:off x="228600" y="1143000"/>
            <a:ext cx="7159752" cy="4937249"/>
          </a:xfrm>
          <a:prstGeom prst="rect">
            <a:avLst/>
          </a:prstGeom>
        </p:spPr>
        <p:txBody>
          <a:bodyPr vert="horz" wrap="square" lIns="0" tIns="12700" rIns="0" bIns="0" rtlCol="0">
            <a:spAutoFit/>
          </a:bodyPr>
          <a:lstStyle/>
          <a:p>
            <a:pPr marL="12700">
              <a:lnSpc>
                <a:spcPct val="100000"/>
              </a:lnSpc>
              <a:spcBef>
                <a:spcPts val="100"/>
              </a:spcBef>
            </a:pPr>
            <a:r>
              <a:rPr sz="1800" dirty="0">
                <a:latin typeface="Trebuchet MS" panose="020B0603020202020204" pitchFamily="34" charset="0"/>
                <a:cs typeface="Trebuchet MS"/>
              </a:rPr>
              <a:t>Leave a minimum distance of 2 m between dining tables, and</a:t>
            </a:r>
          </a:p>
          <a:p>
            <a:pPr marL="12700" marR="455295">
              <a:lnSpc>
                <a:spcPct val="100000"/>
              </a:lnSpc>
            </a:pPr>
            <a:r>
              <a:rPr sz="1800" dirty="0">
                <a:latin typeface="Trebuchet MS" panose="020B0603020202020204" pitchFamily="34" charset="0"/>
                <a:cs typeface="Trebuchet MS"/>
              </a:rPr>
              <a:t>1 m between each person on the table taking into consideration  families with a maximum of 6 chairs on the large table.</a:t>
            </a:r>
          </a:p>
          <a:p>
            <a:pPr marL="12700">
              <a:lnSpc>
                <a:spcPct val="100000"/>
              </a:lnSpc>
              <a:spcBef>
                <a:spcPts val="1200"/>
              </a:spcBef>
            </a:pPr>
            <a:r>
              <a:rPr sz="1800" dirty="0">
                <a:latin typeface="Trebuchet MS" panose="020B0603020202020204" pitchFamily="34" charset="0"/>
                <a:cs typeface="Trebuchet MS"/>
              </a:rPr>
              <a:t>Maximum </a:t>
            </a:r>
            <a:r>
              <a:rPr lang="en-US" dirty="0">
                <a:latin typeface="Trebuchet MS" panose="020B0603020202020204" pitchFamily="34" charset="0"/>
                <a:cs typeface="Trebuchet MS"/>
              </a:rPr>
              <a:t>6</a:t>
            </a:r>
            <a:r>
              <a:rPr sz="1800" dirty="0" smtClean="0">
                <a:latin typeface="Trebuchet MS" panose="020B0603020202020204" pitchFamily="34" charset="0"/>
                <a:cs typeface="Trebuchet MS"/>
              </a:rPr>
              <a:t> </a:t>
            </a:r>
            <a:r>
              <a:rPr sz="1800" dirty="0">
                <a:latin typeface="Trebuchet MS" panose="020B0603020202020204" pitchFamily="34" charset="0"/>
                <a:cs typeface="Trebuchet MS"/>
              </a:rPr>
              <a:t>people are allowed per table.</a:t>
            </a:r>
          </a:p>
          <a:p>
            <a:pPr marL="12700" marR="203835">
              <a:lnSpc>
                <a:spcPct val="100000"/>
              </a:lnSpc>
              <a:spcBef>
                <a:spcPts val="1200"/>
              </a:spcBef>
            </a:pPr>
            <a:r>
              <a:rPr sz="1800" dirty="0">
                <a:latin typeface="Trebuchet MS" panose="020B0603020202020204" pitchFamily="34" charset="0"/>
                <a:cs typeface="Trebuchet MS"/>
              </a:rPr>
              <a:t>Ensure fixed tables for meals are arranged per seating time, ensure  protocols for seatings to enable tracking in case of infection.</a:t>
            </a:r>
          </a:p>
          <a:p>
            <a:pPr marL="12700" marR="5080">
              <a:lnSpc>
                <a:spcPct val="100000"/>
              </a:lnSpc>
              <a:spcBef>
                <a:spcPts val="1200"/>
              </a:spcBef>
            </a:pPr>
            <a:r>
              <a:rPr dirty="0">
                <a:latin typeface="Trebuchet MS" panose="020B0603020202020204" pitchFamily="34" charset="0"/>
                <a:cs typeface="Trebuchet MS"/>
              </a:rPr>
              <a:t>The indoor and outdoor seating capacity of the outlets and  </a:t>
            </a:r>
            <a:r>
              <a:rPr sz="1800" dirty="0" smtClean="0">
                <a:latin typeface="Trebuchet MS" panose="020B0603020202020204" pitchFamily="34" charset="0"/>
                <a:cs typeface="Trebuchet MS"/>
              </a:rPr>
              <a:t>restaurant</a:t>
            </a:r>
            <a:r>
              <a:rPr lang="en-US" sz="1800" dirty="0" smtClean="0">
                <a:latin typeface="Trebuchet MS" panose="020B0603020202020204" pitchFamily="34" charset="0"/>
                <a:cs typeface="Trebuchet MS"/>
              </a:rPr>
              <a:t>s</a:t>
            </a:r>
            <a:r>
              <a:rPr sz="1800" dirty="0" smtClean="0">
                <a:latin typeface="Trebuchet MS" panose="020B0603020202020204" pitchFamily="34" charset="0"/>
                <a:cs typeface="Trebuchet MS"/>
              </a:rPr>
              <a:t> </a:t>
            </a:r>
            <a:r>
              <a:rPr sz="1800" dirty="0">
                <a:latin typeface="Trebuchet MS" panose="020B0603020202020204" pitchFamily="34" charset="0"/>
                <a:cs typeface="Trebuchet MS"/>
              </a:rPr>
              <a:t>will not be more than 40 % of the total restaurant capacity </a:t>
            </a:r>
            <a:r>
              <a:rPr sz="1800" dirty="0" smtClean="0">
                <a:latin typeface="Trebuchet MS" panose="020B0603020202020204" pitchFamily="34" charset="0"/>
                <a:cs typeface="Trebuchet MS"/>
              </a:rPr>
              <a:t>based </a:t>
            </a:r>
            <a:r>
              <a:rPr sz="1800" dirty="0">
                <a:latin typeface="Trebuchet MS" panose="020B0603020202020204" pitchFamily="34" charset="0"/>
                <a:cs typeface="Trebuchet MS"/>
              </a:rPr>
              <a:t>on the provided regular capacity.</a:t>
            </a:r>
          </a:p>
          <a:p>
            <a:pPr marL="12700" marR="46355">
              <a:lnSpc>
                <a:spcPct val="100000"/>
              </a:lnSpc>
              <a:spcBef>
                <a:spcPts val="1200"/>
              </a:spcBef>
            </a:pPr>
            <a:r>
              <a:rPr sz="1800" dirty="0" smtClean="0">
                <a:latin typeface="Trebuchet MS" panose="020B0603020202020204" pitchFamily="34" charset="0"/>
                <a:cs typeface="Trebuchet MS"/>
              </a:rPr>
              <a:t>It </a:t>
            </a:r>
            <a:r>
              <a:rPr sz="1800" dirty="0">
                <a:latin typeface="Trebuchet MS" panose="020B0603020202020204" pitchFamily="34" charset="0"/>
                <a:cs typeface="Trebuchet MS"/>
              </a:rPr>
              <a:t>is recommended to open all restaurants at the same time to utilize </a:t>
            </a:r>
            <a:r>
              <a:rPr sz="1800" dirty="0" smtClean="0">
                <a:latin typeface="Trebuchet MS" panose="020B0603020202020204" pitchFamily="34" charset="0"/>
                <a:cs typeface="Trebuchet MS"/>
              </a:rPr>
              <a:t>the </a:t>
            </a:r>
            <a:r>
              <a:rPr sz="1800" dirty="0">
                <a:latin typeface="Trebuchet MS" panose="020B0603020202020204" pitchFamily="34" charset="0"/>
                <a:cs typeface="Trebuchet MS"/>
              </a:rPr>
              <a:t>entire restaurants facilities and implement several sittings.</a:t>
            </a:r>
          </a:p>
          <a:p>
            <a:pPr marL="12700">
              <a:lnSpc>
                <a:spcPct val="100000"/>
              </a:lnSpc>
              <a:spcBef>
                <a:spcPts val="1200"/>
              </a:spcBef>
            </a:pPr>
            <a:r>
              <a:rPr sz="1800" dirty="0" smtClean="0">
                <a:latin typeface="Trebuchet MS" panose="020B0603020202020204" pitchFamily="34" charset="0"/>
                <a:cs typeface="Trebuchet MS"/>
              </a:rPr>
              <a:t>The </a:t>
            </a:r>
            <a:r>
              <a:rPr sz="1800" dirty="0">
                <a:latin typeface="Trebuchet MS" panose="020B0603020202020204" pitchFamily="34" charset="0"/>
                <a:cs typeface="Trebuchet MS"/>
              </a:rPr>
              <a:t>restaurant will provide a one direction way and walking flow</a:t>
            </a:r>
          </a:p>
          <a:p>
            <a:pPr marL="12700">
              <a:lnSpc>
                <a:spcPct val="100000"/>
              </a:lnSpc>
            </a:pPr>
            <a:r>
              <a:rPr sz="1800" dirty="0">
                <a:latin typeface="Trebuchet MS" panose="020B0603020202020204" pitchFamily="34" charset="0"/>
                <a:cs typeface="Trebuchet MS"/>
              </a:rPr>
              <a:t>with 2 m distances for enabling social distancing.</a:t>
            </a:r>
          </a:p>
        </p:txBody>
      </p:sp>
      <p:sp>
        <p:nvSpPr>
          <p:cNvPr id="4" name="object 4"/>
          <p:cNvSpPr/>
          <p:nvPr/>
        </p:nvSpPr>
        <p:spPr>
          <a:xfrm>
            <a:off x="7388352" y="1160442"/>
            <a:ext cx="4483608" cy="4630757"/>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smtClean="0"/>
              <a:t>8</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36266" y="1431188"/>
            <a:ext cx="5571490" cy="3935729"/>
          </a:xfrm>
          <a:prstGeom prst="rect">
            <a:avLst/>
          </a:prstGeom>
        </p:spPr>
        <p:txBody>
          <a:bodyPr vert="horz" wrap="square" lIns="0" tIns="157480" rIns="0" bIns="0" rtlCol="0">
            <a:spAutoFit/>
          </a:bodyPr>
          <a:lstStyle/>
          <a:p>
            <a:pPr marL="469900" indent="-457834">
              <a:lnSpc>
                <a:spcPct val="100000"/>
              </a:lnSpc>
              <a:spcBef>
                <a:spcPts val="1240"/>
              </a:spcBef>
              <a:buFont typeface="Wingdings"/>
              <a:buChar char=""/>
              <a:tabLst>
                <a:tab pos="469900" algn="l"/>
                <a:tab pos="470534" algn="l"/>
              </a:tabLst>
            </a:pPr>
            <a:r>
              <a:rPr sz="1900" spc="-10" dirty="0">
                <a:latin typeface="Trebuchet MS"/>
                <a:cs typeface="Trebuchet MS"/>
              </a:rPr>
              <a:t>General Disinfection </a:t>
            </a:r>
            <a:r>
              <a:rPr sz="1900" spc="-5" dirty="0">
                <a:latin typeface="Trebuchet MS"/>
                <a:cs typeface="Trebuchet MS"/>
              </a:rPr>
              <a:t>for</a:t>
            </a:r>
            <a:r>
              <a:rPr sz="1900" spc="60" dirty="0">
                <a:latin typeface="Trebuchet MS"/>
                <a:cs typeface="Trebuchet MS"/>
              </a:rPr>
              <a:t> </a:t>
            </a:r>
            <a:r>
              <a:rPr sz="1900" spc="-10" dirty="0">
                <a:latin typeface="Trebuchet MS"/>
                <a:cs typeface="Trebuchet MS"/>
              </a:rPr>
              <a:t>Hotels</a:t>
            </a:r>
            <a:endParaRPr sz="1900" dirty="0">
              <a:latin typeface="Trebuchet MS"/>
              <a:cs typeface="Trebuchet MS"/>
            </a:endParaRPr>
          </a:p>
          <a:p>
            <a:pPr marL="469900" indent="-457834">
              <a:lnSpc>
                <a:spcPct val="100000"/>
              </a:lnSpc>
              <a:spcBef>
                <a:spcPts val="1145"/>
              </a:spcBef>
              <a:buFont typeface="Wingdings"/>
              <a:buChar char=""/>
              <a:tabLst>
                <a:tab pos="469900" algn="l"/>
                <a:tab pos="470534" algn="l"/>
              </a:tabLst>
            </a:pPr>
            <a:r>
              <a:rPr sz="1900" spc="-10" dirty="0">
                <a:latin typeface="Trebuchet MS"/>
                <a:cs typeface="Trebuchet MS"/>
              </a:rPr>
              <a:t>Human </a:t>
            </a:r>
            <a:r>
              <a:rPr sz="1900" spc="-15" dirty="0">
                <a:latin typeface="Trebuchet MS"/>
                <a:cs typeface="Trebuchet MS"/>
              </a:rPr>
              <a:t>Resources </a:t>
            </a:r>
            <a:r>
              <a:rPr sz="1900" spc="-10" dirty="0">
                <a:latin typeface="Trebuchet MS"/>
                <a:cs typeface="Trebuchet MS"/>
              </a:rPr>
              <a:t>and </a:t>
            </a:r>
            <a:r>
              <a:rPr sz="1900" spc="-5" dirty="0">
                <a:latin typeface="Trebuchet MS"/>
                <a:cs typeface="Trebuchet MS"/>
              </a:rPr>
              <a:t>Staff</a:t>
            </a:r>
            <a:r>
              <a:rPr sz="1900" spc="45" dirty="0">
                <a:latin typeface="Trebuchet MS"/>
                <a:cs typeface="Trebuchet MS"/>
              </a:rPr>
              <a:t> </a:t>
            </a:r>
            <a:r>
              <a:rPr sz="1900" spc="-35" dirty="0">
                <a:latin typeface="Trebuchet MS"/>
                <a:cs typeface="Trebuchet MS"/>
              </a:rPr>
              <a:t>Training</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5" dirty="0">
                <a:latin typeface="Trebuchet MS"/>
                <a:cs typeface="Trebuchet MS"/>
              </a:rPr>
              <a:t>Reception </a:t>
            </a:r>
            <a:r>
              <a:rPr sz="1900" spc="-10" dirty="0">
                <a:latin typeface="Trebuchet MS"/>
                <a:cs typeface="Trebuchet MS"/>
              </a:rPr>
              <a:t>and</a:t>
            </a:r>
            <a:r>
              <a:rPr sz="1900" spc="30" dirty="0">
                <a:latin typeface="Trebuchet MS"/>
                <a:cs typeface="Trebuchet MS"/>
              </a:rPr>
              <a:t> </a:t>
            </a:r>
            <a:r>
              <a:rPr sz="1900" spc="-5" dirty="0">
                <a:latin typeface="Trebuchet MS"/>
                <a:cs typeface="Trebuchet MS"/>
              </a:rPr>
              <a:t>Concierge</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0" dirty="0">
                <a:latin typeface="Trebuchet MS"/>
                <a:cs typeface="Trebuchet MS"/>
              </a:rPr>
              <a:t>Hotel</a:t>
            </a:r>
            <a:r>
              <a:rPr sz="1900" spc="-5" dirty="0">
                <a:latin typeface="Trebuchet MS"/>
                <a:cs typeface="Trebuchet MS"/>
              </a:rPr>
              <a:t> </a:t>
            </a:r>
            <a:r>
              <a:rPr sz="1900" spc="-20" dirty="0">
                <a:latin typeface="Trebuchet MS"/>
                <a:cs typeface="Trebuchet MS"/>
              </a:rPr>
              <a:t>Rooms</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0" dirty="0">
                <a:latin typeface="Trebuchet MS"/>
                <a:cs typeface="Trebuchet MS"/>
              </a:rPr>
              <a:t>Dining</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0" dirty="0">
                <a:latin typeface="Trebuchet MS"/>
                <a:cs typeface="Trebuchet MS"/>
              </a:rPr>
              <a:t>Hotel Leisure</a:t>
            </a:r>
            <a:r>
              <a:rPr sz="1900" spc="35" dirty="0">
                <a:latin typeface="Trebuchet MS"/>
                <a:cs typeface="Trebuchet MS"/>
              </a:rPr>
              <a:t> </a:t>
            </a:r>
            <a:r>
              <a:rPr sz="1900" spc="-5" dirty="0">
                <a:latin typeface="Trebuchet MS"/>
                <a:cs typeface="Trebuchet MS"/>
              </a:rPr>
              <a:t>Facilities</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0" dirty="0">
                <a:latin typeface="Trebuchet MS"/>
                <a:cs typeface="Trebuchet MS"/>
              </a:rPr>
              <a:t>Conference </a:t>
            </a:r>
            <a:r>
              <a:rPr sz="1900" spc="-15" dirty="0">
                <a:latin typeface="Trebuchet MS"/>
                <a:cs typeface="Trebuchet MS"/>
              </a:rPr>
              <a:t>Rooms, </a:t>
            </a:r>
            <a:r>
              <a:rPr sz="1900" spc="-10" dirty="0">
                <a:latin typeface="Trebuchet MS"/>
                <a:cs typeface="Trebuchet MS"/>
              </a:rPr>
              <a:t>Banquettes and</a:t>
            </a:r>
            <a:r>
              <a:rPr sz="1900" spc="160" dirty="0">
                <a:latin typeface="Trebuchet MS"/>
                <a:cs typeface="Trebuchet MS"/>
              </a:rPr>
              <a:t> </a:t>
            </a:r>
            <a:r>
              <a:rPr sz="1900" spc="-5" dirty="0">
                <a:latin typeface="Trebuchet MS"/>
                <a:cs typeface="Trebuchet MS"/>
              </a:rPr>
              <a:t>Exhibitions</a:t>
            </a:r>
            <a:endParaRPr sz="1900" dirty="0">
              <a:latin typeface="Trebuchet MS"/>
              <a:cs typeface="Trebuchet MS"/>
            </a:endParaRPr>
          </a:p>
          <a:p>
            <a:pPr marL="469900" indent="-457834">
              <a:lnSpc>
                <a:spcPct val="100000"/>
              </a:lnSpc>
              <a:spcBef>
                <a:spcPts val="1140"/>
              </a:spcBef>
              <a:buFont typeface="Wingdings"/>
              <a:buChar char=""/>
              <a:tabLst>
                <a:tab pos="469900" algn="l"/>
                <a:tab pos="470534" algn="l"/>
              </a:tabLst>
            </a:pPr>
            <a:r>
              <a:rPr sz="1900" spc="-10" dirty="0">
                <a:latin typeface="Trebuchet MS"/>
                <a:cs typeface="Trebuchet MS"/>
              </a:rPr>
              <a:t>Maintenance, </a:t>
            </a:r>
            <a:r>
              <a:rPr sz="1900" spc="-5" dirty="0">
                <a:latin typeface="Trebuchet MS"/>
                <a:cs typeface="Trebuchet MS"/>
              </a:rPr>
              <a:t>Safety </a:t>
            </a:r>
            <a:r>
              <a:rPr sz="1900" spc="-10" dirty="0">
                <a:latin typeface="Trebuchet MS"/>
                <a:cs typeface="Trebuchet MS"/>
              </a:rPr>
              <a:t>and</a:t>
            </a:r>
            <a:r>
              <a:rPr sz="1900" spc="65" dirty="0">
                <a:latin typeface="Trebuchet MS"/>
                <a:cs typeface="Trebuchet MS"/>
              </a:rPr>
              <a:t> </a:t>
            </a:r>
            <a:r>
              <a:rPr sz="1900" spc="-10" dirty="0">
                <a:latin typeface="Trebuchet MS"/>
                <a:cs typeface="Trebuchet MS"/>
              </a:rPr>
              <a:t>Security</a:t>
            </a:r>
            <a:endParaRPr sz="1900" dirty="0">
              <a:latin typeface="Trebuchet MS"/>
              <a:cs typeface="Trebuchet MS"/>
            </a:endParaRPr>
          </a:p>
          <a:p>
            <a:pPr marL="469900" indent="-457834">
              <a:lnSpc>
                <a:spcPct val="100000"/>
              </a:lnSpc>
              <a:spcBef>
                <a:spcPts val="1145"/>
              </a:spcBef>
              <a:buFont typeface="Wingdings"/>
              <a:buChar char=""/>
              <a:tabLst>
                <a:tab pos="469900" algn="l"/>
                <a:tab pos="470534" algn="l"/>
              </a:tabLst>
            </a:pPr>
            <a:r>
              <a:rPr sz="1900" spc="-10" dirty="0">
                <a:latin typeface="Trebuchet MS"/>
                <a:cs typeface="Trebuchet MS"/>
              </a:rPr>
              <a:t>Signage</a:t>
            </a:r>
            <a:endParaRPr sz="1900" dirty="0">
              <a:latin typeface="Trebuchet MS"/>
              <a:cs typeface="Trebuchet MS"/>
            </a:endParaRPr>
          </a:p>
        </p:txBody>
      </p:sp>
      <p:sp>
        <p:nvSpPr>
          <p:cNvPr id="4" name="object 4"/>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2</a:t>
            </a:r>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10997"/>
            <a:ext cx="1071245" cy="574040"/>
          </a:xfrm>
          <a:prstGeom prst="rect">
            <a:avLst/>
          </a:prstGeom>
        </p:spPr>
        <p:txBody>
          <a:bodyPr vert="horz" wrap="square" lIns="0" tIns="12700" rIns="0" bIns="0" rtlCol="0">
            <a:spAutoFit/>
          </a:bodyPr>
          <a:lstStyle/>
          <a:p>
            <a:pPr marL="12700">
              <a:lnSpc>
                <a:spcPct val="100000"/>
              </a:lnSpc>
              <a:spcBef>
                <a:spcPts val="100"/>
              </a:spcBef>
            </a:pPr>
            <a:r>
              <a:rPr dirty="0">
                <a:latin typeface="Calibri"/>
                <a:cs typeface="Calibri"/>
              </a:rPr>
              <a:t>Ind</a:t>
            </a:r>
            <a:r>
              <a:rPr spc="-60" dirty="0">
                <a:latin typeface="Calibri"/>
                <a:cs typeface="Calibri"/>
              </a:rPr>
              <a:t>e</a:t>
            </a:r>
            <a:r>
              <a:rPr dirty="0">
                <a:latin typeface="Calibri"/>
                <a:cs typeface="Calibri"/>
              </a:rPr>
              <a:t>x</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dirty="0" smtClean="0"/>
              <a:t>2</a:t>
            </a:r>
            <a:r>
              <a:rPr lang="en-US" dirty="0" smtClean="0"/>
              <a:t>9</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8" name="Rectangle 7"/>
          <p:cNvSpPr/>
          <p:nvPr/>
        </p:nvSpPr>
        <p:spPr>
          <a:xfrm>
            <a:off x="381000" y="1219200"/>
            <a:ext cx="11125200" cy="4478149"/>
          </a:xfrm>
          <a:prstGeom prst="rect">
            <a:avLst/>
          </a:prstGeom>
        </p:spPr>
        <p:txBody>
          <a:bodyPr wrap="square">
            <a:spAutoFit/>
          </a:bodyPr>
          <a:lstStyle/>
          <a:p>
            <a:pPr marL="342900" indent="-342900">
              <a:buFont typeface="Arial" panose="020B0604020202020204" pitchFamily="34" charset="0"/>
              <a:buChar char="•"/>
            </a:pPr>
            <a:r>
              <a:rPr lang="en-US" sz="1900" dirty="0">
                <a:latin typeface="Trebuchet MS" panose="020B0603020202020204" pitchFamily="34" charset="0"/>
              </a:rPr>
              <a:t>Reduction of self-service food stations and to be changed to serviced food stations where </a:t>
            </a:r>
            <a:r>
              <a:rPr lang="en-US" sz="1900" dirty="0" smtClean="0">
                <a:latin typeface="Trebuchet MS" panose="020B0603020202020204" pitchFamily="34" charset="0"/>
              </a:rPr>
              <a:t>possible.</a:t>
            </a:r>
            <a:endParaRPr lang="en-US" sz="1900" dirty="0">
              <a:latin typeface="Trebuchet MS" panose="020B0603020202020204" pitchFamily="34" charset="0"/>
            </a:endParaRPr>
          </a:p>
          <a:p>
            <a:pPr marL="342900" indent="-342900">
              <a:buFont typeface="Arial" panose="020B0604020202020204" pitchFamily="34" charset="0"/>
              <a:buChar char="•"/>
            </a:pPr>
            <a:r>
              <a:rPr lang="en-US" sz="1900" dirty="0" smtClean="0">
                <a:latin typeface="Trebuchet MS" panose="020B0603020202020204" pitchFamily="34" charset="0"/>
              </a:rPr>
              <a:t>If </a:t>
            </a:r>
            <a:r>
              <a:rPr lang="en-US" sz="1900" dirty="0">
                <a:latin typeface="Trebuchet MS" panose="020B0603020202020204" pitchFamily="34" charset="0"/>
              </a:rPr>
              <a:t>self-service food stations are operated, customer needs to disinfect </a:t>
            </a:r>
            <a:r>
              <a:rPr lang="en-US" sz="1900" dirty="0" smtClean="0">
                <a:latin typeface="Trebuchet MS" panose="020B0603020202020204" pitchFamily="34" charset="0"/>
              </a:rPr>
              <a:t>their hands </a:t>
            </a:r>
            <a:r>
              <a:rPr lang="en-US" sz="1900" dirty="0">
                <a:latin typeface="Trebuchet MS" panose="020B0603020202020204" pitchFamily="34" charset="0"/>
              </a:rPr>
              <a:t>and to wear single use gloves at all </a:t>
            </a:r>
            <a:r>
              <a:rPr lang="en-US" sz="1900" dirty="0" smtClean="0">
                <a:latin typeface="Trebuchet MS" panose="020B0603020202020204" pitchFamily="34" charset="0"/>
              </a:rPr>
              <a:t>times </a:t>
            </a:r>
            <a:r>
              <a:rPr lang="en-US" sz="1900" dirty="0">
                <a:latin typeface="Trebuchet MS" panose="020B0603020202020204" pitchFamily="34" charset="0"/>
              </a:rPr>
              <a:t>in order to restrict cross </a:t>
            </a:r>
            <a:r>
              <a:rPr lang="en-US" sz="1900" dirty="0" smtClean="0">
                <a:latin typeface="Trebuchet MS" panose="020B0603020202020204" pitchFamily="34" charset="0"/>
              </a:rPr>
              <a:t>contamination. </a:t>
            </a:r>
            <a:endParaRPr lang="en-US" sz="1900" dirty="0">
              <a:latin typeface="Trebuchet MS" panose="020B0603020202020204" pitchFamily="34" charset="0"/>
            </a:endParaRPr>
          </a:p>
          <a:p>
            <a:endParaRPr lang="en-US" sz="1900" dirty="0" smtClean="0">
              <a:latin typeface="Trebuchet MS" panose="020B0603020202020204" pitchFamily="34" charset="0"/>
            </a:endParaRPr>
          </a:p>
          <a:p>
            <a:pPr marL="342900" indent="-342900">
              <a:buFont typeface="Arial" panose="020B0604020202020204" pitchFamily="34" charset="0"/>
              <a:buChar char="•"/>
            </a:pPr>
            <a:r>
              <a:rPr lang="en-US" sz="1900" dirty="0" smtClean="0">
                <a:latin typeface="Trebuchet MS" panose="020B0603020202020204" pitchFamily="34" charset="0"/>
              </a:rPr>
              <a:t>Reduction </a:t>
            </a:r>
            <a:r>
              <a:rPr lang="en-US" sz="1900" dirty="0">
                <a:latin typeface="Trebuchet MS" panose="020B0603020202020204" pitchFamily="34" charset="0"/>
              </a:rPr>
              <a:t>of self-service beverage stations and to be changed to serviced beverage stations where </a:t>
            </a:r>
            <a:r>
              <a:rPr lang="en-US" sz="1900" dirty="0" smtClean="0">
                <a:latin typeface="Trebuchet MS" panose="020B0603020202020204" pitchFamily="34" charset="0"/>
              </a:rPr>
              <a:t>possible.</a:t>
            </a:r>
            <a:endParaRPr lang="en-US" sz="1900" dirty="0">
              <a:latin typeface="Trebuchet MS" panose="020B0603020202020204" pitchFamily="34" charset="0"/>
            </a:endParaRPr>
          </a:p>
          <a:p>
            <a:pPr marL="342900" indent="-342900">
              <a:buFont typeface="Arial" panose="020B0604020202020204" pitchFamily="34" charset="0"/>
              <a:buChar char="•"/>
            </a:pPr>
            <a:r>
              <a:rPr lang="en-US" sz="1900" dirty="0" smtClean="0">
                <a:latin typeface="Trebuchet MS" panose="020B0603020202020204" pitchFamily="34" charset="0"/>
              </a:rPr>
              <a:t>If </a:t>
            </a:r>
            <a:r>
              <a:rPr lang="en-US" sz="1900" dirty="0">
                <a:latin typeface="Trebuchet MS" panose="020B0603020202020204" pitchFamily="34" charset="0"/>
              </a:rPr>
              <a:t>self-service beverage stations are operated customer needs to disinfect their hands and </a:t>
            </a:r>
            <a:r>
              <a:rPr lang="en-US" sz="1900" dirty="0" smtClean="0">
                <a:latin typeface="Trebuchet MS" panose="020B0603020202020204" pitchFamily="34" charset="0"/>
              </a:rPr>
              <a:t>to wear </a:t>
            </a:r>
            <a:r>
              <a:rPr lang="en-US" sz="1900" dirty="0">
                <a:latin typeface="Trebuchet MS" panose="020B0603020202020204" pitchFamily="34" charset="0"/>
              </a:rPr>
              <a:t>single use gloves at all </a:t>
            </a:r>
            <a:r>
              <a:rPr lang="en-US" sz="1900" dirty="0" smtClean="0">
                <a:latin typeface="Trebuchet MS" panose="020B0603020202020204" pitchFamily="34" charset="0"/>
              </a:rPr>
              <a:t>times. Cups and glasses </a:t>
            </a:r>
            <a:r>
              <a:rPr lang="en-US" sz="1900" dirty="0">
                <a:latin typeface="Trebuchet MS" panose="020B0603020202020204" pitchFamily="34" charset="0"/>
              </a:rPr>
              <a:t>to be used only once in order to restrict </a:t>
            </a:r>
            <a:r>
              <a:rPr lang="en-US" sz="1900" dirty="0" smtClean="0">
                <a:latin typeface="Trebuchet MS" panose="020B0603020202020204" pitchFamily="34" charset="0"/>
              </a:rPr>
              <a:t>cross contamination.</a:t>
            </a:r>
          </a:p>
          <a:p>
            <a:endParaRPr lang="en-US" sz="1900" dirty="0" smtClean="0">
              <a:latin typeface="Trebuchet MS" panose="020B0603020202020204" pitchFamily="34" charset="0"/>
            </a:endParaRPr>
          </a:p>
          <a:p>
            <a:pPr marL="342900" indent="-342900">
              <a:buFont typeface="Arial" panose="020B0604020202020204" pitchFamily="34" charset="0"/>
              <a:buChar char="•"/>
            </a:pPr>
            <a:r>
              <a:rPr lang="en-US" sz="1900" dirty="0">
                <a:latin typeface="Trebuchet MS" panose="020B0603020202020204" pitchFamily="34" charset="0"/>
              </a:rPr>
              <a:t>Review condiments and dispensing arrangements to ensure that cross contamination risk reduced (e.g. single use portions, manned / table service</a:t>
            </a:r>
            <a:r>
              <a:rPr lang="en-US" sz="1900" dirty="0" smtClean="0">
                <a:latin typeface="Trebuchet MS" panose="020B0603020202020204" pitchFamily="34" charset="0"/>
              </a:rPr>
              <a:t>)</a:t>
            </a:r>
          </a:p>
          <a:p>
            <a:endParaRPr lang="en-US" sz="1900" dirty="0" smtClean="0">
              <a:latin typeface="Trebuchet MS" panose="020B0603020202020204" pitchFamily="34" charset="0"/>
            </a:endParaRPr>
          </a:p>
          <a:p>
            <a:pPr marL="342900" indent="-342900">
              <a:buFont typeface="Arial" panose="020B0604020202020204" pitchFamily="34" charset="0"/>
              <a:buChar char="•"/>
            </a:pPr>
            <a:r>
              <a:rPr lang="en-US" sz="1900" dirty="0" smtClean="0">
                <a:latin typeface="Trebuchet MS" panose="020B0603020202020204" pitchFamily="34" charset="0"/>
              </a:rPr>
              <a:t>Tables </a:t>
            </a:r>
            <a:r>
              <a:rPr lang="en-US" sz="1900" dirty="0">
                <a:latin typeface="Trebuchet MS" panose="020B0603020202020204" pitchFamily="34" charset="0"/>
              </a:rPr>
              <a:t>at bar areas to be disinfected before new guests are seated. </a:t>
            </a:r>
          </a:p>
        </p:txBody>
      </p:sp>
    </p:spTree>
    <p:extLst>
      <p:ext uri="{BB962C8B-B14F-4D97-AF65-F5344CB8AC3E}">
        <p14:creationId xmlns:p14="http://schemas.microsoft.com/office/powerpoint/2010/main" val="2387798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30</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pic>
        <p:nvPicPr>
          <p:cNvPr id="7" name="Picture 6"/>
          <p:cNvPicPr>
            <a:picLocks noChangeAspect="1"/>
          </p:cNvPicPr>
          <p:nvPr/>
        </p:nvPicPr>
        <p:blipFill>
          <a:blip r:embed="rId3"/>
          <a:stretch>
            <a:fillRect/>
          </a:stretch>
        </p:blipFill>
        <p:spPr>
          <a:xfrm>
            <a:off x="7848600" y="1295400"/>
            <a:ext cx="3767655" cy="4480948"/>
          </a:xfrm>
          <a:prstGeom prst="rect">
            <a:avLst/>
          </a:prstGeom>
        </p:spPr>
      </p:pic>
      <p:sp>
        <p:nvSpPr>
          <p:cNvPr id="3" name="Rectangle 2"/>
          <p:cNvSpPr/>
          <p:nvPr/>
        </p:nvSpPr>
        <p:spPr>
          <a:xfrm>
            <a:off x="304800" y="1600200"/>
            <a:ext cx="7315199" cy="3893374"/>
          </a:xfrm>
          <a:prstGeom prst="rect">
            <a:avLst/>
          </a:prstGeom>
        </p:spPr>
        <p:txBody>
          <a:bodyPr wrap="square">
            <a:spAutoFit/>
          </a:bodyPr>
          <a:lstStyle/>
          <a:p>
            <a:pPr marL="12700" marR="5715">
              <a:spcBef>
                <a:spcPts val="5"/>
              </a:spcBef>
            </a:pPr>
            <a:r>
              <a:rPr lang="en-US" sz="1900" dirty="0">
                <a:latin typeface="Trebuchet MS" panose="020B0603020202020204" pitchFamily="34" charset="0"/>
              </a:rPr>
              <a:t>Disinfectant </a:t>
            </a:r>
            <a:r>
              <a:rPr lang="en-US" sz="1900" dirty="0" smtClean="0">
                <a:latin typeface="Trebuchet MS" panose="020B0603020202020204" pitchFamily="34" charset="0"/>
              </a:rPr>
              <a:t>dispensers </a:t>
            </a:r>
            <a:r>
              <a:rPr lang="en-US" sz="1900" dirty="0">
                <a:latin typeface="Trebuchet MS" panose="020B0603020202020204" pitchFamily="34" charset="0"/>
              </a:rPr>
              <a:t>at the entrance of all </a:t>
            </a:r>
            <a:r>
              <a:rPr lang="en-US" sz="1900" dirty="0" smtClean="0">
                <a:latin typeface="Trebuchet MS" panose="020B0603020202020204" pitchFamily="34" charset="0"/>
              </a:rPr>
              <a:t>restaurants and </a:t>
            </a:r>
            <a:r>
              <a:rPr lang="en-US" sz="1900" dirty="0">
                <a:latin typeface="Trebuchet MS" panose="020B0603020202020204" pitchFamily="34" charset="0"/>
              </a:rPr>
              <a:t>outlets </a:t>
            </a:r>
            <a:r>
              <a:rPr lang="en-US" sz="1900" dirty="0" smtClean="0">
                <a:latin typeface="Trebuchet MS" panose="020B0603020202020204" pitchFamily="34" charset="0"/>
              </a:rPr>
              <a:t>will </a:t>
            </a:r>
            <a:r>
              <a:rPr lang="en-US" sz="1900" dirty="0">
                <a:latin typeface="Trebuchet MS" panose="020B0603020202020204" pitchFamily="34" charset="0"/>
              </a:rPr>
              <a:t>be available. </a:t>
            </a:r>
            <a:r>
              <a:rPr lang="en-US" sz="1900" dirty="0" smtClean="0">
                <a:latin typeface="Trebuchet MS" panose="020B0603020202020204" pitchFamily="34" charset="0"/>
              </a:rPr>
              <a:t>Disinfecting </a:t>
            </a:r>
            <a:r>
              <a:rPr lang="en-US" sz="1900" dirty="0">
                <a:latin typeface="Trebuchet MS" panose="020B0603020202020204" pitchFamily="34" charset="0"/>
              </a:rPr>
              <a:t>wipes </a:t>
            </a:r>
            <a:r>
              <a:rPr lang="en-US" sz="1900" dirty="0" smtClean="0">
                <a:latin typeface="Trebuchet MS" panose="020B0603020202020204" pitchFamily="34" charset="0"/>
              </a:rPr>
              <a:t>are recommended </a:t>
            </a:r>
            <a:r>
              <a:rPr lang="en-US" sz="1900" dirty="0">
                <a:latin typeface="Trebuchet MS" panose="020B0603020202020204" pitchFamily="34" charset="0"/>
              </a:rPr>
              <a:t>to be placed on the tables.</a:t>
            </a:r>
          </a:p>
          <a:p>
            <a:pPr marL="12700">
              <a:spcBef>
                <a:spcPts val="5"/>
              </a:spcBef>
            </a:pPr>
            <a:endParaRPr lang="en-US" sz="1900" dirty="0">
              <a:latin typeface="Trebuchet MS" panose="020B0603020202020204" pitchFamily="34" charset="0"/>
            </a:endParaRPr>
          </a:p>
          <a:p>
            <a:pPr marL="12700">
              <a:spcBef>
                <a:spcPts val="5"/>
              </a:spcBef>
              <a:tabLst>
                <a:tab pos="853440" algn="l"/>
                <a:tab pos="1435735" algn="l"/>
                <a:tab pos="2226945" algn="l"/>
                <a:tab pos="2728595" algn="l"/>
                <a:tab pos="3182620" algn="l"/>
                <a:tab pos="3931285" algn="l"/>
                <a:tab pos="4277360" algn="l"/>
                <a:tab pos="4744720" algn="l"/>
                <a:tab pos="5712460" algn="l"/>
                <a:tab pos="6142355" algn="l"/>
                <a:tab pos="6482715" algn="l"/>
              </a:tabLst>
            </a:pPr>
            <a:r>
              <a:rPr lang="en-US" sz="1900" dirty="0">
                <a:latin typeface="Trebuchet MS" panose="020B0603020202020204" pitchFamily="34" charset="0"/>
              </a:rPr>
              <a:t>Service	staff	ensure	and	ask	guests	to	use	</a:t>
            </a:r>
            <a:r>
              <a:rPr lang="en-US" sz="1900" dirty="0" smtClean="0">
                <a:latin typeface="Trebuchet MS" panose="020B0603020202020204" pitchFamily="34" charset="0"/>
              </a:rPr>
              <a:t>sanitizing</a:t>
            </a:r>
            <a:r>
              <a:rPr lang="en-US" sz="1900" dirty="0">
                <a:latin typeface="Trebuchet MS" panose="020B0603020202020204" pitchFamily="34" charset="0"/>
              </a:rPr>
              <a:t> </a:t>
            </a:r>
            <a:r>
              <a:rPr lang="en-US" sz="1900" dirty="0" smtClean="0">
                <a:latin typeface="Trebuchet MS" panose="020B0603020202020204" pitchFamily="34" charset="0"/>
              </a:rPr>
              <a:t>gel</a:t>
            </a:r>
            <a:r>
              <a:rPr lang="en-US" sz="1900" dirty="0">
                <a:latin typeface="Trebuchet MS" panose="020B0603020202020204" pitchFamily="34" charset="0"/>
              </a:rPr>
              <a:t> </a:t>
            </a:r>
            <a:r>
              <a:rPr lang="en-US" sz="1900" dirty="0" smtClean="0">
                <a:latin typeface="Trebuchet MS" panose="020B0603020202020204" pitchFamily="34" charset="0"/>
              </a:rPr>
              <a:t>at</a:t>
            </a:r>
            <a:r>
              <a:rPr lang="en-US" sz="1900" dirty="0">
                <a:latin typeface="Trebuchet MS" panose="020B0603020202020204" pitchFamily="34" charset="0"/>
              </a:rPr>
              <a:t> </a:t>
            </a:r>
            <a:r>
              <a:rPr lang="en-US" sz="1900" dirty="0" smtClean="0">
                <a:latin typeface="Trebuchet MS" panose="020B0603020202020204" pitchFamily="34" charset="0"/>
              </a:rPr>
              <a:t>the</a:t>
            </a:r>
            <a:r>
              <a:rPr lang="en-US" sz="1900" dirty="0">
                <a:latin typeface="Trebuchet MS" panose="020B0603020202020204" pitchFamily="34" charset="0"/>
              </a:rPr>
              <a:t> </a:t>
            </a:r>
            <a:r>
              <a:rPr lang="en-US" sz="1900" dirty="0" smtClean="0">
                <a:latin typeface="Trebuchet MS" panose="020B0603020202020204" pitchFamily="34" charset="0"/>
              </a:rPr>
              <a:t>restaurant entrance</a:t>
            </a:r>
            <a:r>
              <a:rPr lang="en-US" sz="1900" dirty="0">
                <a:latin typeface="Trebuchet MS" panose="020B0603020202020204" pitchFamily="34" charset="0"/>
              </a:rPr>
              <a:t>.</a:t>
            </a:r>
          </a:p>
          <a:p>
            <a:pPr marL="12700">
              <a:spcBef>
                <a:spcPts val="5"/>
              </a:spcBef>
            </a:pPr>
            <a:endParaRPr lang="en-US" sz="1900" dirty="0">
              <a:latin typeface="Trebuchet MS" panose="020B0603020202020204" pitchFamily="34" charset="0"/>
            </a:endParaRPr>
          </a:p>
          <a:p>
            <a:pPr marL="12700">
              <a:spcBef>
                <a:spcPts val="5"/>
              </a:spcBef>
            </a:pPr>
            <a:r>
              <a:rPr lang="en-US" sz="1900" dirty="0">
                <a:latin typeface="Trebuchet MS" panose="020B0603020202020204" pitchFamily="34" charset="0"/>
              </a:rPr>
              <a:t>Children must be supervised by parents at any time in the restaurant and children are not allowed to access the buffet by themselves.</a:t>
            </a:r>
          </a:p>
          <a:p>
            <a:pPr marL="12700">
              <a:spcBef>
                <a:spcPts val="5"/>
              </a:spcBef>
            </a:pPr>
            <a:endParaRPr lang="en-US" sz="1900" dirty="0">
              <a:latin typeface="Trebuchet MS" panose="020B0603020202020204" pitchFamily="34" charset="0"/>
            </a:endParaRPr>
          </a:p>
          <a:p>
            <a:pPr marL="12700" marR="5080">
              <a:spcBef>
                <a:spcPts val="5"/>
              </a:spcBef>
            </a:pPr>
            <a:r>
              <a:rPr lang="en-US" sz="1900" dirty="0">
                <a:latin typeface="Trebuchet MS" panose="020B0603020202020204" pitchFamily="34" charset="0"/>
              </a:rPr>
              <a:t>Face masks and gloves are provided and available for guests upon </a:t>
            </a:r>
            <a:r>
              <a:rPr lang="en-US" sz="1900" dirty="0" smtClean="0">
                <a:latin typeface="Trebuchet MS" panose="020B0603020202020204" pitchFamily="34" charset="0"/>
              </a:rPr>
              <a:t>request</a:t>
            </a:r>
            <a:r>
              <a:rPr lang="en-US" sz="1900" dirty="0">
                <a:latin typeface="Trebuchet MS" panose="020B0603020202020204" pitchFamily="34" charset="0"/>
              </a:rPr>
              <a:t>.</a:t>
            </a:r>
          </a:p>
        </p:txBody>
      </p:sp>
    </p:spTree>
    <p:extLst>
      <p:ext uri="{BB962C8B-B14F-4D97-AF65-F5344CB8AC3E}">
        <p14:creationId xmlns:p14="http://schemas.microsoft.com/office/powerpoint/2010/main" val="3191440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6021"/>
            <a:ext cx="1363345" cy="574040"/>
          </a:xfrm>
          <a:prstGeom prst="rect">
            <a:avLst/>
          </a:prstGeom>
        </p:spPr>
        <p:txBody>
          <a:bodyPr vert="horz" wrap="square" lIns="0" tIns="12700" rIns="0" bIns="0" rtlCol="0">
            <a:spAutoFit/>
          </a:bodyPr>
          <a:lstStyle/>
          <a:p>
            <a:pPr marL="12700">
              <a:lnSpc>
                <a:spcPct val="100000"/>
              </a:lnSpc>
              <a:spcBef>
                <a:spcPts val="100"/>
              </a:spcBef>
            </a:pPr>
            <a:r>
              <a:rPr dirty="0"/>
              <a:t>Din</a:t>
            </a:r>
            <a:r>
              <a:rPr spc="10" dirty="0"/>
              <a:t>i</a:t>
            </a:r>
            <a:r>
              <a:rPr spc="-5" dirty="0"/>
              <a:t>ng</a:t>
            </a:r>
          </a:p>
        </p:txBody>
      </p:sp>
      <p:sp>
        <p:nvSpPr>
          <p:cNvPr id="3" name="object 3"/>
          <p:cNvSpPr txBox="1"/>
          <p:nvPr/>
        </p:nvSpPr>
        <p:spPr>
          <a:xfrm>
            <a:off x="457200" y="1600200"/>
            <a:ext cx="7162800" cy="3505447"/>
          </a:xfrm>
          <a:prstGeom prst="rect">
            <a:avLst/>
          </a:prstGeom>
        </p:spPr>
        <p:txBody>
          <a:bodyPr vert="horz" wrap="square" lIns="0" tIns="12065" rIns="0" bIns="0" rtlCol="0">
            <a:spAutoFit/>
          </a:bodyPr>
          <a:lstStyle/>
          <a:p>
            <a:pPr>
              <a:lnSpc>
                <a:spcPct val="100000"/>
              </a:lnSpc>
              <a:spcBef>
                <a:spcPts val="5"/>
              </a:spcBef>
            </a:pPr>
            <a:endParaRPr sz="1950" dirty="0">
              <a:latin typeface="Trebuchet MS" panose="020B0603020202020204" pitchFamily="34" charset="0"/>
              <a:cs typeface="Times New Roman"/>
            </a:endParaRPr>
          </a:p>
          <a:p>
            <a:pPr marL="342900" indent="-342900">
              <a:spcBef>
                <a:spcPts val="25"/>
              </a:spcBef>
              <a:buFont typeface="Arial" panose="020B0604020202020204" pitchFamily="34" charset="0"/>
              <a:buChar char="•"/>
            </a:pPr>
            <a:r>
              <a:rPr sz="1900" dirty="0">
                <a:latin typeface="Trebuchet MS" panose="020B0603020202020204" pitchFamily="34" charset="0"/>
              </a:rPr>
              <a:t>Awareness signs to be available around the restaurant.</a:t>
            </a:r>
            <a:endParaRPr lang="en-US" sz="1900" dirty="0">
              <a:latin typeface="Trebuchet MS" panose="020B0603020202020204" pitchFamily="34" charset="0"/>
            </a:endParaRPr>
          </a:p>
          <a:p>
            <a:pPr marL="342900" indent="-342900">
              <a:spcBef>
                <a:spcPts val="25"/>
              </a:spcBef>
              <a:buFont typeface="Arial" panose="020B0604020202020204" pitchFamily="34" charset="0"/>
              <a:buChar char="•"/>
            </a:pPr>
            <a:endParaRPr sz="1900" dirty="0">
              <a:latin typeface="Trebuchet MS" panose="020B0603020202020204" pitchFamily="34" charset="0"/>
            </a:endParaRPr>
          </a:p>
          <a:p>
            <a:pPr marL="342900" indent="-342900">
              <a:spcBef>
                <a:spcPts val="25"/>
              </a:spcBef>
              <a:buFont typeface="Arial" panose="020B0604020202020204" pitchFamily="34" charset="0"/>
              <a:buChar char="•"/>
            </a:pPr>
            <a:r>
              <a:rPr lang="en-US" sz="1900" dirty="0">
                <a:latin typeface="Trebuchet MS" panose="020B0603020202020204" pitchFamily="34" charset="0"/>
              </a:rPr>
              <a:t>Face masks for employees to be worn at buffet stations, food stations, bar </a:t>
            </a:r>
            <a:r>
              <a:rPr lang="en-US" sz="1900" dirty="0" smtClean="0">
                <a:latin typeface="Trebuchet MS" panose="020B0603020202020204" pitchFamily="34" charset="0"/>
              </a:rPr>
              <a:t>counters etc</a:t>
            </a:r>
            <a:r>
              <a:rPr lang="en-US" sz="1900" dirty="0">
                <a:latin typeface="Trebuchet MS" panose="020B0603020202020204" pitchFamily="34" charset="0"/>
              </a:rPr>
              <a:t>.</a:t>
            </a:r>
          </a:p>
          <a:p>
            <a:pPr marL="342900" indent="-342900">
              <a:spcBef>
                <a:spcPts val="25"/>
              </a:spcBef>
              <a:buFont typeface="Arial" panose="020B0604020202020204" pitchFamily="34" charset="0"/>
              <a:buChar char="•"/>
            </a:pPr>
            <a:endParaRPr lang="en-US" sz="1900" dirty="0">
              <a:latin typeface="Trebuchet MS" panose="020B0603020202020204" pitchFamily="34" charset="0"/>
            </a:endParaRPr>
          </a:p>
          <a:p>
            <a:pPr marL="342900" indent="-342900">
              <a:spcBef>
                <a:spcPts val="25"/>
              </a:spcBef>
              <a:buFont typeface="Arial" panose="020B0604020202020204" pitchFamily="34" charset="0"/>
              <a:buChar char="•"/>
            </a:pPr>
            <a:r>
              <a:rPr lang="en-US" sz="1900" dirty="0" smtClean="0">
                <a:latin typeface="Trebuchet MS" panose="020B0603020202020204" pitchFamily="34" charset="0"/>
              </a:rPr>
              <a:t>Staff </a:t>
            </a:r>
            <a:r>
              <a:rPr lang="en-US" sz="1900" dirty="0">
                <a:latin typeface="Trebuchet MS" panose="020B0603020202020204" pitchFamily="34" charset="0"/>
              </a:rPr>
              <a:t>should keep as much as possible social distancing to </a:t>
            </a:r>
            <a:r>
              <a:rPr lang="en-US" sz="1900" dirty="0" smtClean="0">
                <a:latin typeface="Trebuchet MS" panose="020B0603020202020204" pitchFamily="34" charset="0"/>
              </a:rPr>
              <a:t>the guests.</a:t>
            </a:r>
            <a:endParaRPr lang="en-US" sz="1900" dirty="0">
              <a:latin typeface="Trebuchet MS" panose="020B0603020202020204" pitchFamily="34" charset="0"/>
            </a:endParaRPr>
          </a:p>
          <a:p>
            <a:pPr marL="342900" indent="-342900">
              <a:spcBef>
                <a:spcPts val="25"/>
              </a:spcBef>
              <a:buFont typeface="Arial" panose="020B0604020202020204" pitchFamily="34" charset="0"/>
              <a:buChar char="•"/>
            </a:pPr>
            <a:endParaRPr sz="1900" dirty="0">
              <a:latin typeface="Trebuchet MS" panose="020B0603020202020204" pitchFamily="34" charset="0"/>
            </a:endParaRPr>
          </a:p>
          <a:p>
            <a:pPr marL="342900" marR="6350" indent="-342900">
              <a:spcBef>
                <a:spcPts val="25"/>
              </a:spcBef>
              <a:buFont typeface="Arial" panose="020B0604020202020204" pitchFamily="34" charset="0"/>
              <a:buChar char="•"/>
              <a:tabLst>
                <a:tab pos="405765" algn="l"/>
                <a:tab pos="987425" algn="l"/>
                <a:tab pos="1922145" algn="l"/>
                <a:tab pos="2889885" algn="l"/>
                <a:tab pos="3785870" algn="l"/>
                <a:tab pos="4643120" algn="l"/>
                <a:tab pos="5581650" algn="l"/>
                <a:tab pos="5961380" algn="l"/>
              </a:tabLst>
            </a:pPr>
            <a:r>
              <a:rPr sz="1900" dirty="0">
                <a:latin typeface="Trebuchet MS" panose="020B0603020202020204" pitchFamily="34" charset="0"/>
              </a:rPr>
              <a:t>All</a:t>
            </a:r>
            <a:r>
              <a:rPr lang="en-US" sz="1900" dirty="0">
                <a:latin typeface="Trebuchet MS" panose="020B0603020202020204" pitchFamily="34" charset="0"/>
              </a:rPr>
              <a:t> </a:t>
            </a:r>
            <a:r>
              <a:rPr sz="1900" dirty="0">
                <a:latin typeface="Trebuchet MS" panose="020B0603020202020204" pitchFamily="34" charset="0"/>
              </a:rPr>
              <a:t>staff</a:t>
            </a:r>
            <a:r>
              <a:rPr lang="en-US" sz="1900" dirty="0">
                <a:latin typeface="Trebuchet MS" panose="020B0603020202020204" pitchFamily="34" charset="0"/>
              </a:rPr>
              <a:t> </a:t>
            </a:r>
            <a:r>
              <a:rPr sz="1900" dirty="0">
                <a:latin typeface="Trebuchet MS" panose="020B0603020202020204" pitchFamily="34" charset="0"/>
              </a:rPr>
              <a:t>perform</a:t>
            </a:r>
            <a:r>
              <a:rPr lang="en-US" sz="1900" dirty="0">
                <a:latin typeface="Trebuchet MS" panose="020B0603020202020204" pitchFamily="34" charset="0"/>
              </a:rPr>
              <a:t> </a:t>
            </a:r>
            <a:r>
              <a:rPr sz="1900" dirty="0">
                <a:latin typeface="Trebuchet MS" panose="020B0603020202020204" pitchFamily="34" charset="0"/>
              </a:rPr>
              <a:t>personal</a:t>
            </a:r>
            <a:r>
              <a:rPr lang="en-US" sz="1900" dirty="0">
                <a:latin typeface="Trebuchet MS" panose="020B0603020202020204" pitchFamily="34" charset="0"/>
              </a:rPr>
              <a:t> </a:t>
            </a:r>
            <a:r>
              <a:rPr sz="1900" dirty="0" smtClean="0">
                <a:latin typeface="Trebuchet MS" panose="020B0603020202020204" pitchFamily="34" charset="0"/>
              </a:rPr>
              <a:t>hygiene</a:t>
            </a:r>
            <a:r>
              <a:rPr lang="en-US" sz="1900" dirty="0">
                <a:latin typeface="Trebuchet MS" panose="020B0603020202020204" pitchFamily="34" charset="0"/>
              </a:rPr>
              <a:t> </a:t>
            </a:r>
            <a:r>
              <a:rPr sz="1900" dirty="0" smtClean="0">
                <a:latin typeface="Trebuchet MS" panose="020B0603020202020204" pitchFamily="34" charset="0"/>
              </a:rPr>
              <a:t>strictly,</a:t>
            </a:r>
            <a:r>
              <a:rPr lang="en-US" sz="1900" dirty="0" smtClean="0">
                <a:latin typeface="Trebuchet MS" panose="020B0603020202020204" pitchFamily="34" charset="0"/>
              </a:rPr>
              <a:t> </a:t>
            </a:r>
            <a:r>
              <a:rPr sz="1900" dirty="0" smtClean="0">
                <a:latin typeface="Trebuchet MS" panose="020B0603020202020204" pitchFamily="34" charset="0"/>
              </a:rPr>
              <a:t>focusing</a:t>
            </a:r>
            <a:r>
              <a:rPr sz="1900" dirty="0">
                <a:latin typeface="Trebuchet MS" panose="020B0603020202020204" pitchFamily="34" charset="0"/>
              </a:rPr>
              <a:t>	</a:t>
            </a:r>
            <a:r>
              <a:rPr sz="1900" dirty="0" smtClean="0">
                <a:latin typeface="Trebuchet MS" panose="020B0603020202020204" pitchFamily="34" charset="0"/>
              </a:rPr>
              <a:t>on</a:t>
            </a:r>
            <a:r>
              <a:rPr lang="en-US" sz="1900" dirty="0" smtClean="0">
                <a:latin typeface="Trebuchet MS" panose="020B0603020202020204" pitchFamily="34" charset="0"/>
              </a:rPr>
              <a:t> </a:t>
            </a:r>
            <a:r>
              <a:rPr sz="1900" dirty="0" smtClean="0">
                <a:latin typeface="Trebuchet MS" panose="020B0603020202020204" pitchFamily="34" charset="0"/>
              </a:rPr>
              <a:t>frequent</a:t>
            </a:r>
            <a:r>
              <a:rPr lang="en-US" sz="1900" dirty="0" smtClean="0">
                <a:latin typeface="Trebuchet MS" panose="020B0603020202020204" pitchFamily="34" charset="0"/>
              </a:rPr>
              <a:t> </a:t>
            </a:r>
            <a:r>
              <a:rPr sz="1900" dirty="0" smtClean="0">
                <a:latin typeface="Trebuchet MS" panose="020B0603020202020204" pitchFamily="34" charset="0"/>
              </a:rPr>
              <a:t>regular</a:t>
            </a:r>
            <a:r>
              <a:rPr lang="en-US" sz="1900" dirty="0" smtClean="0">
                <a:latin typeface="Trebuchet MS" panose="020B0603020202020204" pitchFamily="34" charset="0"/>
              </a:rPr>
              <a:t> </a:t>
            </a:r>
            <a:r>
              <a:rPr sz="1900" dirty="0" smtClean="0">
                <a:latin typeface="Trebuchet MS" panose="020B0603020202020204" pitchFamily="34" charset="0"/>
              </a:rPr>
              <a:t>hand</a:t>
            </a:r>
            <a:r>
              <a:rPr lang="en-US" sz="1900" dirty="0" smtClean="0">
                <a:latin typeface="Trebuchet MS" panose="020B0603020202020204" pitchFamily="34" charset="0"/>
              </a:rPr>
              <a:t> </a:t>
            </a:r>
            <a:r>
              <a:rPr sz="1900" dirty="0" smtClean="0">
                <a:latin typeface="Trebuchet MS" panose="020B0603020202020204" pitchFamily="34" charset="0"/>
              </a:rPr>
              <a:t>washing,</a:t>
            </a:r>
            <a:r>
              <a:rPr lang="en-US" sz="1900" dirty="0" smtClean="0">
                <a:latin typeface="Trebuchet MS" panose="020B0603020202020204" pitchFamily="34" charset="0"/>
              </a:rPr>
              <a:t> </a:t>
            </a:r>
            <a:r>
              <a:rPr sz="1900" dirty="0" smtClean="0">
                <a:latin typeface="Trebuchet MS" panose="020B0603020202020204" pitchFamily="34" charset="0"/>
              </a:rPr>
              <a:t>cough </a:t>
            </a:r>
            <a:r>
              <a:rPr sz="1900" dirty="0">
                <a:latin typeface="Trebuchet MS" panose="020B0603020202020204" pitchFamily="34" charset="0"/>
              </a:rPr>
              <a:t>hygiene etc.</a:t>
            </a:r>
            <a:endParaRPr lang="en-US" sz="1900" dirty="0">
              <a:latin typeface="Trebuchet MS" panose="020B0603020202020204" pitchFamily="34" charset="0"/>
            </a:endParaRPr>
          </a:p>
          <a:p>
            <a:pPr marL="12700" marR="6350">
              <a:lnSpc>
                <a:spcPts val="2050"/>
              </a:lnSpc>
              <a:tabLst>
                <a:tab pos="405765" algn="l"/>
                <a:tab pos="987425" algn="l"/>
                <a:tab pos="1922145" algn="l"/>
                <a:tab pos="2889885" algn="l"/>
                <a:tab pos="3785870" algn="l"/>
                <a:tab pos="4643120" algn="l"/>
                <a:tab pos="5581650" algn="l"/>
                <a:tab pos="5961380" algn="l"/>
              </a:tabLst>
            </a:pPr>
            <a:endParaRPr sz="1900" dirty="0">
              <a:latin typeface="Trebuchet MS" panose="020B0603020202020204" pitchFamily="34" charset="0"/>
              <a:cs typeface="Trebuchet MS"/>
            </a:endParaRPr>
          </a:p>
        </p:txBody>
      </p:sp>
      <p:sp>
        <p:nvSpPr>
          <p:cNvPr id="4" name="object 4"/>
          <p:cNvSpPr/>
          <p:nvPr/>
        </p:nvSpPr>
        <p:spPr>
          <a:xfrm>
            <a:off x="7752588" y="1357883"/>
            <a:ext cx="3989832" cy="456742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31</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143000"/>
            <a:ext cx="11353800" cy="5536130"/>
          </a:xfrm>
          <a:prstGeom prst="rect">
            <a:avLst/>
          </a:prstGeom>
        </p:spPr>
        <p:txBody>
          <a:bodyPr vert="horz" wrap="square" lIns="0" tIns="110489" rIns="0" bIns="0" rtlCol="0">
            <a:spAutoFit/>
          </a:bodyPr>
          <a:lstStyle/>
          <a:p>
            <a:pPr marL="12700" algn="just">
              <a:spcBef>
                <a:spcPts val="869"/>
              </a:spcBef>
            </a:pPr>
            <a:r>
              <a:rPr lang="en-US" sz="1900" spc="-5" dirty="0" smtClean="0">
                <a:uFill>
                  <a:solidFill>
                    <a:srgbClr val="000000"/>
                  </a:solidFill>
                </a:uFill>
                <a:latin typeface="Trebuchet MS" panose="020B0603020202020204" pitchFamily="34" charset="0"/>
                <a:cs typeface="Trebuchet MS"/>
              </a:rPr>
              <a:t>General precautions for Spa and Gym: </a:t>
            </a:r>
          </a:p>
          <a:p>
            <a:pPr marL="355600" indent="-342900" algn="just">
              <a:spcBef>
                <a:spcPts val="869"/>
              </a:spcBef>
              <a:buFont typeface="Arial" panose="020B0604020202020204" pitchFamily="34" charset="0"/>
              <a:buChar char="•"/>
            </a:pPr>
            <a:r>
              <a:rPr lang="en-US" spc="-5" dirty="0" smtClean="0">
                <a:uFill>
                  <a:solidFill>
                    <a:srgbClr val="000000"/>
                  </a:solidFill>
                </a:uFill>
                <a:latin typeface="Trebuchet MS" panose="020B0603020202020204" pitchFamily="34" charset="0"/>
                <a:cs typeface="Trebuchet MS"/>
              </a:rPr>
              <a:t>Measuring temperature for each visitor before entering the facility.</a:t>
            </a:r>
          </a:p>
          <a:p>
            <a:pPr marL="355600" indent="-342900" algn="just">
              <a:spcBef>
                <a:spcPts val="869"/>
              </a:spcBef>
              <a:buFont typeface="Arial" panose="020B0604020202020204" pitchFamily="34" charset="0"/>
              <a:buChar char="•"/>
            </a:pPr>
            <a:r>
              <a:rPr lang="en-US" spc="-5" dirty="0" smtClean="0">
                <a:uFill>
                  <a:solidFill>
                    <a:srgbClr val="000000"/>
                  </a:solidFill>
                </a:uFill>
                <a:latin typeface="Trebuchet MS" panose="020B0603020202020204" pitchFamily="34" charset="0"/>
                <a:cs typeface="Trebuchet MS"/>
              </a:rPr>
              <a:t>Wearing face mask is obligatory for all staff at all times. </a:t>
            </a:r>
          </a:p>
          <a:p>
            <a:pPr marL="355600" indent="-342900" algn="just">
              <a:spcBef>
                <a:spcPts val="869"/>
              </a:spcBef>
              <a:buFont typeface="Arial" panose="020B0604020202020204" pitchFamily="34" charset="0"/>
              <a:buChar char="•"/>
            </a:pPr>
            <a:r>
              <a:rPr lang="en-US" spc="-5" dirty="0" smtClean="0">
                <a:uFill>
                  <a:solidFill>
                    <a:srgbClr val="000000"/>
                  </a:solidFill>
                </a:uFill>
                <a:latin typeface="Trebuchet MS" panose="020B0603020202020204" pitchFamily="34" charset="0"/>
                <a:cs typeface="Trebuchet MS"/>
              </a:rPr>
              <a:t>Keeping social distance at least 2m, even between visitors.</a:t>
            </a:r>
          </a:p>
          <a:p>
            <a:pPr marL="355600" indent="-342900" algn="just">
              <a:spcBef>
                <a:spcPts val="869"/>
              </a:spcBef>
              <a:buFont typeface="Arial" panose="020B0604020202020204" pitchFamily="34" charset="0"/>
              <a:buChar char="•"/>
            </a:pPr>
            <a:r>
              <a:rPr lang="en-US" spc="-5" dirty="0" smtClean="0">
                <a:uFill>
                  <a:solidFill>
                    <a:srgbClr val="000000"/>
                  </a:solidFill>
                </a:uFill>
                <a:latin typeface="Trebuchet MS" panose="020B0603020202020204" pitchFamily="34" charset="0"/>
                <a:cs typeface="Trebuchet MS"/>
              </a:rPr>
              <a:t>Each visitor should use only his/her personal belongings and not to share them with anyone else. </a:t>
            </a:r>
          </a:p>
          <a:p>
            <a:pPr marL="355600" indent="-342900" algn="just">
              <a:spcBef>
                <a:spcPts val="869"/>
              </a:spcBef>
              <a:buFont typeface="Arial" panose="020B0604020202020204" pitchFamily="34" charset="0"/>
              <a:buChar char="•"/>
            </a:pPr>
            <a:r>
              <a:rPr lang="en-US" spc="-5" dirty="0" smtClean="0">
                <a:uFill>
                  <a:solidFill>
                    <a:srgbClr val="000000"/>
                  </a:solidFill>
                </a:uFill>
                <a:latin typeface="Trebuchet MS" panose="020B0603020202020204" pitchFamily="34" charset="0"/>
                <a:cs typeface="Trebuchet MS"/>
              </a:rPr>
              <a:t>During cough/sneeze use disposable napkin and directly get rid of it or using sleeve.</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Cleaning and disinfection of all touchable points and equipment using 1000 ppm sodium hypochlorite. </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Hand washing for at least 20 seconds using warm water and soap, then sanitize using 70% alcohol.</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Avoid </a:t>
            </a:r>
            <a:r>
              <a:rPr lang="en-US" dirty="0">
                <a:latin typeface="Trebuchet MS" panose="020B0603020202020204" pitchFamily="34" charset="0"/>
                <a:cs typeface="Trebuchet MS"/>
              </a:rPr>
              <a:t>touching eyes</a:t>
            </a:r>
            <a:r>
              <a:rPr lang="en-US" dirty="0" smtClean="0">
                <a:latin typeface="Trebuchet MS" panose="020B0603020202020204" pitchFamily="34" charset="0"/>
                <a:cs typeface="Trebuchet MS"/>
              </a:rPr>
              <a:t>, nose and mouth. </a:t>
            </a:r>
            <a:r>
              <a:rPr lang="en-US" dirty="0">
                <a:latin typeface="Trebuchet MS" panose="020B0603020202020204" pitchFamily="34" charset="0"/>
                <a:cs typeface="Trebuchet MS"/>
              </a:rPr>
              <a:t>A</a:t>
            </a:r>
            <a:r>
              <a:rPr lang="en-US" dirty="0" smtClean="0">
                <a:latin typeface="Trebuchet MS" panose="020B0603020202020204" pitchFamily="34" charset="0"/>
                <a:cs typeface="Trebuchet MS"/>
              </a:rPr>
              <a:t>void </a:t>
            </a:r>
            <a:r>
              <a:rPr lang="en-US" dirty="0">
                <a:latin typeface="Trebuchet MS" panose="020B0603020202020204" pitchFamily="34" charset="0"/>
                <a:cs typeface="Trebuchet MS"/>
              </a:rPr>
              <a:t>shaking hands</a:t>
            </a:r>
            <a:r>
              <a:rPr lang="en-US" dirty="0" smtClean="0">
                <a:latin typeface="Trebuchet MS" panose="020B0603020202020204" pitchFamily="34" charset="0"/>
                <a:cs typeface="Trebuchet MS"/>
              </a:rPr>
              <a:t>, hugs and kisses.</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Minimize using cell phone and sanitize your hand before using it.  </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All staff should be well trained about COVID-19 and POSI policy.</a:t>
            </a:r>
          </a:p>
          <a:p>
            <a:pPr marL="355600" indent="-342900" algn="just">
              <a:spcBef>
                <a:spcPts val="869"/>
              </a:spcBef>
              <a:buFont typeface="Arial" panose="020B0604020202020204" pitchFamily="34" charset="0"/>
              <a:buChar char="•"/>
            </a:pPr>
            <a:r>
              <a:rPr lang="en-US" dirty="0" smtClean="0">
                <a:latin typeface="Trebuchet MS" panose="020B0603020202020204" pitchFamily="34" charset="0"/>
                <a:cs typeface="Trebuchet MS"/>
              </a:rPr>
              <a:t>Apply signs and pictograms at staff and visitor areas.</a:t>
            </a:r>
          </a:p>
          <a:p>
            <a:pPr marL="355600" indent="-342900" algn="just">
              <a:spcBef>
                <a:spcPts val="869"/>
              </a:spcBef>
              <a:buFont typeface="Arial" panose="020B0604020202020204" pitchFamily="34" charset="0"/>
              <a:buChar char="•"/>
            </a:pPr>
            <a:r>
              <a:rPr lang="en-US" sz="1900" dirty="0" smtClean="0">
                <a:latin typeface="Trebuchet MS" panose="020B0603020202020204" pitchFamily="34" charset="0"/>
                <a:cs typeface="Trebuchet MS"/>
              </a:rPr>
              <a:t>Make PPE, </a:t>
            </a:r>
            <a:r>
              <a:rPr lang="en-US" sz="1900" dirty="0">
                <a:latin typeface="Trebuchet MS" panose="020B0603020202020204" pitchFamily="34" charset="0"/>
                <a:cs typeface="Trebuchet MS"/>
              </a:rPr>
              <a:t>c</a:t>
            </a:r>
            <a:r>
              <a:rPr lang="en-US" sz="1900" dirty="0" smtClean="0">
                <a:latin typeface="Trebuchet MS" panose="020B0603020202020204" pitchFamily="34" charset="0"/>
                <a:cs typeface="Trebuchet MS"/>
              </a:rPr>
              <a:t>leaning &amp; disinfection equipment and chemicals available at all times. </a:t>
            </a:r>
          </a:p>
          <a:p>
            <a:pPr marL="355600" indent="-342900" algn="just">
              <a:spcBef>
                <a:spcPts val="869"/>
              </a:spcBef>
              <a:buFont typeface="Arial" panose="020B0604020202020204" pitchFamily="34" charset="0"/>
              <a:buChar char="•"/>
            </a:pPr>
            <a:endParaRPr sz="1900" dirty="0" smtClean="0">
              <a:solidFill>
                <a:prstClr val="black"/>
              </a:solidFill>
              <a:latin typeface="Trebuchet MS" panose="020B0603020202020204" pitchFamily="34" charset="0"/>
              <a:cs typeface="Trebuchet MS"/>
            </a:endParaRPr>
          </a:p>
        </p:txBody>
      </p:sp>
      <p:sp>
        <p:nvSpPr>
          <p:cNvPr id="4" name="object 4"/>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
        <p:nvSpPr>
          <p:cNvPr id="5" name="object 5"/>
          <p:cNvSpPr txBox="1">
            <a:spLocks noGrp="1"/>
          </p:cNvSpPr>
          <p:nvPr>
            <p:ph type="sldNum" sz="quarter" idx="7"/>
          </p:nvPr>
        </p:nvSpPr>
        <p:spPr>
          <a:xfrm>
            <a:off x="908050" y="6507757"/>
            <a:ext cx="234950" cy="188513"/>
          </a:xfrm>
          <a:prstGeom prst="rect">
            <a:avLst/>
          </a:prstGeom>
        </p:spPr>
        <p:txBody>
          <a:bodyPr vert="horz" wrap="square" lIns="0" tIns="3810" rIns="0" bIns="0" rtlCol="0">
            <a:spAutoFit/>
          </a:bodyPr>
          <a:lstStyle/>
          <a:p>
            <a:pPr marL="38100">
              <a:spcBef>
                <a:spcPts val="30"/>
              </a:spcBef>
            </a:pPr>
            <a:r>
              <a:rPr lang="en-US" dirty="0" smtClean="0"/>
              <a:t>32</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spcBef>
                <a:spcPts val="30"/>
              </a:spcBef>
            </a:pPr>
            <a:r>
              <a:rPr sz="1200" spc="-15" dirty="0">
                <a:solidFill>
                  <a:srgbClr val="367B7A"/>
                </a:solidFill>
                <a:latin typeface="Trebuchet MS"/>
                <a:cs typeface="Trebuchet MS"/>
                <a:hlinkClick r:id="rId2"/>
              </a:rPr>
              <a:t>www.jazhotels.com</a:t>
            </a:r>
            <a:endParaRPr sz="1200">
              <a:solidFill>
                <a:prstClr val="black"/>
              </a:solidFill>
              <a:latin typeface="Trebuchet MS"/>
              <a:cs typeface="Trebuchet MS"/>
            </a:endParaRPr>
          </a:p>
        </p:txBody>
      </p:sp>
    </p:spTree>
    <p:extLst>
      <p:ext uri="{BB962C8B-B14F-4D97-AF65-F5344CB8AC3E}">
        <p14:creationId xmlns:p14="http://schemas.microsoft.com/office/powerpoint/2010/main" val="216700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353783"/>
            <a:ext cx="7162799" cy="5300168"/>
          </a:xfrm>
          <a:prstGeom prst="rect">
            <a:avLst/>
          </a:prstGeom>
        </p:spPr>
        <p:txBody>
          <a:bodyPr vert="horz" wrap="square" lIns="0" tIns="110489" rIns="0" bIns="0" rtlCol="0">
            <a:spAutoFit/>
          </a:bodyPr>
          <a:lstStyle/>
          <a:p>
            <a:pPr marL="12700" algn="just">
              <a:spcBef>
                <a:spcPts val="869"/>
              </a:spcBef>
            </a:pPr>
            <a:r>
              <a:rPr sz="1900" u="sng" spc="-5" dirty="0">
                <a:uFill>
                  <a:solidFill>
                    <a:srgbClr val="000000"/>
                  </a:solidFill>
                </a:uFill>
                <a:latin typeface="Trebuchet MS"/>
                <a:cs typeface="Trebuchet MS"/>
              </a:rPr>
              <a:t>Spa</a:t>
            </a:r>
            <a:r>
              <a:rPr sz="1900" u="sng" spc="10" dirty="0">
                <a:uFill>
                  <a:solidFill>
                    <a:srgbClr val="000000"/>
                  </a:solidFill>
                </a:uFill>
                <a:latin typeface="Trebuchet MS"/>
                <a:cs typeface="Trebuchet MS"/>
              </a:rPr>
              <a:t> </a:t>
            </a:r>
            <a:r>
              <a:rPr sz="1900" u="sng" spc="-5" dirty="0" smtClean="0">
                <a:uFill>
                  <a:solidFill>
                    <a:srgbClr val="000000"/>
                  </a:solidFill>
                </a:uFill>
                <a:latin typeface="Trebuchet MS"/>
                <a:cs typeface="Trebuchet MS"/>
              </a:rPr>
              <a:t>Facility</a:t>
            </a:r>
            <a:r>
              <a:rPr lang="en-US" sz="1900" u="sng" spc="-5" dirty="0" smtClean="0">
                <a:uFill>
                  <a:solidFill>
                    <a:srgbClr val="000000"/>
                  </a:solidFill>
                </a:uFill>
                <a:latin typeface="Trebuchet MS"/>
                <a:cs typeface="Trebuchet MS"/>
              </a:rPr>
              <a:t>:</a:t>
            </a:r>
          </a:p>
          <a:p>
            <a:pPr marL="355600" indent="-342900">
              <a:spcBef>
                <a:spcPts val="869"/>
              </a:spcBef>
              <a:buFont typeface="Arial" panose="020B0604020202020204" pitchFamily="34" charset="0"/>
              <a:buChar char="•"/>
            </a:pPr>
            <a:endParaRPr lang="en-US" sz="800" spc="-5" dirty="0" smtClean="0">
              <a:uFill>
                <a:solidFill>
                  <a:srgbClr val="000000"/>
                </a:solidFill>
              </a:uFill>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Keep social distance of at least 2m, with maximum 2 persons inside the room.</a:t>
            </a: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Wearing face mask for both staff and visitors during the session is obligatory.</a:t>
            </a: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Hand washing for minimum of 20 </a:t>
            </a:r>
            <a:r>
              <a:rPr lang="en-US" sz="1900" dirty="0">
                <a:latin typeface="Trebuchet MS"/>
                <a:cs typeface="Trebuchet MS"/>
              </a:rPr>
              <a:t>s</a:t>
            </a:r>
            <a:r>
              <a:rPr lang="en-US" sz="1900" dirty="0" smtClean="0">
                <a:latin typeface="Trebuchet MS"/>
                <a:cs typeface="Trebuchet MS"/>
              </a:rPr>
              <a:t>ec. periodically.</a:t>
            </a: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Sauna maximum occupancy 25% from its capacity with keeping social distance of 2m. </a:t>
            </a: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Maximum 2 persons in Jacuzzi at one time with keeping social distance of 2m.</a:t>
            </a: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Jacuzzi pH from 7.2-7.8 and Cl not less than 3 ppm. </a:t>
            </a:r>
            <a:endParaRPr lang="en-US" sz="1900" dirty="0">
              <a:latin typeface="Trebuchet MS"/>
              <a:cs typeface="Trebuchet MS"/>
            </a:endParaRPr>
          </a:p>
          <a:p>
            <a:pPr marL="342900" indent="-342900">
              <a:spcBef>
                <a:spcPts val="55"/>
              </a:spcBef>
              <a:buFont typeface="Arial" panose="020B0604020202020204" pitchFamily="34" charset="0"/>
              <a:buChar char="•"/>
            </a:pPr>
            <a:endParaRPr lang="en-US" sz="1050" dirty="0" smtClean="0">
              <a:latin typeface="Trebuchet MS"/>
              <a:cs typeface="Trebuchet MS"/>
            </a:endParaRPr>
          </a:p>
          <a:p>
            <a:pPr marL="342900" indent="-342900">
              <a:spcBef>
                <a:spcPts val="55"/>
              </a:spcBef>
              <a:buFont typeface="Arial" panose="020B0604020202020204" pitchFamily="34" charset="0"/>
              <a:buChar char="•"/>
            </a:pPr>
            <a:r>
              <a:rPr lang="en-US" sz="1900" dirty="0" smtClean="0">
                <a:latin typeface="Trebuchet MS"/>
                <a:cs typeface="Trebuchet MS"/>
              </a:rPr>
              <a:t>Steam is banned.</a:t>
            </a:r>
          </a:p>
          <a:p>
            <a:pPr>
              <a:spcBef>
                <a:spcPts val="55"/>
              </a:spcBef>
            </a:pPr>
            <a:endParaRPr lang="en-US" sz="1900" dirty="0" smtClean="0">
              <a:solidFill>
                <a:srgbClr val="1F497D">
                  <a:lumMod val="60000"/>
                  <a:lumOff val="40000"/>
                </a:srgbClr>
              </a:solidFill>
              <a:latin typeface="Trebuchet MS"/>
              <a:cs typeface="Trebuchet MS"/>
            </a:endParaRPr>
          </a:p>
        </p:txBody>
      </p:sp>
      <p:sp>
        <p:nvSpPr>
          <p:cNvPr id="3" name="object 3"/>
          <p:cNvSpPr/>
          <p:nvPr/>
        </p:nvSpPr>
        <p:spPr>
          <a:xfrm>
            <a:off x="7661147" y="1682495"/>
            <a:ext cx="4072128" cy="3493007"/>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object 4"/>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
        <p:nvSpPr>
          <p:cNvPr id="5" name="object 5"/>
          <p:cNvSpPr txBox="1">
            <a:spLocks noGrp="1"/>
          </p:cNvSpPr>
          <p:nvPr>
            <p:ph type="sldNum" sz="quarter" idx="7"/>
          </p:nvPr>
        </p:nvSpPr>
        <p:spPr>
          <a:xfrm>
            <a:off x="882091" y="6507757"/>
            <a:ext cx="234950" cy="188513"/>
          </a:xfrm>
          <a:prstGeom prst="rect">
            <a:avLst/>
          </a:prstGeom>
        </p:spPr>
        <p:txBody>
          <a:bodyPr vert="horz" wrap="square" lIns="0" tIns="3810" rIns="0" bIns="0" rtlCol="0">
            <a:spAutoFit/>
          </a:bodyPr>
          <a:lstStyle/>
          <a:p>
            <a:pPr marL="38100">
              <a:spcBef>
                <a:spcPts val="30"/>
              </a:spcBef>
            </a:pPr>
            <a:r>
              <a:rPr lang="en-US" dirty="0" smtClean="0"/>
              <a:t>33</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spcBef>
                <a:spcPts val="30"/>
              </a:spcBef>
            </a:pPr>
            <a:r>
              <a:rPr sz="1200" spc="-15" dirty="0">
                <a:solidFill>
                  <a:srgbClr val="367B7A"/>
                </a:solidFill>
                <a:latin typeface="Trebuchet MS"/>
                <a:cs typeface="Trebuchet MS"/>
                <a:hlinkClick r:id="rId3"/>
              </a:rPr>
              <a:t>www.jazhotels.com</a:t>
            </a:r>
            <a:endParaRPr sz="1200">
              <a:solidFill>
                <a:prstClr val="black"/>
              </a:solidFill>
              <a:latin typeface="Trebuchet MS"/>
              <a:cs typeface="Trebuchet MS"/>
            </a:endParaRPr>
          </a:p>
        </p:txBody>
      </p:sp>
    </p:spTree>
    <p:extLst>
      <p:ext uri="{BB962C8B-B14F-4D97-AF65-F5344CB8AC3E}">
        <p14:creationId xmlns:p14="http://schemas.microsoft.com/office/powerpoint/2010/main" val="221455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0" y="1483185"/>
            <a:ext cx="5181600" cy="4918012"/>
          </a:xfrm>
          <a:prstGeom prst="rect">
            <a:avLst/>
          </a:prstGeom>
        </p:spPr>
        <p:txBody>
          <a:bodyPr vert="horz" wrap="square" lIns="0" tIns="110489" rIns="0" bIns="0" rtlCol="0">
            <a:spAutoFit/>
          </a:bodyPr>
          <a:lstStyle/>
          <a:p>
            <a:pPr marL="12700" algn="just"/>
            <a:r>
              <a:rPr sz="1900" u="heavy" spc="-10" dirty="0" smtClean="0">
                <a:solidFill>
                  <a:prstClr val="black"/>
                </a:solidFill>
                <a:uFill>
                  <a:solidFill>
                    <a:srgbClr val="000000"/>
                  </a:solidFill>
                </a:uFill>
                <a:latin typeface="Trebuchet MS"/>
                <a:cs typeface="Trebuchet MS"/>
              </a:rPr>
              <a:t>Gym</a:t>
            </a:r>
            <a:r>
              <a:rPr lang="en-US" sz="1900" u="heavy" spc="-95" dirty="0">
                <a:solidFill>
                  <a:prstClr val="black"/>
                </a:solidFill>
                <a:uFill>
                  <a:solidFill>
                    <a:srgbClr val="000000"/>
                  </a:solidFill>
                </a:uFill>
                <a:latin typeface="Trebuchet MS"/>
                <a:cs typeface="Trebuchet MS"/>
              </a:rPr>
              <a:t> </a:t>
            </a:r>
            <a:r>
              <a:rPr sz="1900" u="heavy" spc="-10" dirty="0" smtClean="0">
                <a:solidFill>
                  <a:prstClr val="black"/>
                </a:solidFill>
                <a:uFill>
                  <a:solidFill>
                    <a:srgbClr val="000000"/>
                  </a:solidFill>
                </a:uFill>
                <a:latin typeface="Trebuchet MS"/>
                <a:cs typeface="Trebuchet MS"/>
              </a:rPr>
              <a:t>Area</a:t>
            </a:r>
            <a:r>
              <a:rPr lang="en-US" sz="1900" u="heavy" spc="-10" dirty="0" smtClean="0">
                <a:solidFill>
                  <a:prstClr val="black"/>
                </a:solidFill>
                <a:uFill>
                  <a:solidFill>
                    <a:srgbClr val="000000"/>
                  </a:solidFill>
                </a:uFill>
                <a:latin typeface="Trebuchet MS"/>
                <a:cs typeface="Trebuchet MS"/>
              </a:rPr>
              <a:t>:</a:t>
            </a:r>
          </a:p>
          <a:p>
            <a:pPr marL="12700" algn="just"/>
            <a:endParaRPr lang="en-US" sz="1900" u="heavy" spc="-10" dirty="0" smtClean="0">
              <a:solidFill>
                <a:prstClr val="black"/>
              </a:solidFill>
              <a:uFill>
                <a:solidFill>
                  <a:srgbClr val="000000"/>
                </a:solidFill>
              </a:uFill>
              <a:latin typeface="Trebuchet MS"/>
              <a:cs typeface="Trebuchet MS"/>
            </a:endParaRPr>
          </a:p>
          <a:p>
            <a:pPr marL="355600" indent="-342900" algn="just">
              <a:buFontTx/>
              <a:buChar char="-"/>
            </a:pPr>
            <a:r>
              <a:rPr lang="en-US" sz="1900" spc="-10" dirty="0" smtClean="0">
                <a:uFill>
                  <a:solidFill>
                    <a:srgbClr val="000000"/>
                  </a:solidFill>
                </a:uFill>
                <a:latin typeface="Trebuchet MS"/>
                <a:cs typeface="Trebuchet MS"/>
              </a:rPr>
              <a:t>Maximum 50% from its full occupancy with keeping social distance of at least 2m.</a:t>
            </a:r>
          </a:p>
          <a:p>
            <a:pPr marL="355600" indent="-342900" algn="just">
              <a:buFontTx/>
              <a:buChar char="-"/>
            </a:pPr>
            <a:endParaRPr lang="en-US" sz="1900" spc="-10" dirty="0">
              <a:uFill>
                <a:solidFill>
                  <a:srgbClr val="000000"/>
                </a:solidFill>
              </a:uFill>
              <a:latin typeface="Trebuchet MS"/>
              <a:cs typeface="Trebuchet MS"/>
            </a:endParaRPr>
          </a:p>
          <a:p>
            <a:pPr marL="355600" indent="-342900" algn="just">
              <a:buFontTx/>
              <a:buChar char="-"/>
            </a:pPr>
            <a:r>
              <a:rPr lang="en-US" sz="1900" spc="-10" dirty="0">
                <a:uFill>
                  <a:solidFill>
                    <a:srgbClr val="000000"/>
                  </a:solidFill>
                </a:uFill>
                <a:latin typeface="Trebuchet MS"/>
                <a:cs typeface="Trebuchet MS"/>
              </a:rPr>
              <a:t>Availability of </a:t>
            </a:r>
            <a:r>
              <a:rPr lang="en-US" sz="1900" spc="-10" dirty="0" smtClean="0">
                <a:uFill>
                  <a:solidFill>
                    <a:srgbClr val="000000"/>
                  </a:solidFill>
                </a:uFill>
                <a:latin typeface="Trebuchet MS"/>
                <a:cs typeface="Trebuchet MS"/>
              </a:rPr>
              <a:t>alcohol 70% </a:t>
            </a:r>
            <a:r>
              <a:rPr lang="en-US" sz="1900" spc="-10" dirty="0">
                <a:uFill>
                  <a:solidFill>
                    <a:srgbClr val="000000"/>
                  </a:solidFill>
                </a:uFill>
                <a:latin typeface="Trebuchet MS"/>
                <a:cs typeface="Trebuchet MS"/>
              </a:rPr>
              <a:t>or </a:t>
            </a:r>
            <a:r>
              <a:rPr lang="en-US" sz="1900" spc="-10" dirty="0" smtClean="0">
                <a:uFill>
                  <a:solidFill>
                    <a:srgbClr val="000000"/>
                  </a:solidFill>
                </a:uFill>
                <a:latin typeface="Trebuchet MS"/>
                <a:cs typeface="Trebuchet MS"/>
              </a:rPr>
              <a:t>alcohol wipes </a:t>
            </a:r>
            <a:r>
              <a:rPr lang="en-US" sz="1900" spc="-10" dirty="0">
                <a:uFill>
                  <a:solidFill>
                    <a:srgbClr val="000000"/>
                  </a:solidFill>
                </a:uFill>
                <a:latin typeface="Trebuchet MS"/>
                <a:cs typeface="Trebuchet MS"/>
              </a:rPr>
              <a:t>is a must for </a:t>
            </a:r>
            <a:r>
              <a:rPr lang="en-US" sz="1900" spc="-10" dirty="0" smtClean="0">
                <a:uFill>
                  <a:solidFill>
                    <a:srgbClr val="000000"/>
                  </a:solidFill>
                </a:uFill>
                <a:latin typeface="Trebuchet MS"/>
                <a:cs typeface="Trebuchet MS"/>
              </a:rPr>
              <a:t>guest use.</a:t>
            </a:r>
            <a:endParaRPr lang="en-US" sz="1900" spc="-10" dirty="0">
              <a:uFill>
                <a:solidFill>
                  <a:srgbClr val="000000"/>
                </a:solidFill>
              </a:uFill>
              <a:latin typeface="Trebuchet MS"/>
              <a:cs typeface="Trebuchet MS"/>
            </a:endParaRPr>
          </a:p>
          <a:p>
            <a:pPr marL="355600" indent="-342900" algn="just">
              <a:buFontTx/>
              <a:buChar char="-"/>
            </a:pPr>
            <a:endParaRPr lang="en-US" sz="1900" spc="-10" dirty="0">
              <a:uFill>
                <a:solidFill>
                  <a:srgbClr val="000000"/>
                </a:solidFill>
              </a:uFill>
              <a:latin typeface="Trebuchet MS"/>
              <a:cs typeface="Trebuchet MS"/>
            </a:endParaRPr>
          </a:p>
          <a:p>
            <a:pPr marL="355600" indent="-342900" algn="just">
              <a:buFontTx/>
              <a:buChar char="-"/>
            </a:pPr>
            <a:r>
              <a:rPr sz="1900" spc="-10" dirty="0">
                <a:uFill>
                  <a:solidFill>
                    <a:srgbClr val="000000"/>
                  </a:solidFill>
                </a:uFill>
                <a:latin typeface="Trebuchet MS"/>
                <a:cs typeface="Trebuchet MS"/>
              </a:rPr>
              <a:t>Hourly cleaning and disinfecting the entire room and high</a:t>
            </a:r>
            <a:r>
              <a:rPr lang="en-US" sz="1900" spc="-10" dirty="0">
                <a:uFill>
                  <a:solidFill>
                    <a:srgbClr val="000000"/>
                  </a:solidFill>
                </a:uFill>
                <a:latin typeface="Trebuchet MS"/>
                <a:cs typeface="Trebuchet MS"/>
              </a:rPr>
              <a:t> </a:t>
            </a:r>
            <a:r>
              <a:rPr sz="1900" spc="-10" dirty="0">
                <a:uFill>
                  <a:solidFill>
                    <a:srgbClr val="000000"/>
                  </a:solidFill>
                </a:uFill>
                <a:latin typeface="Trebuchet MS"/>
                <a:cs typeface="Trebuchet MS"/>
              </a:rPr>
              <a:t>touch points</a:t>
            </a:r>
            <a:r>
              <a:rPr lang="en-US" sz="1900" spc="-10" dirty="0">
                <a:uFill>
                  <a:solidFill>
                    <a:srgbClr val="000000"/>
                  </a:solidFill>
                </a:uFill>
                <a:latin typeface="Trebuchet MS"/>
                <a:cs typeface="Trebuchet MS"/>
              </a:rPr>
              <a:t>. </a:t>
            </a:r>
            <a:r>
              <a:rPr sz="1900" spc="-10" dirty="0">
                <a:uFill>
                  <a:solidFill>
                    <a:srgbClr val="000000"/>
                  </a:solidFill>
                </a:uFill>
                <a:latin typeface="Trebuchet MS"/>
                <a:cs typeface="Trebuchet MS"/>
              </a:rPr>
              <a:t>It is a must to clean the equipment </a:t>
            </a:r>
            <a:r>
              <a:rPr sz="1900" spc="-10" dirty="0" smtClean="0">
                <a:uFill>
                  <a:solidFill>
                    <a:srgbClr val="000000"/>
                  </a:solidFill>
                </a:uFill>
                <a:latin typeface="Trebuchet MS"/>
                <a:cs typeface="Trebuchet MS"/>
              </a:rPr>
              <a:t>after </a:t>
            </a:r>
            <a:r>
              <a:rPr sz="1900" spc="-10" dirty="0">
                <a:uFill>
                  <a:solidFill>
                    <a:srgbClr val="000000"/>
                  </a:solidFill>
                </a:uFill>
                <a:latin typeface="Trebuchet MS"/>
                <a:cs typeface="Trebuchet MS"/>
              </a:rPr>
              <a:t>the use of every guest.</a:t>
            </a:r>
            <a:endParaRPr lang="en-US" sz="1900" spc="-10" dirty="0">
              <a:uFill>
                <a:solidFill>
                  <a:srgbClr val="000000"/>
                </a:solidFill>
              </a:uFill>
              <a:latin typeface="Trebuchet MS"/>
              <a:cs typeface="Trebuchet MS"/>
            </a:endParaRPr>
          </a:p>
          <a:p>
            <a:pPr marL="355600" indent="-342900" algn="just">
              <a:buFontTx/>
              <a:buChar char="-"/>
            </a:pPr>
            <a:endParaRPr lang="en-US" sz="1900" spc="-10" dirty="0">
              <a:uFill>
                <a:solidFill>
                  <a:srgbClr val="000000"/>
                </a:solidFill>
              </a:uFill>
              <a:latin typeface="Trebuchet MS"/>
              <a:cs typeface="Trebuchet MS"/>
            </a:endParaRPr>
          </a:p>
          <a:p>
            <a:pPr marL="355600" indent="-342900" algn="just">
              <a:buFontTx/>
              <a:buChar char="-"/>
            </a:pPr>
            <a:r>
              <a:rPr lang="en-US" sz="1900" spc="-10" dirty="0" smtClean="0">
                <a:uFill>
                  <a:solidFill>
                    <a:srgbClr val="000000"/>
                  </a:solidFill>
                </a:uFill>
                <a:latin typeface="Trebuchet MS"/>
                <a:cs typeface="Trebuchet MS"/>
              </a:rPr>
              <a:t>Keeping equipment </a:t>
            </a:r>
            <a:r>
              <a:rPr lang="en-US" sz="1900" spc="-10" dirty="0">
                <a:uFill>
                  <a:solidFill>
                    <a:srgbClr val="000000"/>
                  </a:solidFill>
                </a:uFill>
                <a:latin typeface="Trebuchet MS"/>
                <a:cs typeface="Trebuchet MS"/>
              </a:rPr>
              <a:t>apart and preventing  showering in the gym.</a:t>
            </a:r>
            <a:endParaRPr sz="1900" spc="-10" dirty="0">
              <a:uFill>
                <a:solidFill>
                  <a:srgbClr val="000000"/>
                </a:solidFill>
              </a:uFill>
              <a:latin typeface="Trebuchet MS"/>
              <a:cs typeface="Trebuchet MS"/>
            </a:endParaRPr>
          </a:p>
          <a:p>
            <a:pPr marL="12700" algn="just">
              <a:spcBef>
                <a:spcPts val="1000"/>
              </a:spcBef>
            </a:pPr>
            <a:endParaRPr sz="1900" dirty="0">
              <a:solidFill>
                <a:prstClr val="black"/>
              </a:solidFill>
              <a:latin typeface="Trebuchet MS"/>
              <a:cs typeface="Trebuchet MS"/>
            </a:endParaRPr>
          </a:p>
        </p:txBody>
      </p:sp>
      <p:sp>
        <p:nvSpPr>
          <p:cNvPr id="4" name="object 4"/>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
        <p:nvSpPr>
          <p:cNvPr id="5" name="object 5"/>
          <p:cNvSpPr txBox="1">
            <a:spLocks noGrp="1"/>
          </p:cNvSpPr>
          <p:nvPr>
            <p:ph type="sldNum" sz="quarter" idx="7"/>
          </p:nvPr>
        </p:nvSpPr>
        <p:spPr>
          <a:xfrm>
            <a:off x="882091" y="6507757"/>
            <a:ext cx="234950" cy="188513"/>
          </a:xfrm>
          <a:prstGeom prst="rect">
            <a:avLst/>
          </a:prstGeom>
        </p:spPr>
        <p:txBody>
          <a:bodyPr vert="horz" wrap="square" lIns="0" tIns="3810" rIns="0" bIns="0" rtlCol="0">
            <a:spAutoFit/>
          </a:bodyPr>
          <a:lstStyle/>
          <a:p>
            <a:pPr marL="38100">
              <a:spcBef>
                <a:spcPts val="30"/>
              </a:spcBef>
            </a:pPr>
            <a:r>
              <a:rPr lang="en-US" dirty="0" smtClean="0"/>
              <a:t>34</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spcBef>
                <a:spcPts val="30"/>
              </a:spcBef>
            </a:pPr>
            <a:r>
              <a:rPr sz="1200" spc="-15" dirty="0">
                <a:solidFill>
                  <a:srgbClr val="367B7A"/>
                </a:solidFill>
                <a:latin typeface="Trebuchet MS"/>
                <a:cs typeface="Trebuchet MS"/>
                <a:hlinkClick r:id="rId2"/>
              </a:rPr>
              <a:t>www.jazhotels.com</a:t>
            </a:r>
            <a:endParaRPr sz="1200">
              <a:solidFill>
                <a:prstClr val="black"/>
              </a:solidFill>
              <a:latin typeface="Trebuchet MS"/>
              <a:cs typeface="Trebuchet MS"/>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25" t="3409" r="1425"/>
          <a:stretch/>
        </p:blipFill>
        <p:spPr>
          <a:xfrm>
            <a:off x="6553200" y="1905000"/>
            <a:ext cx="5217459" cy="3695700"/>
          </a:xfrm>
          <a:prstGeom prst="rect">
            <a:avLst/>
          </a:prstGeom>
        </p:spPr>
      </p:pic>
    </p:spTree>
    <p:extLst>
      <p:ext uri="{BB962C8B-B14F-4D97-AF65-F5344CB8AC3E}">
        <p14:creationId xmlns:p14="http://schemas.microsoft.com/office/powerpoint/2010/main" val="10908689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a:p>
        </p:txBody>
      </p:sp>
      <p:sp>
        <p:nvSpPr>
          <p:cNvPr id="3" name="object 3"/>
          <p:cNvSpPr txBox="1"/>
          <p:nvPr/>
        </p:nvSpPr>
        <p:spPr>
          <a:xfrm>
            <a:off x="5866638" y="2072767"/>
            <a:ext cx="1536700" cy="314960"/>
          </a:xfrm>
          <a:prstGeom prst="rect">
            <a:avLst/>
          </a:prstGeom>
        </p:spPr>
        <p:txBody>
          <a:bodyPr vert="horz" wrap="square" lIns="0" tIns="12065" rIns="0" bIns="0" rtlCol="0">
            <a:spAutoFit/>
          </a:bodyPr>
          <a:lstStyle/>
          <a:p>
            <a:pPr marL="12700">
              <a:lnSpc>
                <a:spcPct val="100000"/>
              </a:lnSpc>
              <a:spcBef>
                <a:spcPts val="95"/>
              </a:spcBef>
              <a:tabLst>
                <a:tab pos="765175" algn="l"/>
                <a:tab pos="1167765" algn="l"/>
              </a:tabLst>
            </a:pPr>
            <a:r>
              <a:rPr sz="1900" spc="5" dirty="0">
                <a:latin typeface="Trebuchet MS"/>
                <a:cs typeface="Trebuchet MS"/>
              </a:rPr>
              <a:t>a</a:t>
            </a:r>
            <a:r>
              <a:rPr sz="1900" spc="-5" dirty="0">
                <a:latin typeface="Trebuchet MS"/>
                <a:cs typeface="Trebuchet MS"/>
              </a:rPr>
              <a:t>reas</a:t>
            </a:r>
            <a:r>
              <a:rPr sz="1900" dirty="0">
                <a:latin typeface="Trebuchet MS"/>
                <a:cs typeface="Trebuchet MS"/>
              </a:rPr>
              <a:t>	</a:t>
            </a:r>
            <a:r>
              <a:rPr sz="1900" spc="10" dirty="0">
                <a:latin typeface="Trebuchet MS"/>
                <a:cs typeface="Trebuchet MS"/>
              </a:rPr>
              <a:t>t</a:t>
            </a:r>
            <a:r>
              <a:rPr sz="1900" spc="-5" dirty="0">
                <a:latin typeface="Trebuchet MS"/>
                <a:cs typeface="Trebuchet MS"/>
              </a:rPr>
              <a:t>o</a:t>
            </a:r>
            <a:r>
              <a:rPr sz="1900" dirty="0">
                <a:latin typeface="Trebuchet MS"/>
                <a:cs typeface="Trebuchet MS"/>
              </a:rPr>
              <a:t>	</a:t>
            </a:r>
            <a:r>
              <a:rPr sz="1900" spc="-5" dirty="0">
                <a:latin typeface="Trebuchet MS"/>
                <a:cs typeface="Trebuchet MS"/>
              </a:rPr>
              <a:t>o</a:t>
            </a:r>
            <a:r>
              <a:rPr sz="1900" spc="5" dirty="0">
                <a:latin typeface="Trebuchet MS"/>
                <a:cs typeface="Trebuchet MS"/>
              </a:rPr>
              <a:t>u</a:t>
            </a:r>
            <a:r>
              <a:rPr sz="1900" spc="-5" dirty="0">
                <a:latin typeface="Trebuchet MS"/>
                <a:cs typeface="Trebuchet MS"/>
              </a:rPr>
              <a:t>r</a:t>
            </a:r>
            <a:endParaRPr sz="1900">
              <a:latin typeface="Trebuchet MS"/>
              <a:cs typeface="Trebuchet MS"/>
            </a:endParaRPr>
          </a:p>
        </p:txBody>
      </p:sp>
      <p:sp>
        <p:nvSpPr>
          <p:cNvPr id="4" name="object 4"/>
          <p:cNvSpPr txBox="1"/>
          <p:nvPr/>
        </p:nvSpPr>
        <p:spPr>
          <a:xfrm>
            <a:off x="679805" y="1326540"/>
            <a:ext cx="5036820" cy="1321435"/>
          </a:xfrm>
          <a:prstGeom prst="rect">
            <a:avLst/>
          </a:prstGeom>
        </p:spPr>
        <p:txBody>
          <a:bodyPr vert="horz" wrap="square" lIns="0" tIns="109855" rIns="0" bIns="0" rtlCol="0">
            <a:spAutoFit/>
          </a:bodyPr>
          <a:lstStyle/>
          <a:p>
            <a:pPr marL="12700" algn="just">
              <a:lnSpc>
                <a:spcPct val="100000"/>
              </a:lnSpc>
              <a:spcBef>
                <a:spcPts val="865"/>
              </a:spcBef>
            </a:pPr>
            <a:r>
              <a:rPr sz="1900" u="heavy" spc="-5" dirty="0">
                <a:uFill>
                  <a:solidFill>
                    <a:srgbClr val="000000"/>
                  </a:solidFill>
                </a:uFill>
                <a:latin typeface="Trebuchet MS"/>
                <a:cs typeface="Trebuchet MS"/>
              </a:rPr>
              <a:t>All </a:t>
            </a:r>
            <a:r>
              <a:rPr sz="1900" u="heavy" spc="-10" dirty="0">
                <a:uFill>
                  <a:solidFill>
                    <a:srgbClr val="000000"/>
                  </a:solidFill>
                </a:uFill>
                <a:latin typeface="Trebuchet MS"/>
                <a:cs typeface="Trebuchet MS"/>
              </a:rPr>
              <a:t>Hotel </a:t>
            </a:r>
            <a:r>
              <a:rPr sz="1900" u="heavy" spc="-5" dirty="0">
                <a:uFill>
                  <a:solidFill>
                    <a:srgbClr val="000000"/>
                  </a:solidFill>
                </a:uFill>
                <a:latin typeface="Trebuchet MS"/>
                <a:cs typeface="Trebuchet MS"/>
              </a:rPr>
              <a:t>Public</a:t>
            </a:r>
            <a:r>
              <a:rPr sz="1900" u="heavy" spc="-60"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Areas</a:t>
            </a:r>
            <a:endParaRPr sz="1900">
              <a:latin typeface="Trebuchet MS"/>
              <a:cs typeface="Trebuchet MS"/>
            </a:endParaRPr>
          </a:p>
          <a:p>
            <a:pPr marL="12700" marR="5080" algn="just">
              <a:lnSpc>
                <a:spcPct val="90100"/>
              </a:lnSpc>
              <a:spcBef>
                <a:spcPts val="994"/>
              </a:spcBef>
            </a:pPr>
            <a:r>
              <a:rPr sz="1900" spc="-45" dirty="0">
                <a:latin typeface="Trebuchet MS"/>
                <a:cs typeface="Trebuchet MS"/>
              </a:rPr>
              <a:t>We </a:t>
            </a:r>
            <a:r>
              <a:rPr sz="1900" spc="-10" dirty="0">
                <a:latin typeface="Trebuchet MS"/>
                <a:cs typeface="Trebuchet MS"/>
              </a:rPr>
              <a:t>increased cleaning and hygiene </a:t>
            </a:r>
            <a:r>
              <a:rPr sz="1900" spc="-5" dirty="0">
                <a:latin typeface="Trebuchet MS"/>
                <a:cs typeface="Trebuchet MS"/>
              </a:rPr>
              <a:t>protocols.  </a:t>
            </a:r>
            <a:r>
              <a:rPr sz="1900" spc="-45" dirty="0">
                <a:latin typeface="Trebuchet MS"/>
                <a:cs typeface="Trebuchet MS"/>
              </a:rPr>
              <a:t>We </a:t>
            </a:r>
            <a:r>
              <a:rPr sz="1900" spc="-5" dirty="0">
                <a:latin typeface="Trebuchet MS"/>
                <a:cs typeface="Trebuchet MS"/>
              </a:rPr>
              <a:t>offer </a:t>
            </a:r>
            <a:r>
              <a:rPr sz="1900" spc="-10" dirty="0">
                <a:latin typeface="Trebuchet MS"/>
                <a:cs typeface="Trebuchet MS"/>
              </a:rPr>
              <a:t>disinfectant </a:t>
            </a:r>
            <a:r>
              <a:rPr sz="1900" spc="-5" dirty="0">
                <a:latin typeface="Trebuchet MS"/>
                <a:cs typeface="Trebuchet MS"/>
              </a:rPr>
              <a:t>dispensers in </a:t>
            </a:r>
            <a:r>
              <a:rPr sz="1900" spc="-10" dirty="0">
                <a:latin typeface="Trebuchet MS"/>
                <a:cs typeface="Trebuchet MS"/>
              </a:rPr>
              <a:t>public  </a:t>
            </a:r>
            <a:r>
              <a:rPr sz="1900" spc="-5" dirty="0">
                <a:latin typeface="Trebuchet MS"/>
                <a:cs typeface="Trebuchet MS"/>
              </a:rPr>
              <a:t>guests.</a:t>
            </a:r>
            <a:endParaRPr sz="1900">
              <a:latin typeface="Trebuchet MS"/>
              <a:cs typeface="Trebuchet MS"/>
            </a:endParaRPr>
          </a:p>
        </p:txBody>
      </p:sp>
      <p:sp>
        <p:nvSpPr>
          <p:cNvPr id="5" name="object 5"/>
          <p:cNvSpPr txBox="1"/>
          <p:nvPr/>
        </p:nvSpPr>
        <p:spPr>
          <a:xfrm>
            <a:off x="679805" y="2854579"/>
            <a:ext cx="6723380" cy="2399665"/>
          </a:xfrm>
          <a:prstGeom prst="rect">
            <a:avLst/>
          </a:prstGeom>
        </p:spPr>
        <p:txBody>
          <a:bodyPr vert="horz" wrap="square" lIns="0" tIns="45085" rIns="0" bIns="0" rtlCol="0">
            <a:spAutoFit/>
          </a:bodyPr>
          <a:lstStyle/>
          <a:p>
            <a:pPr marL="12700" marR="5715" algn="just">
              <a:lnSpc>
                <a:spcPts val="2050"/>
              </a:lnSpc>
              <a:spcBef>
                <a:spcPts val="355"/>
              </a:spcBef>
            </a:pPr>
            <a:r>
              <a:rPr sz="1900" spc="-10" dirty="0">
                <a:latin typeface="Trebuchet MS"/>
                <a:cs typeface="Trebuchet MS"/>
              </a:rPr>
              <a:t>General </a:t>
            </a:r>
            <a:r>
              <a:rPr sz="1900" dirty="0">
                <a:latin typeface="Trebuchet MS"/>
                <a:cs typeface="Trebuchet MS"/>
              </a:rPr>
              <a:t>good </a:t>
            </a:r>
            <a:r>
              <a:rPr sz="1900" spc="-5" dirty="0">
                <a:latin typeface="Trebuchet MS"/>
                <a:cs typeface="Trebuchet MS"/>
              </a:rPr>
              <a:t>practices, sufficient dressing rooms, shower  rooms, toilet facilities </a:t>
            </a:r>
            <a:r>
              <a:rPr sz="1900" spc="-10" dirty="0">
                <a:latin typeface="Trebuchet MS"/>
                <a:cs typeface="Trebuchet MS"/>
              </a:rPr>
              <a:t>and </a:t>
            </a:r>
            <a:r>
              <a:rPr sz="1900" spc="-5" dirty="0">
                <a:latin typeface="Trebuchet MS"/>
                <a:cs typeface="Trebuchet MS"/>
              </a:rPr>
              <a:t>lockers for </a:t>
            </a:r>
            <a:r>
              <a:rPr sz="1900" spc="-10" dirty="0">
                <a:latin typeface="Trebuchet MS"/>
                <a:cs typeface="Trebuchet MS"/>
              </a:rPr>
              <a:t>the </a:t>
            </a:r>
            <a:r>
              <a:rPr sz="1900" spc="-5" dirty="0">
                <a:latin typeface="Trebuchet MS"/>
                <a:cs typeface="Trebuchet MS"/>
              </a:rPr>
              <a:t>guests are  </a:t>
            </a:r>
            <a:r>
              <a:rPr sz="1900" spc="-10" dirty="0">
                <a:latin typeface="Trebuchet MS"/>
                <a:cs typeface="Trebuchet MS"/>
              </a:rPr>
              <a:t>available.</a:t>
            </a:r>
            <a:endParaRPr sz="1900" dirty="0">
              <a:latin typeface="Trebuchet MS"/>
              <a:cs typeface="Trebuchet MS"/>
            </a:endParaRPr>
          </a:p>
          <a:p>
            <a:pPr>
              <a:lnSpc>
                <a:spcPct val="100000"/>
              </a:lnSpc>
              <a:spcBef>
                <a:spcPts val="45"/>
              </a:spcBef>
            </a:pPr>
            <a:endParaRPr sz="1750" dirty="0">
              <a:latin typeface="Times New Roman"/>
              <a:cs typeface="Times New Roman"/>
            </a:endParaRPr>
          </a:p>
          <a:p>
            <a:pPr marL="12700" marR="5080" algn="just">
              <a:lnSpc>
                <a:spcPts val="2050"/>
              </a:lnSpc>
            </a:pPr>
            <a:r>
              <a:rPr sz="1900" spc="-5" dirty="0">
                <a:latin typeface="Trebuchet MS"/>
                <a:cs typeface="Trebuchet MS"/>
              </a:rPr>
              <a:t>Adequate </a:t>
            </a:r>
            <a:r>
              <a:rPr sz="1900" spc="-10" dirty="0">
                <a:latin typeface="Trebuchet MS"/>
                <a:cs typeface="Trebuchet MS"/>
              </a:rPr>
              <a:t>handwashing </a:t>
            </a:r>
            <a:r>
              <a:rPr sz="1900" spc="-5" dirty="0">
                <a:latin typeface="Trebuchet MS"/>
                <a:cs typeface="Trebuchet MS"/>
              </a:rPr>
              <a:t>facilities including liquid </a:t>
            </a:r>
            <a:r>
              <a:rPr sz="1900" dirty="0">
                <a:latin typeface="Trebuchet MS"/>
                <a:cs typeface="Trebuchet MS"/>
              </a:rPr>
              <a:t>soap, </a:t>
            </a:r>
            <a:r>
              <a:rPr sz="1900" spc="-5" dirty="0">
                <a:latin typeface="Trebuchet MS"/>
                <a:cs typeface="Trebuchet MS"/>
              </a:rPr>
              <a:t>paper  towels, </a:t>
            </a:r>
            <a:r>
              <a:rPr sz="1900" spc="-10" dirty="0">
                <a:latin typeface="Trebuchet MS"/>
                <a:cs typeface="Trebuchet MS"/>
              </a:rPr>
              <a:t>hand dryer and hand </a:t>
            </a:r>
            <a:r>
              <a:rPr sz="1900" spc="-5" dirty="0">
                <a:latin typeface="Trebuchet MS"/>
                <a:cs typeface="Trebuchet MS"/>
              </a:rPr>
              <a:t>gel </a:t>
            </a:r>
            <a:r>
              <a:rPr sz="1900" spc="-10" dirty="0">
                <a:latin typeface="Trebuchet MS"/>
                <a:cs typeface="Trebuchet MS"/>
              </a:rPr>
              <a:t>are</a:t>
            </a:r>
            <a:r>
              <a:rPr sz="1900" spc="155" dirty="0">
                <a:latin typeface="Trebuchet MS"/>
                <a:cs typeface="Trebuchet MS"/>
              </a:rPr>
              <a:t> </a:t>
            </a:r>
            <a:r>
              <a:rPr sz="1900" spc="-10" dirty="0">
                <a:latin typeface="Trebuchet MS"/>
                <a:cs typeface="Trebuchet MS"/>
              </a:rPr>
              <a:t>available.</a:t>
            </a:r>
            <a:endParaRPr sz="1900" dirty="0">
              <a:latin typeface="Trebuchet MS"/>
              <a:cs typeface="Trebuchet MS"/>
            </a:endParaRPr>
          </a:p>
          <a:p>
            <a:pPr>
              <a:lnSpc>
                <a:spcPct val="100000"/>
              </a:lnSpc>
              <a:spcBef>
                <a:spcPts val="45"/>
              </a:spcBef>
            </a:pPr>
            <a:endParaRPr sz="1750" dirty="0">
              <a:latin typeface="Times New Roman"/>
              <a:cs typeface="Times New Roman"/>
            </a:endParaRPr>
          </a:p>
          <a:p>
            <a:pPr marL="12700" marR="5080" algn="just">
              <a:lnSpc>
                <a:spcPts val="2050"/>
              </a:lnSpc>
            </a:pPr>
            <a:r>
              <a:rPr sz="1900" spc="-20" dirty="0">
                <a:latin typeface="Trebuchet MS"/>
                <a:cs typeface="Trebuchet MS"/>
              </a:rPr>
              <a:t>Regular </a:t>
            </a:r>
            <a:r>
              <a:rPr sz="1900" spc="-10" dirty="0">
                <a:latin typeface="Trebuchet MS"/>
                <a:cs typeface="Trebuchet MS"/>
              </a:rPr>
              <a:t>disinfection </a:t>
            </a:r>
            <a:r>
              <a:rPr sz="1900" spc="-5" dirty="0">
                <a:latin typeface="Trebuchet MS"/>
                <a:cs typeface="Trebuchet MS"/>
              </a:rPr>
              <a:t>of high-touch areas such </a:t>
            </a:r>
            <a:r>
              <a:rPr sz="1900" dirty="0">
                <a:latin typeface="Trebuchet MS"/>
                <a:cs typeface="Trebuchet MS"/>
              </a:rPr>
              <a:t>as door  </a:t>
            </a:r>
            <a:r>
              <a:rPr sz="1900" spc="-10" dirty="0">
                <a:latin typeface="Trebuchet MS"/>
                <a:cs typeface="Trebuchet MS"/>
              </a:rPr>
              <a:t>handles, </a:t>
            </a:r>
            <a:r>
              <a:rPr sz="1900" spc="-5" dirty="0">
                <a:latin typeface="Trebuchet MS"/>
                <a:cs typeface="Trebuchet MS"/>
              </a:rPr>
              <a:t>toilets </a:t>
            </a:r>
            <a:r>
              <a:rPr sz="1900" spc="-10" dirty="0">
                <a:latin typeface="Trebuchet MS"/>
                <a:cs typeface="Trebuchet MS"/>
              </a:rPr>
              <a:t>and elevator </a:t>
            </a:r>
            <a:r>
              <a:rPr sz="1900" spc="-5" dirty="0">
                <a:latin typeface="Trebuchet MS"/>
                <a:cs typeface="Trebuchet MS"/>
              </a:rPr>
              <a:t>buttons with</a:t>
            </a:r>
            <a:r>
              <a:rPr sz="1900" spc="160" dirty="0">
                <a:latin typeface="Trebuchet MS"/>
                <a:cs typeface="Trebuchet MS"/>
              </a:rPr>
              <a:t> </a:t>
            </a:r>
            <a:r>
              <a:rPr sz="1900" spc="-10" dirty="0">
                <a:latin typeface="Trebuchet MS"/>
                <a:cs typeface="Trebuchet MS"/>
              </a:rPr>
              <a:t>disinfectant.</a:t>
            </a:r>
            <a:endParaRPr sz="1900" dirty="0">
              <a:latin typeface="Trebuchet MS"/>
              <a:cs typeface="Trebuchet MS"/>
            </a:endParaRPr>
          </a:p>
        </p:txBody>
      </p:sp>
      <p:sp>
        <p:nvSpPr>
          <p:cNvPr id="6" name="object 6"/>
          <p:cNvSpPr/>
          <p:nvPr/>
        </p:nvSpPr>
        <p:spPr>
          <a:xfrm>
            <a:off x="7737347" y="1357883"/>
            <a:ext cx="4323588" cy="4703064"/>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35</a:t>
            </a:r>
            <a:endParaRPr dirty="0"/>
          </a:p>
        </p:txBody>
      </p:sp>
      <p:sp>
        <p:nvSpPr>
          <p:cNvPr id="8" name="object 8"/>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990600"/>
            <a:ext cx="6886550" cy="5136021"/>
          </a:xfrm>
          <a:prstGeom prst="rect">
            <a:avLst/>
          </a:prstGeom>
        </p:spPr>
        <p:txBody>
          <a:bodyPr vert="horz" wrap="square" lIns="0" tIns="135890" rIns="0" bIns="0" rtlCol="0">
            <a:spAutoFit/>
          </a:bodyPr>
          <a:lstStyle/>
          <a:p>
            <a:pPr marL="12700">
              <a:lnSpc>
                <a:spcPct val="100000"/>
              </a:lnSpc>
              <a:spcBef>
                <a:spcPts val="1070"/>
              </a:spcBef>
            </a:pPr>
            <a:r>
              <a:rPr sz="1900" u="heavy" spc="-10" dirty="0">
                <a:uFill>
                  <a:solidFill>
                    <a:srgbClr val="000000"/>
                  </a:solidFill>
                </a:uFill>
                <a:latin typeface="Trebuchet MS"/>
                <a:cs typeface="Trebuchet MS"/>
              </a:rPr>
              <a:t>Entertainment</a:t>
            </a:r>
            <a:r>
              <a:rPr sz="1900" u="heavy" spc="-20" dirty="0">
                <a:uFill>
                  <a:solidFill>
                    <a:srgbClr val="000000"/>
                  </a:solidFill>
                </a:uFill>
                <a:latin typeface="Trebuchet MS"/>
                <a:cs typeface="Trebuchet MS"/>
              </a:rPr>
              <a:t> </a:t>
            </a:r>
            <a:r>
              <a:rPr sz="1900" u="heavy" spc="-70" dirty="0">
                <a:uFill>
                  <a:solidFill>
                    <a:srgbClr val="000000"/>
                  </a:solidFill>
                </a:uFill>
                <a:latin typeface="Trebuchet MS"/>
                <a:cs typeface="Trebuchet MS"/>
              </a:rPr>
              <a:t>Team</a:t>
            </a:r>
            <a:endParaRPr sz="1900" dirty="0">
              <a:latin typeface="Trebuchet MS"/>
              <a:cs typeface="Trebuchet MS"/>
            </a:endParaRPr>
          </a:p>
          <a:p>
            <a:pPr marL="355600" indent="-342900">
              <a:lnSpc>
                <a:spcPts val="2165"/>
              </a:lnSpc>
              <a:spcBef>
                <a:spcPts val="969"/>
              </a:spcBef>
              <a:buFont typeface="Arial" panose="020B0604020202020204" pitchFamily="34" charset="0"/>
              <a:buChar char="•"/>
            </a:pPr>
            <a:r>
              <a:rPr sz="1900" spc="-5" dirty="0">
                <a:latin typeface="Trebuchet MS"/>
                <a:cs typeface="Trebuchet MS"/>
              </a:rPr>
              <a:t>Every</a:t>
            </a:r>
            <a:r>
              <a:rPr sz="1900" spc="204" dirty="0">
                <a:latin typeface="Trebuchet MS"/>
                <a:cs typeface="Trebuchet MS"/>
              </a:rPr>
              <a:t> </a:t>
            </a:r>
            <a:r>
              <a:rPr sz="1900" spc="-5" dirty="0">
                <a:latin typeface="Trebuchet MS"/>
                <a:cs typeface="Trebuchet MS"/>
              </a:rPr>
              <a:t>entertainer</a:t>
            </a:r>
            <a:r>
              <a:rPr sz="1900" spc="220" dirty="0">
                <a:latin typeface="Trebuchet MS"/>
                <a:cs typeface="Trebuchet MS"/>
              </a:rPr>
              <a:t> </a:t>
            </a:r>
            <a:r>
              <a:rPr sz="1900" spc="-5" dirty="0">
                <a:latin typeface="Trebuchet MS"/>
                <a:cs typeface="Trebuchet MS"/>
              </a:rPr>
              <a:t>needs</a:t>
            </a:r>
            <a:r>
              <a:rPr sz="1900" spc="210" dirty="0">
                <a:latin typeface="Trebuchet MS"/>
                <a:cs typeface="Trebuchet MS"/>
              </a:rPr>
              <a:t> </a:t>
            </a:r>
            <a:r>
              <a:rPr sz="1900" spc="-5" dirty="0">
                <a:latin typeface="Trebuchet MS"/>
                <a:cs typeface="Trebuchet MS"/>
              </a:rPr>
              <a:t>to</a:t>
            </a:r>
            <a:r>
              <a:rPr sz="1900" spc="225" dirty="0">
                <a:latin typeface="Trebuchet MS"/>
                <a:cs typeface="Trebuchet MS"/>
              </a:rPr>
              <a:t> </a:t>
            </a:r>
            <a:r>
              <a:rPr sz="1900" spc="-5" dirty="0">
                <a:latin typeface="Trebuchet MS"/>
                <a:cs typeface="Trebuchet MS"/>
              </a:rPr>
              <a:t>take</a:t>
            </a:r>
            <a:r>
              <a:rPr sz="1900" spc="210" dirty="0">
                <a:latin typeface="Trebuchet MS"/>
                <a:cs typeface="Trebuchet MS"/>
              </a:rPr>
              <a:t> </a:t>
            </a:r>
            <a:r>
              <a:rPr sz="1900" spc="-5" dirty="0">
                <a:latin typeface="Trebuchet MS"/>
                <a:cs typeface="Trebuchet MS"/>
              </a:rPr>
              <a:t>his/her</a:t>
            </a:r>
            <a:r>
              <a:rPr sz="1900" spc="220" dirty="0">
                <a:latin typeface="Trebuchet MS"/>
                <a:cs typeface="Trebuchet MS"/>
              </a:rPr>
              <a:t> </a:t>
            </a:r>
            <a:r>
              <a:rPr sz="1900" spc="-10" dirty="0">
                <a:latin typeface="Trebuchet MS"/>
                <a:cs typeface="Trebuchet MS"/>
              </a:rPr>
              <a:t>temperature</a:t>
            </a:r>
            <a:r>
              <a:rPr sz="1900" spc="215" dirty="0">
                <a:latin typeface="Trebuchet MS"/>
                <a:cs typeface="Trebuchet MS"/>
              </a:rPr>
              <a:t> </a:t>
            </a:r>
            <a:r>
              <a:rPr sz="1900" dirty="0">
                <a:latin typeface="Trebuchet MS"/>
                <a:cs typeface="Trebuchet MS"/>
              </a:rPr>
              <a:t>in</a:t>
            </a:r>
            <a:r>
              <a:rPr sz="1900" spc="204" dirty="0">
                <a:latin typeface="Trebuchet MS"/>
                <a:cs typeface="Trebuchet MS"/>
              </a:rPr>
              <a:t> </a:t>
            </a:r>
            <a:r>
              <a:rPr sz="1900" spc="-10" dirty="0" smtClean="0">
                <a:latin typeface="Trebuchet MS"/>
                <a:cs typeface="Trebuchet MS"/>
              </a:rPr>
              <a:t>the</a:t>
            </a:r>
            <a:r>
              <a:rPr lang="en-US" sz="1900" dirty="0">
                <a:latin typeface="Trebuchet MS"/>
                <a:cs typeface="Trebuchet MS"/>
              </a:rPr>
              <a:t> </a:t>
            </a:r>
            <a:r>
              <a:rPr sz="1900" spc="-10" dirty="0" smtClean="0">
                <a:latin typeface="Trebuchet MS"/>
                <a:cs typeface="Trebuchet MS"/>
              </a:rPr>
              <a:t>morning </a:t>
            </a:r>
            <a:r>
              <a:rPr sz="1900" spc="-10" dirty="0">
                <a:latin typeface="Trebuchet MS"/>
                <a:cs typeface="Trebuchet MS"/>
              </a:rPr>
              <a:t>before </a:t>
            </a:r>
            <a:r>
              <a:rPr sz="1900" spc="-5" dirty="0">
                <a:latin typeface="Trebuchet MS"/>
                <a:cs typeface="Trebuchet MS"/>
              </a:rPr>
              <a:t>going to</a:t>
            </a:r>
            <a:r>
              <a:rPr sz="1900" spc="70" dirty="0">
                <a:latin typeface="Trebuchet MS"/>
                <a:cs typeface="Trebuchet MS"/>
              </a:rPr>
              <a:t> </a:t>
            </a:r>
            <a:r>
              <a:rPr sz="1900" spc="-5" dirty="0">
                <a:latin typeface="Trebuchet MS"/>
                <a:cs typeface="Trebuchet MS"/>
              </a:rPr>
              <a:t>work.</a:t>
            </a:r>
            <a:endParaRPr sz="1900" dirty="0">
              <a:latin typeface="Trebuchet MS"/>
              <a:cs typeface="Trebuchet MS"/>
            </a:endParaRPr>
          </a:p>
          <a:p>
            <a:pPr marL="355600" marR="5080" indent="-342900">
              <a:lnSpc>
                <a:spcPts val="2050"/>
              </a:lnSpc>
              <a:spcBef>
                <a:spcPts val="1230"/>
              </a:spcBef>
              <a:buFont typeface="Arial" panose="020B0604020202020204" pitchFamily="34" charset="0"/>
              <a:buChar char="•"/>
              <a:tabLst>
                <a:tab pos="321945" algn="l"/>
                <a:tab pos="833755" algn="l"/>
                <a:tab pos="2216150" algn="l"/>
                <a:tab pos="2726690" algn="l"/>
                <a:tab pos="3141345" algn="l"/>
                <a:tab pos="4328795" algn="l"/>
                <a:tab pos="5849620" algn="l"/>
              </a:tabLst>
            </a:pPr>
            <a:r>
              <a:rPr sz="1900" spc="-5" dirty="0" smtClean="0">
                <a:latin typeface="Trebuchet MS"/>
                <a:cs typeface="Trebuchet MS"/>
              </a:rPr>
              <a:t>If</a:t>
            </a:r>
            <a:r>
              <a:rPr lang="en-US" sz="1900" spc="-5" dirty="0" smtClean="0">
                <a:latin typeface="Trebuchet MS"/>
                <a:cs typeface="Trebuchet MS"/>
              </a:rPr>
              <a:t> </a:t>
            </a:r>
            <a:r>
              <a:rPr sz="1900" spc="-10" dirty="0" smtClean="0">
                <a:latin typeface="Trebuchet MS"/>
                <a:cs typeface="Trebuchet MS"/>
              </a:rPr>
              <a:t>th</a:t>
            </a:r>
            <a:r>
              <a:rPr sz="1900" spc="-5" dirty="0" smtClean="0">
                <a:latin typeface="Trebuchet MS"/>
                <a:cs typeface="Trebuchet MS"/>
              </a:rPr>
              <a:t>e</a:t>
            </a:r>
            <a:r>
              <a:rPr lang="en-US" sz="1900" dirty="0">
                <a:latin typeface="Trebuchet MS"/>
                <a:cs typeface="Trebuchet MS"/>
              </a:rPr>
              <a:t> </a:t>
            </a:r>
            <a:r>
              <a:rPr sz="1900" spc="-10" dirty="0" smtClean="0">
                <a:latin typeface="Trebuchet MS"/>
                <a:cs typeface="Trebuchet MS"/>
              </a:rPr>
              <a:t>ente</a:t>
            </a:r>
            <a:r>
              <a:rPr sz="1900" spc="-15" dirty="0" smtClean="0">
                <a:latin typeface="Trebuchet MS"/>
                <a:cs typeface="Trebuchet MS"/>
              </a:rPr>
              <a:t>r</a:t>
            </a:r>
            <a:r>
              <a:rPr sz="1900" spc="-10" dirty="0" smtClean="0">
                <a:latin typeface="Trebuchet MS"/>
                <a:cs typeface="Trebuchet MS"/>
              </a:rPr>
              <a:t>t</a:t>
            </a:r>
            <a:r>
              <a:rPr sz="1900" spc="-5" dirty="0" smtClean="0">
                <a:latin typeface="Trebuchet MS"/>
                <a:cs typeface="Trebuchet MS"/>
              </a:rPr>
              <a:t>a</a:t>
            </a:r>
            <a:r>
              <a:rPr sz="1900" spc="-10" dirty="0" smtClean="0">
                <a:latin typeface="Trebuchet MS"/>
                <a:cs typeface="Trebuchet MS"/>
              </a:rPr>
              <a:t>ine</a:t>
            </a:r>
            <a:r>
              <a:rPr sz="1900" spc="-5" dirty="0" smtClean="0">
                <a:latin typeface="Trebuchet MS"/>
                <a:cs typeface="Trebuchet MS"/>
              </a:rPr>
              <a:t>r</a:t>
            </a:r>
            <a:r>
              <a:rPr lang="en-US" sz="1900" dirty="0">
                <a:latin typeface="Trebuchet MS"/>
                <a:cs typeface="Trebuchet MS"/>
              </a:rPr>
              <a:t> </a:t>
            </a:r>
            <a:r>
              <a:rPr sz="1900" dirty="0" smtClean="0">
                <a:latin typeface="Trebuchet MS"/>
                <a:cs typeface="Trebuchet MS"/>
              </a:rPr>
              <a:t>h</a:t>
            </a:r>
            <a:r>
              <a:rPr sz="1900" spc="-10" dirty="0" smtClean="0">
                <a:latin typeface="Trebuchet MS"/>
                <a:cs typeface="Trebuchet MS"/>
              </a:rPr>
              <a:t>a</a:t>
            </a:r>
            <a:r>
              <a:rPr sz="1900" spc="-5" dirty="0" smtClean="0">
                <a:latin typeface="Trebuchet MS"/>
                <a:cs typeface="Trebuchet MS"/>
              </a:rPr>
              <a:t>s</a:t>
            </a:r>
            <a:r>
              <a:rPr sz="1900" dirty="0">
                <a:latin typeface="Trebuchet MS"/>
                <a:cs typeface="Trebuchet MS"/>
              </a:rPr>
              <a:t>	</a:t>
            </a:r>
            <a:r>
              <a:rPr sz="1900" spc="5" dirty="0">
                <a:latin typeface="Trebuchet MS"/>
                <a:cs typeface="Trebuchet MS"/>
              </a:rPr>
              <a:t>a</a:t>
            </a:r>
            <a:r>
              <a:rPr sz="1900" spc="-5" dirty="0">
                <a:latin typeface="Trebuchet MS"/>
                <a:cs typeface="Trebuchet MS"/>
              </a:rPr>
              <a:t>n</a:t>
            </a:r>
            <a:r>
              <a:rPr sz="1900" dirty="0">
                <a:latin typeface="Trebuchet MS"/>
                <a:cs typeface="Trebuchet MS"/>
              </a:rPr>
              <a:t>	</a:t>
            </a:r>
            <a:r>
              <a:rPr sz="1900" spc="-10" dirty="0">
                <a:latin typeface="Trebuchet MS"/>
                <a:cs typeface="Trebuchet MS"/>
              </a:rPr>
              <a:t>in</a:t>
            </a:r>
            <a:r>
              <a:rPr sz="1900" spc="-15" dirty="0">
                <a:latin typeface="Trebuchet MS"/>
                <a:cs typeface="Trebuchet MS"/>
              </a:rPr>
              <a:t>c</a:t>
            </a:r>
            <a:r>
              <a:rPr sz="1900" spc="-5" dirty="0">
                <a:latin typeface="Trebuchet MS"/>
                <a:cs typeface="Trebuchet MS"/>
              </a:rPr>
              <a:t>r</a:t>
            </a:r>
            <a:r>
              <a:rPr sz="1900" spc="-15" dirty="0">
                <a:latin typeface="Trebuchet MS"/>
                <a:cs typeface="Trebuchet MS"/>
              </a:rPr>
              <a:t>e</a:t>
            </a:r>
            <a:r>
              <a:rPr sz="1900" spc="5" dirty="0">
                <a:latin typeface="Trebuchet MS"/>
                <a:cs typeface="Trebuchet MS"/>
              </a:rPr>
              <a:t>a</a:t>
            </a:r>
            <a:r>
              <a:rPr sz="1900" spc="-5" dirty="0">
                <a:latin typeface="Trebuchet MS"/>
                <a:cs typeface="Trebuchet MS"/>
              </a:rPr>
              <a:t>s</a:t>
            </a:r>
            <a:r>
              <a:rPr sz="1900" dirty="0">
                <a:latin typeface="Trebuchet MS"/>
                <a:cs typeface="Trebuchet MS"/>
              </a:rPr>
              <a:t>e</a:t>
            </a:r>
            <a:r>
              <a:rPr sz="1900" spc="-5" dirty="0">
                <a:latin typeface="Trebuchet MS"/>
                <a:cs typeface="Trebuchet MS"/>
              </a:rPr>
              <a:t>d</a:t>
            </a:r>
            <a:r>
              <a:rPr sz="1900" dirty="0">
                <a:latin typeface="Trebuchet MS"/>
                <a:cs typeface="Trebuchet MS"/>
              </a:rPr>
              <a:t>	</a:t>
            </a:r>
            <a:r>
              <a:rPr sz="1900" spc="5" dirty="0">
                <a:latin typeface="Trebuchet MS"/>
                <a:cs typeface="Trebuchet MS"/>
              </a:rPr>
              <a:t>t</a:t>
            </a:r>
            <a:r>
              <a:rPr sz="1900" spc="-10" dirty="0">
                <a:latin typeface="Trebuchet MS"/>
                <a:cs typeface="Trebuchet MS"/>
              </a:rPr>
              <a:t>em</a:t>
            </a:r>
            <a:r>
              <a:rPr sz="1900" dirty="0">
                <a:latin typeface="Trebuchet MS"/>
                <a:cs typeface="Trebuchet MS"/>
              </a:rPr>
              <a:t>p</a:t>
            </a:r>
            <a:r>
              <a:rPr sz="1900" spc="-10" dirty="0">
                <a:latin typeface="Trebuchet MS"/>
                <a:cs typeface="Trebuchet MS"/>
              </a:rPr>
              <a:t>e</a:t>
            </a:r>
            <a:r>
              <a:rPr sz="1900" spc="-15" dirty="0">
                <a:latin typeface="Trebuchet MS"/>
                <a:cs typeface="Trebuchet MS"/>
              </a:rPr>
              <a:t>r</a:t>
            </a:r>
            <a:r>
              <a:rPr sz="1900" spc="-10" dirty="0">
                <a:latin typeface="Trebuchet MS"/>
                <a:cs typeface="Trebuchet MS"/>
              </a:rPr>
              <a:t>a</a:t>
            </a:r>
            <a:r>
              <a:rPr sz="1900" spc="-5" dirty="0">
                <a:latin typeface="Trebuchet MS"/>
                <a:cs typeface="Trebuchet MS"/>
              </a:rPr>
              <a:t>t</a:t>
            </a:r>
            <a:r>
              <a:rPr sz="1900" dirty="0">
                <a:latin typeface="Trebuchet MS"/>
                <a:cs typeface="Trebuchet MS"/>
              </a:rPr>
              <a:t>u</a:t>
            </a:r>
            <a:r>
              <a:rPr sz="1900" spc="-5" dirty="0">
                <a:latin typeface="Trebuchet MS"/>
                <a:cs typeface="Trebuchet MS"/>
              </a:rPr>
              <a:t>re</a:t>
            </a:r>
            <a:r>
              <a:rPr sz="1900" dirty="0">
                <a:latin typeface="Trebuchet MS"/>
                <a:cs typeface="Trebuchet MS"/>
              </a:rPr>
              <a:t>	c</a:t>
            </a:r>
            <a:r>
              <a:rPr sz="1900" spc="-5" dirty="0">
                <a:latin typeface="Trebuchet MS"/>
                <a:cs typeface="Trebuchet MS"/>
              </a:rPr>
              <a:t>ontact  </a:t>
            </a:r>
            <a:r>
              <a:rPr sz="1900" spc="-10" dirty="0">
                <a:latin typeface="Trebuchet MS"/>
                <a:cs typeface="Trebuchet MS"/>
              </a:rPr>
              <a:t>directly the</a:t>
            </a:r>
            <a:r>
              <a:rPr sz="1900" spc="25" dirty="0">
                <a:latin typeface="Trebuchet MS"/>
                <a:cs typeface="Trebuchet MS"/>
              </a:rPr>
              <a:t> </a:t>
            </a:r>
            <a:r>
              <a:rPr sz="1900" spc="-45" dirty="0">
                <a:latin typeface="Trebuchet MS"/>
                <a:cs typeface="Trebuchet MS"/>
              </a:rPr>
              <a:t>doctor.</a:t>
            </a:r>
            <a:endParaRPr sz="1900" dirty="0">
              <a:latin typeface="Trebuchet MS"/>
              <a:cs typeface="Trebuchet MS"/>
            </a:endParaRPr>
          </a:p>
          <a:p>
            <a:pPr marL="355600" indent="-342900">
              <a:lnSpc>
                <a:spcPts val="2165"/>
              </a:lnSpc>
              <a:spcBef>
                <a:spcPts val="944"/>
              </a:spcBef>
              <a:buFont typeface="Arial" panose="020B0604020202020204" pitchFamily="34" charset="0"/>
              <a:buChar char="•"/>
            </a:pPr>
            <a:r>
              <a:rPr sz="1900" spc="-5" dirty="0">
                <a:latin typeface="Trebuchet MS"/>
                <a:cs typeface="Trebuchet MS"/>
              </a:rPr>
              <a:t>The hotel provide stationary </a:t>
            </a:r>
            <a:r>
              <a:rPr sz="1900" spc="-10" dirty="0">
                <a:latin typeface="Trebuchet MS"/>
                <a:cs typeface="Trebuchet MS"/>
              </a:rPr>
              <a:t>disinfection </a:t>
            </a:r>
            <a:r>
              <a:rPr sz="1900" spc="-5" dirty="0">
                <a:latin typeface="Trebuchet MS"/>
                <a:cs typeface="Trebuchet MS"/>
              </a:rPr>
              <a:t>dispensers </a:t>
            </a:r>
            <a:r>
              <a:rPr sz="1900" dirty="0">
                <a:latin typeface="Trebuchet MS"/>
                <a:cs typeface="Trebuchet MS"/>
              </a:rPr>
              <a:t>at</a:t>
            </a:r>
            <a:r>
              <a:rPr sz="1900" spc="320" dirty="0">
                <a:latin typeface="Trebuchet MS"/>
                <a:cs typeface="Trebuchet MS"/>
              </a:rPr>
              <a:t> </a:t>
            </a:r>
            <a:r>
              <a:rPr sz="1900" spc="-10" dirty="0" smtClean="0">
                <a:latin typeface="Trebuchet MS"/>
                <a:cs typeface="Trebuchet MS"/>
              </a:rPr>
              <a:t>the</a:t>
            </a:r>
            <a:r>
              <a:rPr lang="en-US" sz="1900" dirty="0">
                <a:latin typeface="Trebuchet MS"/>
                <a:cs typeface="Trebuchet MS"/>
              </a:rPr>
              <a:t> </a:t>
            </a:r>
            <a:r>
              <a:rPr lang="en-US" sz="1900" spc="-5" dirty="0" smtClean="0">
                <a:latin typeface="Trebuchet MS"/>
                <a:cs typeface="Trebuchet MS"/>
              </a:rPr>
              <a:t>leisure facilities</a:t>
            </a:r>
            <a:r>
              <a:rPr sz="1900" spc="-5" dirty="0" smtClean="0">
                <a:latin typeface="Trebuchet MS"/>
                <a:cs typeface="Trebuchet MS"/>
              </a:rPr>
              <a:t>.</a:t>
            </a:r>
            <a:endParaRPr sz="1900" dirty="0">
              <a:latin typeface="Trebuchet MS"/>
              <a:cs typeface="Trebuchet MS"/>
            </a:endParaRPr>
          </a:p>
          <a:p>
            <a:pPr marL="355600" marR="6985" indent="-342900">
              <a:lnSpc>
                <a:spcPts val="2050"/>
              </a:lnSpc>
              <a:spcBef>
                <a:spcPts val="1235"/>
              </a:spcBef>
              <a:buFont typeface="Arial" panose="020B0604020202020204" pitchFamily="34" charset="0"/>
              <a:buChar char="•"/>
            </a:pPr>
            <a:r>
              <a:rPr sz="1900" spc="-5" dirty="0">
                <a:latin typeface="Trebuchet MS"/>
                <a:cs typeface="Trebuchet MS"/>
              </a:rPr>
              <a:t>Every entertainer and every guest has to sanitize their hands  </a:t>
            </a:r>
            <a:r>
              <a:rPr sz="1900" spc="-10" dirty="0">
                <a:latin typeface="Trebuchet MS"/>
                <a:cs typeface="Trebuchet MS"/>
              </a:rPr>
              <a:t>when </a:t>
            </a:r>
            <a:r>
              <a:rPr sz="1900" spc="-5" dirty="0">
                <a:latin typeface="Trebuchet MS"/>
                <a:cs typeface="Trebuchet MS"/>
              </a:rPr>
              <a:t>joining </a:t>
            </a:r>
            <a:r>
              <a:rPr sz="1900" spc="-10" dirty="0">
                <a:latin typeface="Trebuchet MS"/>
                <a:cs typeface="Trebuchet MS"/>
              </a:rPr>
              <a:t>the</a:t>
            </a:r>
            <a:r>
              <a:rPr sz="1900" spc="40" dirty="0">
                <a:latin typeface="Trebuchet MS"/>
                <a:cs typeface="Trebuchet MS"/>
              </a:rPr>
              <a:t> </a:t>
            </a:r>
            <a:r>
              <a:rPr sz="1900" spc="-10" dirty="0">
                <a:latin typeface="Trebuchet MS"/>
                <a:cs typeface="Trebuchet MS"/>
              </a:rPr>
              <a:t>activities</a:t>
            </a:r>
            <a:r>
              <a:rPr sz="1900" spc="-10" dirty="0" smtClean="0">
                <a:latin typeface="Trebuchet MS"/>
                <a:cs typeface="Trebuchet MS"/>
              </a:rPr>
              <a:t>.</a:t>
            </a:r>
            <a:endParaRPr lang="en-US" sz="1900" spc="-10" dirty="0" smtClean="0">
              <a:latin typeface="Trebuchet MS"/>
              <a:cs typeface="Trebuchet MS"/>
            </a:endParaRPr>
          </a:p>
          <a:p>
            <a:pPr marL="355600" indent="-342900">
              <a:lnSpc>
                <a:spcPts val="2055"/>
              </a:lnSpc>
              <a:spcBef>
                <a:spcPts val="745"/>
              </a:spcBef>
              <a:buFont typeface="Arial" panose="020B0604020202020204" pitchFamily="34" charset="0"/>
              <a:buChar char="•"/>
            </a:pPr>
            <a:r>
              <a:rPr lang="en-US" sz="1900" spc="-5" dirty="0">
                <a:latin typeface="Trebuchet MS"/>
                <a:cs typeface="Trebuchet MS"/>
              </a:rPr>
              <a:t>Every </a:t>
            </a:r>
            <a:r>
              <a:rPr lang="en-US" sz="1900" spc="-10" dirty="0">
                <a:latin typeface="Trebuchet MS"/>
                <a:cs typeface="Trebuchet MS"/>
              </a:rPr>
              <a:t>entertainer must </a:t>
            </a:r>
            <a:r>
              <a:rPr lang="en-US" sz="1900" spc="-5" dirty="0">
                <a:latin typeface="Trebuchet MS"/>
                <a:cs typeface="Trebuchet MS"/>
              </a:rPr>
              <a:t>wash </a:t>
            </a:r>
            <a:r>
              <a:rPr lang="en-US" sz="1900" spc="-10" dirty="0">
                <a:latin typeface="Trebuchet MS"/>
                <a:cs typeface="Trebuchet MS"/>
              </a:rPr>
              <a:t>hands </a:t>
            </a:r>
            <a:r>
              <a:rPr lang="en-US" sz="1900" spc="-5" dirty="0">
                <a:latin typeface="Trebuchet MS"/>
                <a:cs typeface="Trebuchet MS"/>
              </a:rPr>
              <a:t>in </a:t>
            </a:r>
            <a:r>
              <a:rPr lang="en-US" sz="1900" spc="-10" dirty="0">
                <a:latin typeface="Trebuchet MS"/>
                <a:cs typeface="Trebuchet MS"/>
              </a:rPr>
              <a:t>between every </a:t>
            </a:r>
            <a:r>
              <a:rPr lang="en-US" sz="1900" spc="-5" dirty="0">
                <a:latin typeface="Trebuchet MS"/>
                <a:cs typeface="Trebuchet MS"/>
              </a:rPr>
              <a:t>60 - 90</a:t>
            </a:r>
            <a:r>
              <a:rPr lang="en-US" sz="1900" spc="229" dirty="0">
                <a:latin typeface="Trebuchet MS"/>
                <a:cs typeface="Trebuchet MS"/>
              </a:rPr>
              <a:t> </a:t>
            </a:r>
            <a:r>
              <a:rPr lang="en-US" sz="1900" spc="-10" dirty="0">
                <a:latin typeface="Trebuchet MS"/>
                <a:cs typeface="Trebuchet MS"/>
              </a:rPr>
              <a:t>minutes</a:t>
            </a:r>
            <a:r>
              <a:rPr lang="en-US" sz="1900" spc="-10" dirty="0" smtClean="0">
                <a:latin typeface="Trebuchet MS"/>
                <a:cs typeface="Trebuchet MS"/>
              </a:rPr>
              <a:t>.</a:t>
            </a:r>
            <a:r>
              <a:rPr lang="en-US" sz="1900" spc="-5" dirty="0">
                <a:latin typeface="Trebuchet MS"/>
                <a:cs typeface="Trebuchet MS"/>
              </a:rPr>
              <a:t> </a:t>
            </a:r>
            <a:endParaRPr lang="en-US" sz="1900" spc="-5" dirty="0" smtClean="0">
              <a:latin typeface="Trebuchet MS"/>
              <a:cs typeface="Trebuchet MS"/>
            </a:endParaRPr>
          </a:p>
          <a:p>
            <a:pPr marL="355600" indent="-342900">
              <a:lnSpc>
                <a:spcPts val="2055"/>
              </a:lnSpc>
              <a:spcBef>
                <a:spcPts val="745"/>
              </a:spcBef>
              <a:buFont typeface="Arial" panose="020B0604020202020204" pitchFamily="34" charset="0"/>
              <a:buChar char="•"/>
            </a:pPr>
            <a:r>
              <a:rPr lang="en-US" sz="1900" spc="-5" dirty="0" smtClean="0">
                <a:latin typeface="Trebuchet MS"/>
                <a:cs typeface="Trebuchet MS"/>
              </a:rPr>
              <a:t>The </a:t>
            </a:r>
            <a:r>
              <a:rPr lang="en-US" sz="1900" spc="-10" dirty="0">
                <a:latin typeface="Trebuchet MS"/>
                <a:cs typeface="Trebuchet MS"/>
              </a:rPr>
              <a:t>entertainment </a:t>
            </a:r>
            <a:r>
              <a:rPr lang="en-US" sz="1900" spc="-5" dirty="0">
                <a:latin typeface="Trebuchet MS"/>
                <a:cs typeface="Trebuchet MS"/>
              </a:rPr>
              <a:t>team should </a:t>
            </a:r>
            <a:r>
              <a:rPr lang="en-US" sz="1900" spc="-10" dirty="0">
                <a:latin typeface="Trebuchet MS"/>
                <a:cs typeface="Trebuchet MS"/>
              </a:rPr>
              <a:t>inform </a:t>
            </a:r>
            <a:r>
              <a:rPr lang="en-US" sz="1900" spc="-5" dirty="0">
                <a:latin typeface="Trebuchet MS"/>
                <a:cs typeface="Trebuchet MS"/>
              </a:rPr>
              <a:t>the guests in the </a:t>
            </a:r>
            <a:r>
              <a:rPr lang="en-US" sz="1900" spc="-10" dirty="0">
                <a:latin typeface="Trebuchet MS"/>
                <a:cs typeface="Trebuchet MS"/>
              </a:rPr>
              <a:t>presentation </a:t>
            </a:r>
            <a:r>
              <a:rPr lang="en-US" sz="1900" spc="-5" dirty="0">
                <a:latin typeface="Trebuchet MS"/>
                <a:cs typeface="Trebuchet MS"/>
              </a:rPr>
              <a:t>and </a:t>
            </a:r>
            <a:r>
              <a:rPr lang="en-US" sz="1900" spc="-10" dirty="0">
                <a:latin typeface="Trebuchet MS"/>
                <a:cs typeface="Trebuchet MS"/>
              </a:rPr>
              <a:t>during </a:t>
            </a:r>
            <a:r>
              <a:rPr lang="en-US" sz="1900" spc="-5" dirty="0">
                <a:latin typeface="Trebuchet MS"/>
                <a:cs typeface="Trebuchet MS"/>
              </a:rPr>
              <a:t>the day</a:t>
            </a:r>
            <a:r>
              <a:rPr lang="en-US" sz="1900" spc="290" dirty="0">
                <a:latin typeface="Trebuchet MS"/>
                <a:cs typeface="Trebuchet MS"/>
              </a:rPr>
              <a:t> </a:t>
            </a:r>
            <a:r>
              <a:rPr lang="en-US" sz="1900" spc="-10" dirty="0" smtClean="0">
                <a:latin typeface="Trebuchet MS"/>
                <a:cs typeface="Trebuchet MS"/>
              </a:rPr>
              <a:t>about</a:t>
            </a:r>
            <a:r>
              <a:rPr lang="en-US" sz="1900" dirty="0" smtClean="0">
                <a:latin typeface="Trebuchet MS"/>
                <a:cs typeface="Trebuchet MS"/>
              </a:rPr>
              <a:t> </a:t>
            </a:r>
            <a:r>
              <a:rPr lang="en-US" sz="1900" spc="-10" dirty="0" smtClean="0">
                <a:latin typeface="Trebuchet MS"/>
                <a:cs typeface="Trebuchet MS"/>
              </a:rPr>
              <a:t>the </a:t>
            </a:r>
            <a:r>
              <a:rPr lang="en-US" sz="1900" spc="-10" dirty="0">
                <a:latin typeface="Trebuchet MS"/>
                <a:cs typeface="Trebuchet MS"/>
              </a:rPr>
              <a:t>hygiene</a:t>
            </a:r>
            <a:r>
              <a:rPr lang="en-US" sz="1900" spc="20" dirty="0">
                <a:latin typeface="Trebuchet MS"/>
                <a:cs typeface="Trebuchet MS"/>
              </a:rPr>
              <a:t> </a:t>
            </a:r>
            <a:r>
              <a:rPr lang="en-US" sz="1900" spc="-10" dirty="0">
                <a:latin typeface="Trebuchet MS"/>
                <a:cs typeface="Trebuchet MS"/>
              </a:rPr>
              <a:t>regulations.</a:t>
            </a:r>
            <a:endParaRPr lang="en-US" sz="1900" dirty="0">
              <a:latin typeface="Trebuchet MS"/>
              <a:cs typeface="Trebuchet MS"/>
            </a:endParaRPr>
          </a:p>
          <a:p>
            <a:pPr marL="12700" marR="6985">
              <a:lnSpc>
                <a:spcPts val="2050"/>
              </a:lnSpc>
              <a:spcBef>
                <a:spcPts val="1235"/>
              </a:spcBef>
            </a:pPr>
            <a:endParaRPr lang="en-US" sz="1900" spc="-10" dirty="0" smtClean="0">
              <a:latin typeface="Trebuchet MS"/>
              <a:cs typeface="Trebuchet MS"/>
            </a:endParaRPr>
          </a:p>
        </p:txBody>
      </p:sp>
      <p:sp>
        <p:nvSpPr>
          <p:cNvPr id="3" name="object 3"/>
          <p:cNvSpPr/>
          <p:nvPr/>
        </p:nvSpPr>
        <p:spPr>
          <a:xfrm>
            <a:off x="7571231" y="1243583"/>
            <a:ext cx="4492752" cy="4402836"/>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36</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90600"/>
            <a:ext cx="10732770" cy="5800691"/>
          </a:xfrm>
          <a:prstGeom prst="rect">
            <a:avLst/>
          </a:prstGeom>
        </p:spPr>
        <p:txBody>
          <a:bodyPr vert="horz" wrap="square" lIns="0" tIns="102235" rIns="0" bIns="0" rtlCol="0">
            <a:spAutoFit/>
          </a:bodyPr>
          <a:lstStyle/>
          <a:p>
            <a:pPr marL="12700">
              <a:lnSpc>
                <a:spcPct val="100000"/>
              </a:lnSpc>
              <a:spcBef>
                <a:spcPts val="805"/>
              </a:spcBef>
            </a:pPr>
            <a:r>
              <a:rPr sz="1800" u="heavy" spc="-5" dirty="0">
                <a:uFill>
                  <a:solidFill>
                    <a:srgbClr val="000000"/>
                  </a:solidFill>
                </a:uFill>
                <a:latin typeface="Trebuchet MS"/>
                <a:cs typeface="Trebuchet MS"/>
              </a:rPr>
              <a:t>Entertainment</a:t>
            </a:r>
            <a:r>
              <a:rPr sz="1800" u="heavy" spc="-10" dirty="0">
                <a:uFill>
                  <a:solidFill>
                    <a:srgbClr val="000000"/>
                  </a:solidFill>
                </a:uFill>
                <a:latin typeface="Trebuchet MS"/>
                <a:cs typeface="Trebuchet MS"/>
              </a:rPr>
              <a:t> </a:t>
            </a:r>
            <a:r>
              <a:rPr sz="1800" u="heavy" spc="-60" dirty="0">
                <a:uFill>
                  <a:solidFill>
                    <a:srgbClr val="000000"/>
                  </a:solidFill>
                </a:uFill>
                <a:latin typeface="Trebuchet MS"/>
                <a:cs typeface="Trebuchet MS"/>
              </a:rPr>
              <a:t>Team</a:t>
            </a:r>
            <a:endParaRPr sz="1800" dirty="0">
              <a:latin typeface="Trebuchet MS"/>
              <a:cs typeface="Trebuchet MS"/>
            </a:endParaRPr>
          </a:p>
          <a:p>
            <a:pPr marL="12700" marR="715645">
              <a:lnSpc>
                <a:spcPct val="80000"/>
              </a:lnSpc>
              <a:spcBef>
                <a:spcPts val="1200"/>
              </a:spcBef>
            </a:pPr>
            <a:r>
              <a:rPr sz="1900" spc="-5" dirty="0" smtClean="0">
                <a:latin typeface="Trebuchet MS"/>
                <a:cs typeface="Trebuchet MS"/>
              </a:rPr>
              <a:t>The </a:t>
            </a:r>
            <a:r>
              <a:rPr sz="1900" spc="-10" dirty="0">
                <a:latin typeface="Trebuchet MS"/>
                <a:cs typeface="Trebuchet MS"/>
              </a:rPr>
              <a:t>entertainers have </a:t>
            </a:r>
            <a:r>
              <a:rPr sz="1900" spc="-5" dirty="0">
                <a:latin typeface="Trebuchet MS"/>
                <a:cs typeface="Trebuchet MS"/>
              </a:rPr>
              <a:t>to </a:t>
            </a:r>
            <a:r>
              <a:rPr sz="1900" spc="-10" dirty="0">
                <a:latin typeface="Trebuchet MS"/>
                <a:cs typeface="Trebuchet MS"/>
              </a:rPr>
              <a:t>point </a:t>
            </a:r>
            <a:r>
              <a:rPr sz="1900" spc="-5" dirty="0">
                <a:latin typeface="Trebuchet MS"/>
                <a:cs typeface="Trebuchet MS"/>
              </a:rPr>
              <a:t>out </a:t>
            </a:r>
            <a:r>
              <a:rPr sz="1900" spc="-10" dirty="0">
                <a:latin typeface="Trebuchet MS"/>
                <a:cs typeface="Trebuchet MS"/>
              </a:rPr>
              <a:t>that during the </a:t>
            </a:r>
            <a:r>
              <a:rPr sz="1900" spc="-5" dirty="0">
                <a:latin typeface="Trebuchet MS"/>
                <a:cs typeface="Trebuchet MS"/>
              </a:rPr>
              <a:t>whole </a:t>
            </a:r>
            <a:r>
              <a:rPr sz="1900" spc="-10" dirty="0">
                <a:latin typeface="Trebuchet MS"/>
                <a:cs typeface="Trebuchet MS"/>
              </a:rPr>
              <a:t>program the guests have </a:t>
            </a:r>
            <a:r>
              <a:rPr sz="1900" spc="-5" dirty="0">
                <a:latin typeface="Trebuchet MS"/>
                <a:cs typeface="Trebuchet MS"/>
              </a:rPr>
              <a:t>to keep a  </a:t>
            </a:r>
            <a:r>
              <a:rPr sz="1900" spc="-10" dirty="0">
                <a:latin typeface="Trebuchet MS"/>
                <a:cs typeface="Trebuchet MS"/>
              </a:rPr>
              <a:t>minimum distance </a:t>
            </a:r>
            <a:r>
              <a:rPr sz="1900" spc="-5" dirty="0">
                <a:latin typeface="Trebuchet MS"/>
                <a:cs typeface="Trebuchet MS"/>
              </a:rPr>
              <a:t>of </a:t>
            </a:r>
            <a:r>
              <a:rPr sz="1900" spc="-10" dirty="0">
                <a:latin typeface="Trebuchet MS"/>
                <a:cs typeface="Trebuchet MS"/>
              </a:rPr>
              <a:t>1.5 </a:t>
            </a:r>
            <a:r>
              <a:rPr sz="1900" spc="-5" dirty="0">
                <a:latin typeface="Trebuchet MS"/>
                <a:cs typeface="Trebuchet MS"/>
              </a:rPr>
              <a:t>m to </a:t>
            </a:r>
            <a:r>
              <a:rPr sz="1900" spc="-10" dirty="0">
                <a:latin typeface="Trebuchet MS"/>
                <a:cs typeface="Trebuchet MS"/>
              </a:rPr>
              <a:t>each</a:t>
            </a:r>
            <a:r>
              <a:rPr sz="1900" spc="105" dirty="0">
                <a:latin typeface="Trebuchet MS"/>
                <a:cs typeface="Trebuchet MS"/>
              </a:rPr>
              <a:t> </a:t>
            </a:r>
            <a:r>
              <a:rPr sz="1900" spc="-50" dirty="0">
                <a:latin typeface="Trebuchet MS"/>
                <a:cs typeface="Trebuchet MS"/>
              </a:rPr>
              <a:t>other.</a:t>
            </a:r>
            <a:endParaRPr sz="1900" dirty="0">
              <a:latin typeface="Trebuchet MS"/>
              <a:cs typeface="Trebuchet MS"/>
            </a:endParaRPr>
          </a:p>
          <a:p>
            <a:pPr marL="12700">
              <a:lnSpc>
                <a:spcPts val="2165"/>
              </a:lnSpc>
              <a:spcBef>
                <a:spcPts val="969"/>
              </a:spcBef>
            </a:pPr>
            <a:r>
              <a:rPr sz="1900" spc="-10" dirty="0">
                <a:latin typeface="Trebuchet MS"/>
                <a:cs typeface="Trebuchet MS"/>
              </a:rPr>
              <a:t>Signing-in procedures </a:t>
            </a:r>
            <a:r>
              <a:rPr sz="1900" spc="-5" dirty="0">
                <a:latin typeface="Trebuchet MS"/>
                <a:cs typeface="Trebuchet MS"/>
              </a:rPr>
              <a:t>to be </a:t>
            </a:r>
            <a:r>
              <a:rPr sz="1900" spc="-10" dirty="0">
                <a:latin typeface="Trebuchet MS"/>
                <a:cs typeface="Trebuchet MS"/>
              </a:rPr>
              <a:t>designed </a:t>
            </a:r>
            <a:r>
              <a:rPr sz="1900" spc="-5" dirty="0">
                <a:latin typeface="Trebuchet MS"/>
                <a:cs typeface="Trebuchet MS"/>
              </a:rPr>
              <a:t>to </a:t>
            </a:r>
            <a:r>
              <a:rPr sz="1900" spc="-10" dirty="0">
                <a:latin typeface="Trebuchet MS"/>
                <a:cs typeface="Trebuchet MS"/>
              </a:rPr>
              <a:t>identify </a:t>
            </a:r>
            <a:r>
              <a:rPr sz="1900" spc="-5" dirty="0">
                <a:latin typeface="Trebuchet MS"/>
                <a:cs typeface="Trebuchet MS"/>
              </a:rPr>
              <a:t>potentially symptomatic </a:t>
            </a:r>
            <a:r>
              <a:rPr sz="1900" spc="-10" dirty="0">
                <a:latin typeface="Trebuchet MS"/>
                <a:cs typeface="Trebuchet MS"/>
              </a:rPr>
              <a:t>guests and</a:t>
            </a:r>
            <a:r>
              <a:rPr sz="1900" spc="330" dirty="0">
                <a:latin typeface="Trebuchet MS"/>
                <a:cs typeface="Trebuchet MS"/>
              </a:rPr>
              <a:t> </a:t>
            </a:r>
            <a:r>
              <a:rPr sz="1900" spc="-5" dirty="0">
                <a:latin typeface="Trebuchet MS"/>
                <a:cs typeface="Trebuchet MS"/>
              </a:rPr>
              <a:t>exclude/track</a:t>
            </a:r>
            <a:endParaRPr sz="1900" dirty="0">
              <a:latin typeface="Trebuchet MS"/>
              <a:cs typeface="Trebuchet MS"/>
            </a:endParaRPr>
          </a:p>
          <a:p>
            <a:pPr marL="12700">
              <a:lnSpc>
                <a:spcPts val="2165"/>
              </a:lnSpc>
            </a:pPr>
            <a:r>
              <a:rPr sz="1900" spc="-10" dirty="0">
                <a:latin typeface="Trebuchet MS"/>
                <a:cs typeface="Trebuchet MS"/>
              </a:rPr>
              <a:t>where</a:t>
            </a:r>
            <a:r>
              <a:rPr sz="1900" dirty="0">
                <a:latin typeface="Trebuchet MS"/>
                <a:cs typeface="Trebuchet MS"/>
              </a:rPr>
              <a:t> </a:t>
            </a:r>
            <a:r>
              <a:rPr sz="1900" spc="-30" dirty="0">
                <a:latin typeface="Trebuchet MS"/>
                <a:cs typeface="Trebuchet MS"/>
              </a:rPr>
              <a:t>necessary.</a:t>
            </a:r>
            <a:endParaRPr sz="1900" dirty="0">
              <a:latin typeface="Trebuchet MS"/>
              <a:cs typeface="Trebuchet MS"/>
            </a:endParaRPr>
          </a:p>
          <a:p>
            <a:pPr marL="12700">
              <a:lnSpc>
                <a:spcPct val="100000"/>
              </a:lnSpc>
              <a:spcBef>
                <a:spcPts val="745"/>
              </a:spcBef>
            </a:pPr>
            <a:r>
              <a:rPr sz="1900" spc="-5" dirty="0">
                <a:latin typeface="Trebuchet MS"/>
                <a:cs typeface="Trebuchet MS"/>
              </a:rPr>
              <a:t>The </a:t>
            </a:r>
            <a:r>
              <a:rPr sz="1900" spc="-10" dirty="0">
                <a:latin typeface="Trebuchet MS"/>
                <a:cs typeface="Trebuchet MS"/>
              </a:rPr>
              <a:t>entertainment team </a:t>
            </a:r>
            <a:r>
              <a:rPr sz="1900" spc="-5" dirty="0">
                <a:latin typeface="Trebuchet MS"/>
                <a:cs typeface="Trebuchet MS"/>
              </a:rPr>
              <a:t>is responsible for </a:t>
            </a:r>
            <a:r>
              <a:rPr sz="1900" spc="-10" dirty="0">
                <a:latin typeface="Trebuchet MS"/>
                <a:cs typeface="Trebuchet MS"/>
              </a:rPr>
              <a:t>cleaning and </a:t>
            </a:r>
            <a:r>
              <a:rPr sz="1900" spc="-5" dirty="0">
                <a:latin typeface="Trebuchet MS"/>
                <a:cs typeface="Trebuchet MS"/>
              </a:rPr>
              <a:t>sanitizing all sport </a:t>
            </a:r>
            <a:r>
              <a:rPr sz="1900" spc="-10" dirty="0">
                <a:latin typeface="Trebuchet MS"/>
                <a:cs typeface="Trebuchet MS"/>
              </a:rPr>
              <a:t>materials before</a:t>
            </a:r>
            <a:r>
              <a:rPr sz="1900" spc="455" dirty="0">
                <a:latin typeface="Trebuchet MS"/>
                <a:cs typeface="Trebuchet MS"/>
              </a:rPr>
              <a:t> </a:t>
            </a:r>
            <a:r>
              <a:rPr sz="1900" spc="-10" dirty="0">
                <a:latin typeface="Trebuchet MS"/>
                <a:cs typeface="Trebuchet MS"/>
              </a:rPr>
              <a:t>using.</a:t>
            </a:r>
            <a:endParaRPr sz="1900" dirty="0">
              <a:latin typeface="Trebuchet MS"/>
              <a:cs typeface="Trebuchet MS"/>
            </a:endParaRPr>
          </a:p>
          <a:p>
            <a:pPr marL="12700" marR="304800">
              <a:lnSpc>
                <a:spcPts val="1820"/>
              </a:lnSpc>
              <a:spcBef>
                <a:spcPts val="1190"/>
              </a:spcBef>
            </a:pPr>
            <a:r>
              <a:rPr sz="1900" spc="-5" dirty="0">
                <a:latin typeface="Trebuchet MS"/>
                <a:cs typeface="Trebuchet MS"/>
              </a:rPr>
              <a:t>Fitness classes: Every guest is responsible for cleaning and sanitizing their fitness material after  use.</a:t>
            </a:r>
            <a:r>
              <a:rPr lang="en-US" sz="1900" spc="-5" dirty="0">
                <a:latin typeface="Trebuchet MS"/>
                <a:cs typeface="Trebuchet MS"/>
              </a:rPr>
              <a:t> It is preferable for each guest to use his personal fitness material. </a:t>
            </a:r>
            <a:endParaRPr sz="1900" spc="-5" dirty="0">
              <a:latin typeface="Trebuchet MS"/>
              <a:cs typeface="Trebuchet MS"/>
            </a:endParaRPr>
          </a:p>
          <a:p>
            <a:pPr marL="12700" marR="331470" algn="just">
              <a:lnSpc>
                <a:spcPct val="80100"/>
              </a:lnSpc>
              <a:spcBef>
                <a:spcPts val="1220"/>
              </a:spcBef>
            </a:pPr>
            <a:r>
              <a:rPr sz="1900" spc="-10" dirty="0">
                <a:latin typeface="Trebuchet MS"/>
                <a:cs typeface="Trebuchet MS"/>
              </a:rPr>
              <a:t>Entertainers </a:t>
            </a:r>
            <a:r>
              <a:rPr sz="1900" spc="-5" dirty="0">
                <a:latin typeface="Trebuchet MS"/>
                <a:cs typeface="Trebuchet MS"/>
              </a:rPr>
              <a:t>should </a:t>
            </a:r>
            <a:r>
              <a:rPr sz="1900" spc="-10" dirty="0">
                <a:latin typeface="Trebuchet MS"/>
                <a:cs typeface="Trebuchet MS"/>
              </a:rPr>
              <a:t>avoid </a:t>
            </a:r>
            <a:r>
              <a:rPr sz="1900" spc="-5" dirty="0">
                <a:latin typeface="Trebuchet MS"/>
                <a:cs typeface="Trebuchet MS"/>
              </a:rPr>
              <a:t>group </a:t>
            </a:r>
            <a:r>
              <a:rPr sz="1900" spc="-10" dirty="0">
                <a:latin typeface="Trebuchet MS"/>
                <a:cs typeface="Trebuchet MS"/>
              </a:rPr>
              <a:t>activities </a:t>
            </a:r>
            <a:r>
              <a:rPr sz="1900" spc="-5" dirty="0">
                <a:latin typeface="Trebuchet MS"/>
                <a:cs typeface="Trebuchet MS"/>
              </a:rPr>
              <a:t>for </a:t>
            </a:r>
            <a:r>
              <a:rPr sz="1900" spc="-10" dirty="0">
                <a:latin typeface="Trebuchet MS"/>
                <a:cs typeface="Trebuchet MS"/>
              </a:rPr>
              <a:t>guests.</a:t>
            </a:r>
            <a:r>
              <a:rPr sz="1900" spc="-10" dirty="0">
                <a:solidFill>
                  <a:srgbClr val="FF0000"/>
                </a:solidFill>
                <a:latin typeface="Trebuchet MS"/>
                <a:cs typeface="Trebuchet MS"/>
              </a:rPr>
              <a:t> </a:t>
            </a:r>
            <a:r>
              <a:rPr lang="en-US" sz="1900" spc="-25" dirty="0" smtClean="0">
                <a:solidFill>
                  <a:srgbClr val="FF0000"/>
                </a:solidFill>
                <a:latin typeface="Trebuchet MS"/>
                <a:cs typeface="Trebuchet MS"/>
              </a:rPr>
              <a:t>Cancel</a:t>
            </a:r>
            <a:r>
              <a:rPr sz="1900" spc="-25" dirty="0" smtClean="0">
                <a:solidFill>
                  <a:srgbClr val="FF0000"/>
                </a:solidFill>
                <a:latin typeface="Trebuchet MS"/>
                <a:cs typeface="Trebuchet MS"/>
              </a:rPr>
              <a:t> </a:t>
            </a:r>
            <a:r>
              <a:rPr sz="1900" spc="-10" dirty="0">
                <a:latin typeface="Trebuchet MS"/>
                <a:cs typeface="Trebuchet MS"/>
              </a:rPr>
              <a:t>body contact activities and discos in  </a:t>
            </a:r>
            <a:r>
              <a:rPr sz="1900" spc="-5" dirty="0">
                <a:latin typeface="Trebuchet MS"/>
                <a:cs typeface="Trebuchet MS"/>
              </a:rPr>
              <a:t>the </a:t>
            </a:r>
            <a:r>
              <a:rPr sz="1900" spc="-10" dirty="0">
                <a:latin typeface="Trebuchet MS"/>
                <a:cs typeface="Trebuchet MS"/>
              </a:rPr>
              <a:t>evening. During </a:t>
            </a:r>
            <a:r>
              <a:rPr sz="1900" spc="-5" dirty="0">
                <a:latin typeface="Trebuchet MS"/>
                <a:cs typeface="Trebuchet MS"/>
              </a:rPr>
              <a:t>daily sports </a:t>
            </a:r>
            <a:r>
              <a:rPr sz="1900" spc="-10" dirty="0">
                <a:latin typeface="Trebuchet MS"/>
                <a:cs typeface="Trebuchet MS"/>
              </a:rPr>
              <a:t>ensure </a:t>
            </a:r>
            <a:r>
              <a:rPr sz="1900" spc="-5" dirty="0">
                <a:latin typeface="Trebuchet MS"/>
                <a:cs typeface="Trebuchet MS"/>
              </a:rPr>
              <a:t>guests </a:t>
            </a:r>
            <a:r>
              <a:rPr sz="1900" spc="-10" dirty="0">
                <a:latin typeface="Trebuchet MS"/>
                <a:cs typeface="Trebuchet MS"/>
              </a:rPr>
              <a:t>are maintaining </a:t>
            </a:r>
            <a:r>
              <a:rPr sz="1900" spc="-5" dirty="0">
                <a:latin typeface="Trebuchet MS"/>
                <a:cs typeface="Trebuchet MS"/>
              </a:rPr>
              <a:t>at least a </a:t>
            </a:r>
            <a:r>
              <a:rPr sz="1900" spc="-10" dirty="0">
                <a:latin typeface="Trebuchet MS"/>
                <a:cs typeface="Trebuchet MS"/>
              </a:rPr>
              <a:t>distance </a:t>
            </a:r>
            <a:r>
              <a:rPr sz="1900" spc="-5" dirty="0">
                <a:latin typeface="Trebuchet MS"/>
                <a:cs typeface="Trebuchet MS"/>
              </a:rPr>
              <a:t>of 1.5 m from  </a:t>
            </a:r>
            <a:r>
              <a:rPr sz="1900" spc="-10" dirty="0">
                <a:latin typeface="Trebuchet MS"/>
                <a:cs typeface="Trebuchet MS"/>
              </a:rPr>
              <a:t>each</a:t>
            </a:r>
            <a:r>
              <a:rPr sz="1900" dirty="0">
                <a:latin typeface="Trebuchet MS"/>
                <a:cs typeface="Trebuchet MS"/>
              </a:rPr>
              <a:t> </a:t>
            </a:r>
            <a:r>
              <a:rPr sz="1900" spc="-50" dirty="0">
                <a:latin typeface="Trebuchet MS"/>
                <a:cs typeface="Trebuchet MS"/>
              </a:rPr>
              <a:t>other</a:t>
            </a:r>
            <a:r>
              <a:rPr sz="1900" spc="-50" dirty="0" smtClean="0">
                <a:latin typeface="Trebuchet MS"/>
                <a:cs typeface="Trebuchet MS"/>
              </a:rPr>
              <a:t>.</a:t>
            </a:r>
            <a:endParaRPr lang="en-US" sz="1900" spc="-50" dirty="0" smtClean="0">
              <a:latin typeface="Trebuchet MS"/>
              <a:cs typeface="Trebuchet MS"/>
            </a:endParaRPr>
          </a:p>
          <a:p>
            <a:pPr marL="12700" marR="331470" algn="just">
              <a:lnSpc>
                <a:spcPct val="80100"/>
              </a:lnSpc>
              <a:spcBef>
                <a:spcPts val="1220"/>
              </a:spcBef>
            </a:pPr>
            <a:r>
              <a:rPr lang="en-US" sz="1900" spc="-20" dirty="0">
                <a:latin typeface="Trebuchet MS"/>
                <a:cs typeface="Trebuchet MS"/>
              </a:rPr>
              <a:t>Weekly </a:t>
            </a:r>
            <a:r>
              <a:rPr lang="en-US" sz="1900" spc="-10" dirty="0">
                <a:latin typeface="Trebuchet MS"/>
                <a:cs typeface="Trebuchet MS"/>
              </a:rPr>
              <a:t>program must </a:t>
            </a:r>
            <a:r>
              <a:rPr lang="en-US" sz="1900" spc="-5" dirty="0">
                <a:latin typeface="Trebuchet MS"/>
                <a:cs typeface="Trebuchet MS"/>
              </a:rPr>
              <a:t>be reviewed </a:t>
            </a:r>
            <a:r>
              <a:rPr lang="en-US" sz="1900" spc="-10" dirty="0">
                <a:latin typeface="Trebuchet MS"/>
                <a:cs typeface="Trebuchet MS"/>
              </a:rPr>
              <a:t>and adjusted </a:t>
            </a:r>
            <a:r>
              <a:rPr lang="en-US" sz="1900" spc="-5" dirty="0">
                <a:latin typeface="Trebuchet MS"/>
                <a:cs typeface="Trebuchet MS"/>
              </a:rPr>
              <a:t>to meet </a:t>
            </a:r>
            <a:r>
              <a:rPr lang="en-US" sz="1900" dirty="0">
                <a:latin typeface="Trebuchet MS"/>
                <a:cs typeface="Trebuchet MS"/>
              </a:rPr>
              <a:t>COVID-19 </a:t>
            </a:r>
            <a:r>
              <a:rPr lang="en-US" sz="1900" spc="-5" dirty="0">
                <a:latin typeface="Trebuchet MS"/>
                <a:cs typeface="Trebuchet MS"/>
              </a:rPr>
              <a:t>regulations. Evening </a:t>
            </a:r>
            <a:r>
              <a:rPr lang="en-US" sz="1900" spc="-10" dirty="0">
                <a:latin typeface="Trebuchet MS"/>
                <a:cs typeface="Trebuchet MS"/>
              </a:rPr>
              <a:t>programs  </a:t>
            </a:r>
            <a:r>
              <a:rPr lang="en-US" sz="1900" spc="-5" dirty="0">
                <a:latin typeface="Trebuchet MS"/>
                <a:cs typeface="Trebuchet MS"/>
              </a:rPr>
              <a:t>should be </a:t>
            </a:r>
            <a:r>
              <a:rPr lang="en-US" sz="1900" spc="-10" dirty="0">
                <a:latin typeface="Trebuchet MS"/>
                <a:cs typeface="Trebuchet MS"/>
              </a:rPr>
              <a:t>reviewed </a:t>
            </a:r>
            <a:r>
              <a:rPr lang="en-US" sz="1900" spc="-5" dirty="0">
                <a:latin typeface="Trebuchet MS"/>
                <a:cs typeface="Trebuchet MS"/>
              </a:rPr>
              <a:t>and </a:t>
            </a:r>
            <a:r>
              <a:rPr lang="en-US" sz="1900" spc="-10" dirty="0">
                <a:latin typeface="Trebuchet MS"/>
                <a:cs typeface="Trebuchet MS"/>
              </a:rPr>
              <a:t>arranged </a:t>
            </a:r>
            <a:r>
              <a:rPr lang="en-US" sz="1900" spc="-5" dirty="0">
                <a:latin typeface="Trebuchet MS"/>
                <a:cs typeface="Trebuchet MS"/>
              </a:rPr>
              <a:t>to </a:t>
            </a:r>
            <a:r>
              <a:rPr lang="en-US" sz="1900" spc="-10" dirty="0">
                <a:latin typeface="Trebuchet MS"/>
                <a:cs typeface="Trebuchet MS"/>
              </a:rPr>
              <a:t>meet </a:t>
            </a:r>
            <a:r>
              <a:rPr lang="en-US" sz="1900" spc="-5" dirty="0">
                <a:latin typeface="Trebuchet MS"/>
                <a:cs typeface="Trebuchet MS"/>
              </a:rPr>
              <a:t>social </a:t>
            </a:r>
            <a:r>
              <a:rPr lang="en-US" sz="1900" spc="-10" dirty="0">
                <a:latin typeface="Trebuchet MS"/>
                <a:cs typeface="Trebuchet MS"/>
              </a:rPr>
              <a:t>distancing measures </a:t>
            </a:r>
            <a:r>
              <a:rPr lang="en-US" sz="1900" spc="-5" dirty="0">
                <a:latin typeface="Trebuchet MS"/>
                <a:cs typeface="Trebuchet MS"/>
              </a:rPr>
              <a:t>2m. </a:t>
            </a:r>
            <a:r>
              <a:rPr lang="en-US" sz="1900" spc="-20" dirty="0">
                <a:latin typeface="Trebuchet MS"/>
                <a:cs typeface="Trebuchet MS"/>
              </a:rPr>
              <a:t>Programs </a:t>
            </a:r>
            <a:r>
              <a:rPr lang="en-US" sz="1900" spc="-5" dirty="0">
                <a:latin typeface="Trebuchet MS"/>
                <a:cs typeface="Trebuchet MS"/>
              </a:rPr>
              <a:t>with </a:t>
            </a:r>
            <a:r>
              <a:rPr lang="en-US" sz="1900" spc="-10" dirty="0">
                <a:latin typeface="Trebuchet MS"/>
                <a:cs typeface="Trebuchet MS"/>
              </a:rPr>
              <a:t>gathering  </a:t>
            </a:r>
            <a:r>
              <a:rPr lang="en-US" sz="1900" spc="-5" dirty="0">
                <a:latin typeface="Trebuchet MS"/>
                <a:cs typeface="Trebuchet MS"/>
              </a:rPr>
              <a:t>larger groups should be</a:t>
            </a:r>
            <a:r>
              <a:rPr lang="en-US" sz="1900" spc="80" dirty="0">
                <a:latin typeface="Trebuchet MS"/>
                <a:cs typeface="Trebuchet MS"/>
              </a:rPr>
              <a:t> </a:t>
            </a:r>
            <a:r>
              <a:rPr lang="en-US" sz="1900" spc="-10" dirty="0">
                <a:latin typeface="Trebuchet MS"/>
                <a:cs typeface="Trebuchet MS"/>
              </a:rPr>
              <a:t>avoided</a:t>
            </a:r>
            <a:r>
              <a:rPr lang="en-US" sz="1900" spc="-10" dirty="0" smtClean="0">
                <a:latin typeface="Trebuchet MS"/>
                <a:cs typeface="Trebuchet MS"/>
              </a:rPr>
              <a:t>.</a:t>
            </a:r>
          </a:p>
          <a:p>
            <a:pPr marL="12700" marR="331470" algn="just">
              <a:lnSpc>
                <a:spcPct val="80100"/>
              </a:lnSpc>
              <a:spcBef>
                <a:spcPts val="1220"/>
              </a:spcBef>
            </a:pPr>
            <a:r>
              <a:rPr lang="en-US" sz="1900" spc="-5" dirty="0">
                <a:latin typeface="Trebuchet MS"/>
                <a:cs typeface="Trebuchet MS"/>
              </a:rPr>
              <a:t>All sport </a:t>
            </a:r>
            <a:r>
              <a:rPr lang="en-US" sz="1900" spc="-10" dirty="0">
                <a:latin typeface="Trebuchet MS"/>
                <a:cs typeface="Trebuchet MS"/>
              </a:rPr>
              <a:t>activities </a:t>
            </a:r>
            <a:r>
              <a:rPr lang="en-US" sz="1900" spc="-5" dirty="0">
                <a:latin typeface="Trebuchet MS"/>
                <a:cs typeface="Trebuchet MS"/>
              </a:rPr>
              <a:t>with </a:t>
            </a:r>
            <a:r>
              <a:rPr lang="en-US" sz="1900" spc="-10" dirty="0">
                <a:latin typeface="Trebuchet MS"/>
                <a:cs typeface="Trebuchet MS"/>
              </a:rPr>
              <a:t>direct body contact </a:t>
            </a:r>
            <a:r>
              <a:rPr lang="en-US" sz="1900" spc="-5" dirty="0">
                <a:latin typeface="Trebuchet MS"/>
                <a:cs typeface="Trebuchet MS"/>
              </a:rPr>
              <a:t>should be </a:t>
            </a:r>
            <a:r>
              <a:rPr lang="en-US" sz="1900" spc="-10" dirty="0">
                <a:latin typeface="Trebuchet MS"/>
                <a:cs typeface="Trebuchet MS"/>
              </a:rPr>
              <a:t>prohibited</a:t>
            </a:r>
            <a:r>
              <a:rPr lang="en-US" sz="1900" spc="-10" dirty="0" smtClean="0">
                <a:latin typeface="Trebuchet MS"/>
                <a:cs typeface="Trebuchet MS"/>
              </a:rPr>
              <a:t>.</a:t>
            </a:r>
          </a:p>
          <a:p>
            <a:pPr marL="12700" marR="331470" algn="just">
              <a:lnSpc>
                <a:spcPct val="80100"/>
              </a:lnSpc>
              <a:spcBef>
                <a:spcPts val="1220"/>
              </a:spcBef>
            </a:pPr>
            <a:r>
              <a:rPr lang="en-US" sz="1900" spc="-5" dirty="0">
                <a:latin typeface="Trebuchet MS"/>
                <a:cs typeface="Trebuchet MS"/>
              </a:rPr>
              <a:t>Review water </a:t>
            </a:r>
            <a:r>
              <a:rPr lang="en-US" sz="1900" spc="-5" dirty="0" smtClean="0">
                <a:latin typeface="Trebuchet MS"/>
                <a:cs typeface="Trebuchet MS"/>
              </a:rPr>
              <a:t>sports </a:t>
            </a:r>
            <a:r>
              <a:rPr lang="en-US" sz="1900" spc="-5" dirty="0">
                <a:latin typeface="Trebuchet MS"/>
                <a:cs typeface="Trebuchet MS"/>
              </a:rPr>
              <a:t>activities e.g. surfing, diving, kiting, </a:t>
            </a:r>
            <a:r>
              <a:rPr lang="en-US" sz="1900" spc="-5" dirty="0" err="1" smtClean="0">
                <a:latin typeface="Trebuchet MS"/>
                <a:cs typeface="Trebuchet MS"/>
              </a:rPr>
              <a:t>JetSki</a:t>
            </a:r>
            <a:r>
              <a:rPr lang="en-US" sz="1900" spc="-5" dirty="0" smtClean="0">
                <a:latin typeface="Trebuchet MS"/>
                <a:cs typeface="Trebuchet MS"/>
              </a:rPr>
              <a:t> etc</a:t>
            </a:r>
            <a:r>
              <a:rPr lang="en-US" sz="1900" spc="-5" dirty="0">
                <a:latin typeface="Trebuchet MS"/>
                <a:cs typeface="Trebuchet MS"/>
              </a:rPr>
              <a:t>. and adjust measures to meet social distancing and COVID-19 measures. If not possible activity needs to be </a:t>
            </a:r>
            <a:r>
              <a:rPr lang="en-US" sz="1900" spc="-5" dirty="0" smtClean="0">
                <a:latin typeface="Trebuchet MS"/>
                <a:cs typeface="Trebuchet MS"/>
              </a:rPr>
              <a:t>cancelled.</a:t>
            </a:r>
            <a:endParaRPr lang="en-US" sz="1900" spc="-5" dirty="0">
              <a:latin typeface="Trebuchet MS"/>
              <a:cs typeface="Trebuchet MS"/>
            </a:endParaRPr>
          </a:p>
          <a:p>
            <a:pPr marL="12700" marR="331470" algn="just">
              <a:lnSpc>
                <a:spcPct val="80100"/>
              </a:lnSpc>
              <a:spcBef>
                <a:spcPts val="1220"/>
              </a:spcBef>
            </a:pPr>
            <a:endParaRPr sz="1900" dirty="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37</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98855"/>
            <a:ext cx="9525000" cy="5906745"/>
          </a:xfrm>
          <a:prstGeom prst="rect">
            <a:avLst/>
          </a:prstGeom>
        </p:spPr>
        <p:txBody>
          <a:bodyPr vert="horz" wrap="square" lIns="0" tIns="165100" rIns="0" bIns="0" rtlCol="0">
            <a:spAutoFit/>
          </a:bodyPr>
          <a:lstStyle/>
          <a:p>
            <a:pPr marL="12700" marR="5080" lvl="0">
              <a:spcBef>
                <a:spcPts val="1200"/>
              </a:spcBef>
            </a:pPr>
            <a:r>
              <a:rPr lang="en-US" sz="1900" u="heavy" spc="-20" dirty="0" smtClean="0">
                <a:solidFill>
                  <a:srgbClr val="FF0000"/>
                </a:solidFill>
                <a:uFill>
                  <a:solidFill>
                    <a:srgbClr val="000000"/>
                  </a:solidFill>
                </a:uFill>
                <a:latin typeface="Trebuchet MS"/>
                <a:cs typeface="Trebuchet MS"/>
              </a:rPr>
              <a:t>Theater / evening shows</a:t>
            </a:r>
            <a:endParaRPr sz="1900" dirty="0">
              <a:solidFill>
                <a:srgbClr val="FF0000"/>
              </a:solidFill>
              <a:latin typeface="Trebuchet MS"/>
              <a:cs typeface="Trebuchet MS"/>
            </a:endParaRPr>
          </a:p>
          <a:p>
            <a:pPr marL="12700" marR="5080">
              <a:spcBef>
                <a:spcPts val="1200"/>
              </a:spcBef>
            </a:pPr>
            <a:r>
              <a:rPr lang="en-US" sz="1850" spc="-5" dirty="0">
                <a:solidFill>
                  <a:srgbClr val="FF0000"/>
                </a:solidFill>
                <a:latin typeface="Trebuchet MS"/>
                <a:cs typeface="Trebuchet MS"/>
              </a:rPr>
              <a:t>Number of guests at theatre must be reduced to meet social distancing 2m, please consider local legislations of different regulations for indoor or outdoor venues. </a:t>
            </a:r>
          </a:p>
          <a:p>
            <a:pPr marL="12700" marR="5080">
              <a:spcBef>
                <a:spcPts val="1200"/>
              </a:spcBef>
            </a:pPr>
            <a:r>
              <a:rPr lang="en-US" sz="1850" spc="-5" dirty="0">
                <a:solidFill>
                  <a:srgbClr val="FF0000"/>
                </a:solidFill>
                <a:latin typeface="Trebuchet MS"/>
                <a:cs typeface="Trebuchet MS"/>
              </a:rPr>
              <a:t>Ensure an approximate distance of min. 4m between performer and customer (this is applicable for theatre, bars, plazas, gardens, beaches or any other place where live performances might take place)</a:t>
            </a:r>
          </a:p>
          <a:p>
            <a:pPr marL="12700" marR="5080">
              <a:spcBef>
                <a:spcPts val="1200"/>
              </a:spcBef>
            </a:pPr>
            <a:r>
              <a:rPr lang="en-US" sz="1850" spc="-5" dirty="0">
                <a:solidFill>
                  <a:srgbClr val="FF0000"/>
                </a:solidFill>
                <a:latin typeface="Trebuchet MS"/>
                <a:cs typeface="Trebuchet MS"/>
              </a:rPr>
              <a:t>Ensure proper / adequate ventilation of the venue. If no mechanical ventilation is possible please ensure the best possible natural ventilation during the operation. If no mechanical ventilation is possible please ensure a natural ventilation of at least 1h before start of operation by opening all doors and windows </a:t>
            </a:r>
          </a:p>
          <a:p>
            <a:pPr marL="12700" marR="5080">
              <a:spcBef>
                <a:spcPts val="1200"/>
              </a:spcBef>
            </a:pPr>
            <a:r>
              <a:rPr lang="en-US" sz="1850" spc="-5" dirty="0">
                <a:solidFill>
                  <a:srgbClr val="FF0000"/>
                </a:solidFill>
                <a:latin typeface="Trebuchet MS"/>
                <a:cs typeface="Trebuchet MS"/>
              </a:rPr>
              <a:t>Beverages can be brought into the venue when unbreakable cups are used. Anyhow guest should not leave seats during the show/entertainment if social distancing can’t be ensured all time. </a:t>
            </a:r>
          </a:p>
          <a:p>
            <a:pPr marL="12700" marR="5080">
              <a:spcBef>
                <a:spcPts val="1200"/>
              </a:spcBef>
            </a:pPr>
            <a:r>
              <a:rPr lang="en-US" sz="1850" spc="-5" dirty="0">
                <a:solidFill>
                  <a:srgbClr val="FF0000"/>
                </a:solidFill>
                <a:latin typeface="Trebuchet MS"/>
                <a:cs typeface="Trebuchet MS"/>
              </a:rPr>
              <a:t>Singers &amp; moderators can be without mask when a distance of 4m to customer and 2m to each other is ensured. During singing or moderating no other performance should be performed on stage, otherwise everyone on stage needs to wear a nose &amp; mouth covering mask </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38</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Tree>
    <p:extLst>
      <p:ext uri="{BB962C8B-B14F-4D97-AF65-F5344CB8AC3E}">
        <p14:creationId xmlns:p14="http://schemas.microsoft.com/office/powerpoint/2010/main" val="340312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53410" y="1480210"/>
            <a:ext cx="4994275" cy="3935095"/>
          </a:xfrm>
          <a:prstGeom prst="rect">
            <a:avLst/>
          </a:prstGeom>
        </p:spPr>
        <p:txBody>
          <a:bodyPr vert="horz" wrap="square" lIns="0" tIns="157480" rIns="0" bIns="0" rtlCol="0">
            <a:spAutoFit/>
          </a:bodyPr>
          <a:lstStyle/>
          <a:p>
            <a:pPr marL="469900" indent="-457200">
              <a:lnSpc>
                <a:spcPct val="100000"/>
              </a:lnSpc>
              <a:spcBef>
                <a:spcPts val="1240"/>
              </a:spcBef>
              <a:buFont typeface="Wingdings"/>
              <a:buChar char=""/>
              <a:tabLst>
                <a:tab pos="469265" algn="l"/>
                <a:tab pos="469900" algn="l"/>
              </a:tabLst>
            </a:pPr>
            <a:r>
              <a:rPr sz="1900" spc="-5" dirty="0">
                <a:latin typeface="Trebuchet MS"/>
                <a:cs typeface="Trebuchet MS"/>
              </a:rPr>
              <a:t>Shops/Bazars/Clinics/Diving</a:t>
            </a:r>
            <a:r>
              <a:rPr sz="1900" spc="45" dirty="0">
                <a:latin typeface="Trebuchet MS"/>
                <a:cs typeface="Trebuchet MS"/>
              </a:rPr>
              <a:t> </a:t>
            </a:r>
            <a:r>
              <a:rPr sz="1900" spc="-10" dirty="0">
                <a:latin typeface="Trebuchet MS"/>
                <a:cs typeface="Trebuchet MS"/>
              </a:rPr>
              <a:t>Centers</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5" dirty="0">
                <a:latin typeface="Trebuchet MS"/>
                <a:cs typeface="Trebuchet MS"/>
              </a:rPr>
              <a:t>Suppliers</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10" dirty="0">
                <a:latin typeface="Trebuchet MS"/>
                <a:cs typeface="Trebuchet MS"/>
              </a:rPr>
              <a:t>Hygiene</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10" dirty="0">
                <a:latin typeface="Trebuchet MS"/>
                <a:cs typeface="Trebuchet MS"/>
              </a:rPr>
              <a:t>General </a:t>
            </a:r>
            <a:r>
              <a:rPr sz="1900" spc="-25" dirty="0">
                <a:latin typeface="Trebuchet MS"/>
                <a:cs typeface="Trebuchet MS"/>
              </a:rPr>
              <a:t>Manager’s</a:t>
            </a:r>
            <a:r>
              <a:rPr sz="1900" spc="80" dirty="0">
                <a:latin typeface="Trebuchet MS"/>
                <a:cs typeface="Trebuchet MS"/>
              </a:rPr>
              <a:t> </a:t>
            </a:r>
            <a:r>
              <a:rPr sz="1900" spc="-25" dirty="0">
                <a:latin typeface="Trebuchet MS"/>
                <a:cs typeface="Trebuchet MS"/>
              </a:rPr>
              <a:t>Role</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5" dirty="0">
                <a:latin typeface="Trebuchet MS"/>
                <a:cs typeface="Trebuchet MS"/>
              </a:rPr>
              <a:t>Crisis</a:t>
            </a:r>
            <a:r>
              <a:rPr sz="1900" spc="-25" dirty="0">
                <a:latin typeface="Trebuchet MS"/>
                <a:cs typeface="Trebuchet MS"/>
              </a:rPr>
              <a:t> </a:t>
            </a:r>
            <a:r>
              <a:rPr sz="1900" spc="-70" dirty="0">
                <a:latin typeface="Trebuchet MS"/>
                <a:cs typeface="Trebuchet MS"/>
              </a:rPr>
              <a:t>Team</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5" dirty="0">
                <a:latin typeface="Trebuchet MS"/>
                <a:cs typeface="Trebuchet MS"/>
              </a:rPr>
              <a:t>In Case of an </a:t>
            </a:r>
            <a:r>
              <a:rPr sz="1900" spc="-10" dirty="0">
                <a:latin typeface="Trebuchet MS"/>
                <a:cs typeface="Trebuchet MS"/>
              </a:rPr>
              <a:t>Infected </a:t>
            </a:r>
            <a:r>
              <a:rPr sz="1900" spc="-20" dirty="0">
                <a:latin typeface="Trebuchet MS"/>
                <a:cs typeface="Trebuchet MS"/>
              </a:rPr>
              <a:t>Person </a:t>
            </a:r>
            <a:r>
              <a:rPr sz="1900" spc="-5" dirty="0">
                <a:latin typeface="Trebuchet MS"/>
                <a:cs typeface="Trebuchet MS"/>
              </a:rPr>
              <a:t>in the</a:t>
            </a:r>
            <a:r>
              <a:rPr sz="1900" spc="85" dirty="0">
                <a:latin typeface="Trebuchet MS"/>
                <a:cs typeface="Trebuchet MS"/>
              </a:rPr>
              <a:t> </a:t>
            </a:r>
            <a:r>
              <a:rPr sz="1900" spc="-10" dirty="0">
                <a:latin typeface="Trebuchet MS"/>
                <a:cs typeface="Trebuchet MS"/>
              </a:rPr>
              <a:t>Hotel</a:t>
            </a:r>
            <a:endParaRPr sz="1900" dirty="0">
              <a:latin typeface="Trebuchet MS"/>
              <a:cs typeface="Trebuchet MS"/>
            </a:endParaRPr>
          </a:p>
          <a:p>
            <a:pPr marL="469900" indent="-457200">
              <a:lnSpc>
                <a:spcPct val="100000"/>
              </a:lnSpc>
              <a:spcBef>
                <a:spcPts val="1145"/>
              </a:spcBef>
              <a:buFont typeface="Wingdings"/>
              <a:buChar char=""/>
              <a:tabLst>
                <a:tab pos="469265" algn="l"/>
                <a:tab pos="469900" algn="l"/>
              </a:tabLst>
            </a:pPr>
            <a:r>
              <a:rPr sz="1900" spc="-10" dirty="0">
                <a:latin typeface="Trebuchet MS"/>
                <a:cs typeface="Trebuchet MS"/>
              </a:rPr>
              <a:t>Documents and</a:t>
            </a:r>
            <a:r>
              <a:rPr sz="1900" spc="40" dirty="0">
                <a:latin typeface="Trebuchet MS"/>
                <a:cs typeface="Trebuchet MS"/>
              </a:rPr>
              <a:t> </a:t>
            </a:r>
            <a:r>
              <a:rPr sz="1900" spc="-20" dirty="0">
                <a:latin typeface="Trebuchet MS"/>
                <a:cs typeface="Trebuchet MS"/>
              </a:rPr>
              <a:t>Records</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20" dirty="0">
                <a:latin typeface="Trebuchet MS"/>
                <a:cs typeface="Trebuchet MS"/>
              </a:rPr>
              <a:t>Required</a:t>
            </a:r>
            <a:r>
              <a:rPr sz="1900" spc="15" dirty="0">
                <a:latin typeface="Trebuchet MS"/>
                <a:cs typeface="Trebuchet MS"/>
              </a:rPr>
              <a:t> </a:t>
            </a:r>
            <a:r>
              <a:rPr sz="1900" spc="-5" dirty="0">
                <a:latin typeface="Trebuchet MS"/>
                <a:cs typeface="Trebuchet MS"/>
              </a:rPr>
              <a:t>Equipment</a:t>
            </a:r>
            <a:endParaRPr sz="1900" dirty="0">
              <a:latin typeface="Trebuchet MS"/>
              <a:cs typeface="Trebuchet MS"/>
            </a:endParaRPr>
          </a:p>
          <a:p>
            <a:pPr marL="469900" indent="-457200">
              <a:lnSpc>
                <a:spcPct val="100000"/>
              </a:lnSpc>
              <a:spcBef>
                <a:spcPts val="1140"/>
              </a:spcBef>
              <a:buFont typeface="Wingdings"/>
              <a:buChar char=""/>
              <a:tabLst>
                <a:tab pos="469265" algn="l"/>
                <a:tab pos="469900" algn="l"/>
              </a:tabLst>
            </a:pPr>
            <a:r>
              <a:rPr sz="1900" spc="-5" dirty="0">
                <a:latin typeface="Trebuchet MS"/>
                <a:cs typeface="Trebuchet MS"/>
              </a:rPr>
              <a:t>Application of </a:t>
            </a:r>
            <a:r>
              <a:rPr sz="1900" spc="-10" dirty="0">
                <a:latin typeface="Trebuchet MS"/>
                <a:cs typeface="Trebuchet MS"/>
              </a:rPr>
              <a:t>the</a:t>
            </a:r>
            <a:r>
              <a:rPr sz="1900" spc="35" dirty="0">
                <a:latin typeface="Trebuchet MS"/>
                <a:cs typeface="Trebuchet MS"/>
              </a:rPr>
              <a:t> </a:t>
            </a:r>
            <a:r>
              <a:rPr sz="1900" spc="-15" dirty="0">
                <a:latin typeface="Trebuchet MS"/>
                <a:cs typeface="Trebuchet MS"/>
              </a:rPr>
              <a:t>Protocol</a:t>
            </a:r>
            <a:endParaRPr sz="1900" dirty="0">
              <a:latin typeface="Trebuchet MS"/>
              <a:cs typeface="Trebuchet MS"/>
            </a:endParaRPr>
          </a:p>
        </p:txBody>
      </p:sp>
      <p:sp>
        <p:nvSpPr>
          <p:cNvPr id="4" name="object 4"/>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3</a:t>
            </a:r>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10997"/>
            <a:ext cx="1071245" cy="574040"/>
          </a:xfrm>
          <a:prstGeom prst="rect">
            <a:avLst/>
          </a:prstGeom>
        </p:spPr>
        <p:txBody>
          <a:bodyPr vert="horz" wrap="square" lIns="0" tIns="12700" rIns="0" bIns="0" rtlCol="0">
            <a:spAutoFit/>
          </a:bodyPr>
          <a:lstStyle/>
          <a:p>
            <a:pPr marL="12700">
              <a:lnSpc>
                <a:spcPct val="100000"/>
              </a:lnSpc>
              <a:spcBef>
                <a:spcPts val="100"/>
              </a:spcBef>
            </a:pPr>
            <a:r>
              <a:rPr dirty="0">
                <a:latin typeface="Calibri"/>
                <a:cs typeface="Calibri"/>
              </a:rPr>
              <a:t>Ind</a:t>
            </a:r>
            <a:r>
              <a:rPr spc="-60" dirty="0">
                <a:latin typeface="Calibri"/>
                <a:cs typeface="Calibri"/>
              </a:rPr>
              <a:t>e</a:t>
            </a:r>
            <a:r>
              <a:rPr dirty="0">
                <a:latin typeface="Calibri"/>
                <a:cs typeface="Calibri"/>
              </a:rPr>
              <a:t>x</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90600"/>
            <a:ext cx="9525000" cy="5337359"/>
          </a:xfrm>
          <a:prstGeom prst="rect">
            <a:avLst/>
          </a:prstGeom>
        </p:spPr>
        <p:txBody>
          <a:bodyPr vert="horz" wrap="square" lIns="0" tIns="165100" rIns="0" bIns="0" rtlCol="0">
            <a:spAutoFit/>
          </a:bodyPr>
          <a:lstStyle/>
          <a:p>
            <a:pPr marL="12700" marR="5080">
              <a:lnSpc>
                <a:spcPct val="100000"/>
              </a:lnSpc>
              <a:spcBef>
                <a:spcPts val="1200"/>
              </a:spcBef>
            </a:pPr>
            <a:r>
              <a:rPr lang="en-US" sz="1900" spc="-5" dirty="0">
                <a:solidFill>
                  <a:srgbClr val="FF0000"/>
                </a:solidFill>
                <a:latin typeface="Trebuchet MS"/>
                <a:cs typeface="Trebuchet MS"/>
              </a:rPr>
              <a:t>Costumes or make-up should not be shared during any kind of performance. After use a proper cleaning must take place. </a:t>
            </a:r>
          </a:p>
          <a:p>
            <a:pPr marL="12700" marR="5080">
              <a:lnSpc>
                <a:spcPct val="100000"/>
              </a:lnSpc>
              <a:spcBef>
                <a:spcPts val="1200"/>
              </a:spcBef>
            </a:pPr>
            <a:r>
              <a:rPr lang="en-US" sz="1900" spc="-5" dirty="0">
                <a:solidFill>
                  <a:srgbClr val="FF0000"/>
                </a:solidFill>
                <a:latin typeface="Trebuchet MS"/>
                <a:cs typeface="Trebuchet MS"/>
              </a:rPr>
              <a:t>Staff should wear nose &amp; mouth covering masks in the backstage area </a:t>
            </a:r>
          </a:p>
          <a:p>
            <a:pPr marL="12700" marR="5080">
              <a:lnSpc>
                <a:spcPct val="100000"/>
              </a:lnSpc>
              <a:spcBef>
                <a:spcPts val="1200"/>
              </a:spcBef>
            </a:pPr>
            <a:r>
              <a:rPr lang="en-US" sz="1900" spc="-5" dirty="0">
                <a:solidFill>
                  <a:srgbClr val="FF0000"/>
                </a:solidFill>
                <a:latin typeface="Trebuchet MS"/>
                <a:cs typeface="Trebuchet MS"/>
              </a:rPr>
              <a:t>Ensure proper/ adequate cleaning &amp; ventilation process of the backstage, including hand sanitizers </a:t>
            </a:r>
          </a:p>
          <a:p>
            <a:pPr marL="12700" marR="5080">
              <a:lnSpc>
                <a:spcPct val="100000"/>
              </a:lnSpc>
              <a:spcBef>
                <a:spcPts val="1200"/>
              </a:spcBef>
            </a:pPr>
            <a:r>
              <a:rPr lang="en-US" sz="1900" spc="-5" dirty="0">
                <a:solidFill>
                  <a:srgbClr val="FF0000"/>
                </a:solidFill>
                <a:latin typeface="Trebuchet MS"/>
                <a:cs typeface="Trebuchet MS"/>
              </a:rPr>
              <a:t>Shows should be designed to keep physical stress to a minimum, in order to limit aerosols on stage to a minimum </a:t>
            </a:r>
          </a:p>
          <a:p>
            <a:pPr marL="12700" marR="5080">
              <a:lnSpc>
                <a:spcPct val="100000"/>
              </a:lnSpc>
              <a:spcBef>
                <a:spcPts val="1200"/>
              </a:spcBef>
            </a:pPr>
            <a:r>
              <a:rPr lang="en-US" sz="1900" spc="-5" dirty="0">
                <a:solidFill>
                  <a:srgbClr val="FF0000"/>
                </a:solidFill>
                <a:latin typeface="Trebuchet MS"/>
                <a:cs typeface="Trebuchet MS"/>
              </a:rPr>
              <a:t>If possible install position marks on stage to support staff keeping social distancing </a:t>
            </a:r>
          </a:p>
          <a:p>
            <a:pPr marL="12700" marR="5080">
              <a:lnSpc>
                <a:spcPct val="100000"/>
              </a:lnSpc>
              <a:spcBef>
                <a:spcPts val="1200"/>
              </a:spcBef>
            </a:pPr>
            <a:r>
              <a:rPr lang="en-US" sz="1900" spc="-5" dirty="0">
                <a:solidFill>
                  <a:srgbClr val="FF0000"/>
                </a:solidFill>
                <a:latin typeface="Trebuchet MS"/>
                <a:cs typeface="Trebuchet MS"/>
              </a:rPr>
              <a:t>If hotels are using walking acts (mascots), please ensure that only one staff member is wearing the walking act. If a rotation of staff is necessary please ensure the costume is dried and cleaned with sanitizer for at least 24h between the use. Staff must wear a nose &amp; mouth covering mask below the costume </a:t>
            </a:r>
          </a:p>
          <a:p>
            <a:pPr marL="12700" marR="5080">
              <a:lnSpc>
                <a:spcPct val="100000"/>
              </a:lnSpc>
              <a:spcBef>
                <a:spcPts val="1200"/>
              </a:spcBef>
            </a:pPr>
            <a:r>
              <a:rPr lang="en-US" sz="1900" spc="-5" dirty="0">
                <a:solidFill>
                  <a:srgbClr val="FF0000"/>
                </a:solidFill>
                <a:latin typeface="Trebuchet MS"/>
                <a:cs typeface="Trebuchet MS"/>
              </a:rPr>
              <a:t>Staff to wear face masks during program </a:t>
            </a:r>
          </a:p>
          <a:p>
            <a:pPr marL="12700" marR="5080">
              <a:lnSpc>
                <a:spcPct val="100000"/>
              </a:lnSpc>
              <a:spcBef>
                <a:spcPts val="1200"/>
              </a:spcBef>
            </a:pPr>
            <a:r>
              <a:rPr lang="en-US" sz="1900" spc="-5" dirty="0">
                <a:solidFill>
                  <a:srgbClr val="FF0000"/>
                </a:solidFill>
                <a:latin typeface="Trebuchet MS"/>
                <a:cs typeface="Trebuchet MS"/>
              </a:rPr>
              <a:t>All used entertainment equipment must be disinfected before starting programs </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39</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Tree>
    <p:extLst>
      <p:ext uri="{BB962C8B-B14F-4D97-AF65-F5344CB8AC3E}">
        <p14:creationId xmlns:p14="http://schemas.microsoft.com/office/powerpoint/2010/main" val="2284509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1219200"/>
            <a:ext cx="9525000" cy="5260414"/>
          </a:xfrm>
          <a:prstGeom prst="rect">
            <a:avLst/>
          </a:prstGeom>
        </p:spPr>
        <p:txBody>
          <a:bodyPr vert="horz" wrap="square" lIns="0" tIns="165100" rIns="0" bIns="0" rtlCol="0">
            <a:spAutoFit/>
          </a:bodyPr>
          <a:lstStyle/>
          <a:p>
            <a:pPr marL="12700" marR="5080" lvl="0">
              <a:spcBef>
                <a:spcPts val="1200"/>
              </a:spcBef>
            </a:pPr>
            <a:r>
              <a:rPr lang="en-US" sz="1900" spc="-5" dirty="0">
                <a:latin typeface="Trebuchet MS"/>
                <a:cs typeface="Trebuchet MS"/>
              </a:rPr>
              <a:t>P</a:t>
            </a:r>
            <a:r>
              <a:rPr sz="1900" spc="-5" dirty="0">
                <a:latin typeface="Trebuchet MS"/>
                <a:cs typeface="Trebuchet MS"/>
              </a:rPr>
              <a:t>arties or weddings will be allowed inside the hotel</a:t>
            </a:r>
            <a:r>
              <a:rPr lang="en-US" sz="1900" spc="-5" dirty="0">
                <a:latin typeface="Trebuchet MS"/>
                <a:cs typeface="Trebuchet MS"/>
              </a:rPr>
              <a:t> only at open areas and with max. 50% and limit of 300 guests.</a:t>
            </a:r>
            <a:endParaRPr sz="1900" spc="-5" dirty="0">
              <a:latin typeface="Trebuchet MS"/>
              <a:cs typeface="Trebuchet MS"/>
            </a:endParaRPr>
          </a:p>
          <a:p>
            <a:pPr marL="12700">
              <a:lnSpc>
                <a:spcPct val="100000"/>
              </a:lnSpc>
              <a:spcBef>
                <a:spcPts val="1200"/>
              </a:spcBef>
            </a:pPr>
            <a:r>
              <a:rPr sz="1900" spc="-5" dirty="0">
                <a:latin typeface="Trebuchet MS"/>
                <a:cs typeface="Trebuchet MS"/>
              </a:rPr>
              <a:t>The disco will be </a:t>
            </a:r>
            <a:r>
              <a:rPr sz="1900" spc="-10" dirty="0">
                <a:latin typeface="Trebuchet MS"/>
                <a:cs typeface="Trebuchet MS"/>
              </a:rPr>
              <a:t>temporarily</a:t>
            </a:r>
            <a:r>
              <a:rPr sz="1900" spc="50" dirty="0">
                <a:latin typeface="Trebuchet MS"/>
                <a:cs typeface="Trebuchet MS"/>
              </a:rPr>
              <a:t> </a:t>
            </a:r>
            <a:r>
              <a:rPr sz="1900" spc="-10" dirty="0">
                <a:latin typeface="Trebuchet MS"/>
                <a:cs typeface="Trebuchet MS"/>
              </a:rPr>
              <a:t>closed.</a:t>
            </a:r>
            <a:endParaRPr sz="1900" dirty="0">
              <a:latin typeface="Trebuchet MS"/>
              <a:cs typeface="Trebuchet MS"/>
            </a:endParaRPr>
          </a:p>
          <a:p>
            <a:pPr marL="12700">
              <a:lnSpc>
                <a:spcPct val="100000"/>
              </a:lnSpc>
              <a:spcBef>
                <a:spcPts val="1205"/>
              </a:spcBef>
            </a:pPr>
            <a:r>
              <a:rPr lang="en-US" sz="1900" dirty="0" smtClean="0">
                <a:solidFill>
                  <a:srgbClr val="FF0000"/>
                </a:solidFill>
                <a:latin typeface="Trebuchet MS"/>
                <a:cs typeface="Trebuchet MS"/>
              </a:rPr>
              <a:t>Review </a:t>
            </a:r>
            <a:r>
              <a:rPr lang="en-US" sz="1900" dirty="0">
                <a:solidFill>
                  <a:srgbClr val="FF0000"/>
                </a:solidFill>
                <a:latin typeface="Trebuchet MS"/>
                <a:cs typeface="Trebuchet MS"/>
              </a:rPr>
              <a:t>private lessons e.g. tennis, golf, surfing, etc. and adjust measures to meet social distancing and COVID-19 measures. If not possible activity needs to be </a:t>
            </a:r>
            <a:r>
              <a:rPr lang="en-US" sz="1900" dirty="0" smtClean="0">
                <a:solidFill>
                  <a:srgbClr val="FF0000"/>
                </a:solidFill>
                <a:latin typeface="Trebuchet MS"/>
                <a:cs typeface="Trebuchet MS"/>
              </a:rPr>
              <a:t>cancelled</a:t>
            </a:r>
            <a:endParaRPr lang="en-US" sz="2400" dirty="0" smtClean="0">
              <a:solidFill>
                <a:srgbClr val="FF0000"/>
              </a:solidFill>
              <a:latin typeface="Times New Roman"/>
              <a:cs typeface="Times New Roman"/>
            </a:endParaRPr>
          </a:p>
          <a:p>
            <a:pPr marL="12700">
              <a:spcBef>
                <a:spcPts val="1200"/>
              </a:spcBef>
            </a:pPr>
            <a:r>
              <a:rPr lang="en-US" sz="1900" spc="-5" dirty="0">
                <a:latin typeface="Trebuchet MS"/>
                <a:cs typeface="Trebuchet MS"/>
              </a:rPr>
              <a:t>All additional information shall be pointed out at the entertainment information board.</a:t>
            </a:r>
          </a:p>
          <a:p>
            <a:pPr>
              <a:lnSpc>
                <a:spcPct val="100000"/>
              </a:lnSpc>
              <a:spcBef>
                <a:spcPts val="10"/>
              </a:spcBef>
            </a:pPr>
            <a:endParaRPr sz="2400" dirty="0" smtClean="0">
              <a:latin typeface="Times New Roman"/>
              <a:cs typeface="Times New Roman"/>
            </a:endParaRPr>
          </a:p>
          <a:p>
            <a:pPr marL="12700">
              <a:lnSpc>
                <a:spcPct val="100000"/>
              </a:lnSpc>
            </a:pPr>
            <a:r>
              <a:rPr sz="1900" u="heavy" spc="-20" dirty="0" smtClean="0">
                <a:uFill>
                  <a:solidFill>
                    <a:srgbClr val="000000"/>
                  </a:solidFill>
                </a:uFill>
                <a:latin typeface="Trebuchet MS"/>
                <a:cs typeface="Trebuchet MS"/>
              </a:rPr>
              <a:t>Pools</a:t>
            </a:r>
            <a:r>
              <a:rPr sz="1900" u="heavy" spc="-85" dirty="0" smtClean="0">
                <a:uFill>
                  <a:solidFill>
                    <a:srgbClr val="000000"/>
                  </a:solidFill>
                </a:uFill>
                <a:latin typeface="Trebuchet MS"/>
                <a:cs typeface="Trebuchet MS"/>
              </a:rPr>
              <a:t> </a:t>
            </a:r>
            <a:r>
              <a:rPr sz="1900" u="heavy" spc="-10" dirty="0">
                <a:uFill>
                  <a:solidFill>
                    <a:srgbClr val="000000"/>
                  </a:solidFill>
                </a:uFill>
                <a:latin typeface="Trebuchet MS"/>
                <a:cs typeface="Trebuchet MS"/>
              </a:rPr>
              <a:t>Areas</a:t>
            </a:r>
            <a:endParaRPr sz="1900" dirty="0">
              <a:latin typeface="Trebuchet MS"/>
              <a:cs typeface="Trebuchet MS"/>
            </a:endParaRPr>
          </a:p>
          <a:p>
            <a:pPr marL="12700" marR="5080">
              <a:lnSpc>
                <a:spcPct val="100000"/>
              </a:lnSpc>
              <a:spcBef>
                <a:spcPts val="1200"/>
              </a:spcBef>
            </a:pPr>
            <a:r>
              <a:rPr sz="1900" spc="-5" dirty="0">
                <a:latin typeface="Trebuchet MS"/>
                <a:cs typeface="Trebuchet MS"/>
              </a:rPr>
              <a:t>The lounge </a:t>
            </a:r>
            <a:r>
              <a:rPr sz="1900" spc="-10" dirty="0">
                <a:latin typeface="Trebuchet MS"/>
                <a:cs typeface="Trebuchet MS"/>
              </a:rPr>
              <a:t>chairs </a:t>
            </a:r>
            <a:r>
              <a:rPr sz="1900" spc="-5" dirty="0">
                <a:latin typeface="Trebuchet MS"/>
                <a:cs typeface="Trebuchet MS"/>
              </a:rPr>
              <a:t>around the swimming pool should be in group of 2 and at least 2 </a:t>
            </a:r>
            <a:r>
              <a:rPr sz="1900" spc="-10" dirty="0">
                <a:latin typeface="Trebuchet MS"/>
                <a:cs typeface="Trebuchet MS"/>
              </a:rPr>
              <a:t>meters away </a:t>
            </a:r>
            <a:r>
              <a:rPr sz="1900" spc="-10" dirty="0" smtClean="0">
                <a:latin typeface="Trebuchet MS"/>
                <a:cs typeface="Trebuchet MS"/>
              </a:rPr>
              <a:t>from </a:t>
            </a:r>
            <a:r>
              <a:rPr sz="1900" spc="-10" dirty="0">
                <a:latin typeface="Trebuchet MS"/>
                <a:cs typeface="Trebuchet MS"/>
              </a:rPr>
              <a:t>each </a:t>
            </a:r>
            <a:r>
              <a:rPr sz="1900" spc="-50" dirty="0">
                <a:latin typeface="Trebuchet MS"/>
                <a:cs typeface="Trebuchet MS"/>
              </a:rPr>
              <a:t>other. </a:t>
            </a:r>
            <a:r>
              <a:rPr sz="1900" spc="-15" dirty="0">
                <a:latin typeface="Trebuchet MS"/>
                <a:cs typeface="Trebuchet MS"/>
              </a:rPr>
              <a:t>Position </a:t>
            </a:r>
            <a:r>
              <a:rPr sz="1900" spc="-5" dirty="0">
                <a:latin typeface="Trebuchet MS"/>
                <a:cs typeface="Trebuchet MS"/>
              </a:rPr>
              <a:t>of sun </a:t>
            </a:r>
            <a:r>
              <a:rPr sz="1900" spc="-10" dirty="0">
                <a:latin typeface="Trebuchet MS"/>
                <a:cs typeface="Trebuchet MS"/>
              </a:rPr>
              <a:t>loungers </a:t>
            </a:r>
            <a:r>
              <a:rPr sz="1900" spc="-5" dirty="0">
                <a:latin typeface="Trebuchet MS"/>
                <a:cs typeface="Trebuchet MS"/>
              </a:rPr>
              <a:t>at pool </a:t>
            </a:r>
            <a:r>
              <a:rPr sz="1900" spc="-10" dirty="0">
                <a:latin typeface="Trebuchet MS"/>
                <a:cs typeface="Trebuchet MS"/>
              </a:rPr>
              <a:t>are clearly marked and can </a:t>
            </a:r>
            <a:r>
              <a:rPr sz="1900" spc="-5" dirty="0">
                <a:latin typeface="Trebuchet MS"/>
                <a:cs typeface="Trebuchet MS"/>
              </a:rPr>
              <a:t>only be </a:t>
            </a:r>
            <a:r>
              <a:rPr sz="1900" spc="-10" dirty="0">
                <a:latin typeface="Trebuchet MS"/>
                <a:cs typeface="Trebuchet MS"/>
              </a:rPr>
              <a:t>moved within  the area</a:t>
            </a:r>
            <a:r>
              <a:rPr sz="1900" spc="30" dirty="0">
                <a:latin typeface="Trebuchet MS"/>
                <a:cs typeface="Trebuchet MS"/>
              </a:rPr>
              <a:t> </a:t>
            </a:r>
            <a:r>
              <a:rPr sz="1900" spc="-10" dirty="0">
                <a:latin typeface="Trebuchet MS"/>
                <a:cs typeface="Trebuchet MS"/>
              </a:rPr>
              <a:t>indicated.</a:t>
            </a:r>
            <a:endParaRPr sz="1900" dirty="0">
              <a:latin typeface="Trebuchet MS"/>
              <a:cs typeface="Trebuchet MS"/>
            </a:endParaRPr>
          </a:p>
          <a:p>
            <a:pPr marL="12700">
              <a:lnSpc>
                <a:spcPct val="100000"/>
              </a:lnSpc>
              <a:spcBef>
                <a:spcPts val="1205"/>
              </a:spcBef>
            </a:pPr>
            <a:r>
              <a:rPr sz="1900" spc="-5" dirty="0">
                <a:latin typeface="Trebuchet MS"/>
                <a:cs typeface="Trebuchet MS"/>
              </a:rPr>
              <a:t>The lounge </a:t>
            </a:r>
            <a:r>
              <a:rPr sz="1900" spc="-10" dirty="0">
                <a:latin typeface="Trebuchet MS"/>
                <a:cs typeface="Trebuchet MS"/>
              </a:rPr>
              <a:t>chairs must </a:t>
            </a:r>
            <a:r>
              <a:rPr sz="1900" spc="-5" dirty="0">
                <a:latin typeface="Trebuchet MS"/>
                <a:cs typeface="Trebuchet MS"/>
              </a:rPr>
              <a:t>be </a:t>
            </a:r>
            <a:r>
              <a:rPr sz="1900" spc="-10" dirty="0">
                <a:latin typeface="Trebuchet MS"/>
                <a:cs typeface="Trebuchet MS"/>
              </a:rPr>
              <a:t>disinfected before new guests are</a:t>
            </a:r>
            <a:r>
              <a:rPr sz="1900" spc="220" dirty="0">
                <a:latin typeface="Trebuchet MS"/>
                <a:cs typeface="Trebuchet MS"/>
              </a:rPr>
              <a:t> </a:t>
            </a:r>
            <a:r>
              <a:rPr sz="1900" spc="-5" dirty="0">
                <a:latin typeface="Trebuchet MS"/>
                <a:cs typeface="Trebuchet MS"/>
              </a:rPr>
              <a:t>seated</a:t>
            </a:r>
            <a:r>
              <a:rPr sz="1900" spc="-5" dirty="0" smtClean="0">
                <a:latin typeface="Trebuchet MS"/>
                <a:cs typeface="Trebuchet MS"/>
              </a:rPr>
              <a:t>.</a:t>
            </a:r>
            <a:endParaRPr lang="en-US" sz="1900" spc="-5" dirty="0" smtClean="0">
              <a:latin typeface="Trebuchet MS"/>
              <a:cs typeface="Trebuchet MS"/>
            </a:endParaRPr>
          </a:p>
          <a:p>
            <a:pPr marL="12700" marR="5080">
              <a:spcBef>
                <a:spcPts val="1200"/>
              </a:spcBef>
            </a:pPr>
            <a:r>
              <a:rPr lang="en-US" sz="1900" spc="-5" dirty="0">
                <a:latin typeface="Trebuchet MS"/>
                <a:cs typeface="Trebuchet MS"/>
              </a:rPr>
              <a:t>Positions of lounge chairs at pool, beach, </a:t>
            </a:r>
            <a:r>
              <a:rPr lang="en-US" sz="1900" spc="-5" dirty="0" smtClean="0">
                <a:latin typeface="Trebuchet MS"/>
                <a:cs typeface="Trebuchet MS"/>
              </a:rPr>
              <a:t>spa etc</a:t>
            </a:r>
            <a:r>
              <a:rPr lang="en-US" sz="1900" spc="-5" dirty="0">
                <a:latin typeface="Trebuchet MS"/>
                <a:cs typeface="Trebuchet MS"/>
              </a:rPr>
              <a:t>. are clearly marked and can only be moved within the area </a:t>
            </a:r>
            <a:r>
              <a:rPr lang="en-US" sz="1900" spc="-5" dirty="0" smtClean="0">
                <a:latin typeface="Trebuchet MS"/>
                <a:cs typeface="Trebuchet MS"/>
              </a:rPr>
              <a:t>indicated.</a:t>
            </a:r>
            <a:endParaRPr sz="1900" spc="-5" dirty="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40</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7746"/>
            <a:ext cx="4943475" cy="800735"/>
          </a:xfrm>
          <a:prstGeom prst="rect">
            <a:avLst/>
          </a:prstGeom>
        </p:spPr>
        <p:txBody>
          <a:bodyPr vert="horz" wrap="square" lIns="0" tIns="12700" rIns="0" bIns="0" rtlCol="0">
            <a:spAutoFit/>
          </a:bodyPr>
          <a:lstStyle/>
          <a:p>
            <a:pPr marL="12700">
              <a:lnSpc>
                <a:spcPts val="4250"/>
              </a:lnSpc>
              <a:spcBef>
                <a:spcPts val="100"/>
              </a:spcBef>
            </a:pPr>
            <a:r>
              <a:rPr dirty="0"/>
              <a:t>Hotel Leisure</a:t>
            </a:r>
            <a:r>
              <a:rPr spc="-45" dirty="0"/>
              <a:t> </a:t>
            </a:r>
            <a:r>
              <a:rPr spc="-20" dirty="0"/>
              <a:t>Facilities</a:t>
            </a:r>
          </a:p>
          <a:p>
            <a:pPr marL="12700">
              <a:lnSpc>
                <a:spcPts val="1850"/>
              </a:lnSpc>
            </a:pPr>
            <a:r>
              <a:rPr sz="1600" spc="-10" dirty="0"/>
              <a:t>Swimming </a:t>
            </a:r>
            <a:r>
              <a:rPr sz="1600" spc="-20" dirty="0"/>
              <a:t>Pools, </a:t>
            </a:r>
            <a:r>
              <a:rPr sz="1600" spc="-10" dirty="0"/>
              <a:t>Kids </a:t>
            </a:r>
            <a:r>
              <a:rPr sz="1600" spc="-5" dirty="0"/>
              <a:t>Club, </a:t>
            </a:r>
            <a:r>
              <a:rPr sz="1600" spc="-10" dirty="0"/>
              <a:t>Spa, Gym</a:t>
            </a:r>
            <a:r>
              <a:rPr sz="1600" spc="105" dirty="0"/>
              <a:t> </a:t>
            </a:r>
            <a:r>
              <a:rPr sz="1600" spc="-10" dirty="0"/>
              <a:t>etc.</a:t>
            </a:r>
            <a:endParaRPr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90204" y="1597152"/>
            <a:ext cx="3505200" cy="440588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78739" y="7746"/>
            <a:ext cx="4943475" cy="813043"/>
          </a:xfrm>
          <a:prstGeom prst="rect">
            <a:avLst/>
          </a:prstGeom>
        </p:spPr>
        <p:txBody>
          <a:bodyPr vert="horz" wrap="square" lIns="0" tIns="12700" rIns="0" bIns="0" rtlCol="0">
            <a:spAutoFit/>
          </a:bodyPr>
          <a:lstStyle/>
          <a:p>
            <a:pPr marL="12700">
              <a:spcBef>
                <a:spcPts val="100"/>
              </a:spcBef>
            </a:pPr>
            <a:r>
              <a:rPr dirty="0"/>
              <a:t>Hotel Leisure</a:t>
            </a:r>
            <a:r>
              <a:rPr spc="-45" dirty="0"/>
              <a:t> </a:t>
            </a:r>
            <a:r>
              <a:rPr spc="-20" dirty="0" smtClean="0"/>
              <a:t>Facilities</a:t>
            </a:r>
            <a:r>
              <a:rPr lang="en-US" spc="-20" dirty="0" smtClean="0"/>
              <a:t/>
            </a:r>
            <a:br>
              <a:rPr lang="en-US" spc="-20" dirty="0" smtClean="0"/>
            </a:br>
            <a:r>
              <a:rPr lang="en-US" sz="1600" spc="-10" dirty="0">
                <a:solidFill>
                  <a:srgbClr val="FFFFFF"/>
                </a:solidFill>
              </a:rPr>
              <a:t>Swimming </a:t>
            </a:r>
            <a:r>
              <a:rPr lang="en-US" sz="1600" spc="-20" dirty="0">
                <a:solidFill>
                  <a:srgbClr val="FFFFFF"/>
                </a:solidFill>
              </a:rPr>
              <a:t>Pools, </a:t>
            </a:r>
            <a:r>
              <a:rPr lang="en-US" sz="1600" spc="-10" dirty="0">
                <a:solidFill>
                  <a:srgbClr val="FFFFFF"/>
                </a:solidFill>
              </a:rPr>
              <a:t>Kids </a:t>
            </a:r>
            <a:r>
              <a:rPr lang="en-US" sz="1600" spc="-5" dirty="0">
                <a:solidFill>
                  <a:srgbClr val="FFFFFF"/>
                </a:solidFill>
              </a:rPr>
              <a:t>Club, </a:t>
            </a:r>
            <a:r>
              <a:rPr lang="en-US" sz="1600" spc="-10" dirty="0">
                <a:solidFill>
                  <a:srgbClr val="FFFFFF"/>
                </a:solidFill>
              </a:rPr>
              <a:t>Spa, Gym</a:t>
            </a:r>
            <a:r>
              <a:rPr lang="en-US" sz="1600" spc="105" dirty="0">
                <a:solidFill>
                  <a:srgbClr val="FFFFFF"/>
                </a:solidFill>
              </a:rPr>
              <a:t> </a:t>
            </a:r>
            <a:r>
              <a:rPr lang="en-US" sz="1600" spc="-10" dirty="0">
                <a:solidFill>
                  <a:srgbClr val="FFFFFF"/>
                </a:solidFill>
              </a:rPr>
              <a:t>etc</a:t>
            </a:r>
            <a:r>
              <a:rPr lang="en-US" sz="1600" spc="-10" dirty="0" smtClean="0">
                <a:solidFill>
                  <a:srgbClr val="FFFFFF"/>
                </a:solidFill>
              </a:rPr>
              <a:t>.</a:t>
            </a:r>
            <a:endParaRPr sz="1600" spc="-20" dirty="0"/>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a:t>
            </a:r>
            <a:r>
              <a:rPr lang="en-US" dirty="0"/>
              <a:t>1</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
        <p:nvSpPr>
          <p:cNvPr id="4" name="object 4"/>
          <p:cNvSpPr txBox="1"/>
          <p:nvPr/>
        </p:nvSpPr>
        <p:spPr>
          <a:xfrm>
            <a:off x="-228602" y="911071"/>
            <a:ext cx="8411465" cy="5906104"/>
          </a:xfrm>
          <a:prstGeom prst="rect">
            <a:avLst/>
          </a:prstGeom>
        </p:spPr>
        <p:txBody>
          <a:bodyPr vert="horz" wrap="square" lIns="0" tIns="12065" rIns="0" bIns="0" rtlCol="0">
            <a:spAutoFit/>
          </a:bodyPr>
          <a:lstStyle/>
          <a:p>
            <a:pPr marL="340360">
              <a:lnSpc>
                <a:spcPct val="100000"/>
              </a:lnSpc>
              <a:spcBef>
                <a:spcPts val="1540"/>
              </a:spcBef>
            </a:pPr>
            <a:r>
              <a:rPr sz="1900" u="heavy" spc="-20" dirty="0" smtClean="0">
                <a:uFill>
                  <a:solidFill>
                    <a:srgbClr val="000000"/>
                  </a:solidFill>
                </a:uFill>
                <a:latin typeface="Trebuchet MS"/>
                <a:cs typeface="Trebuchet MS"/>
              </a:rPr>
              <a:t>Kids</a:t>
            </a:r>
            <a:r>
              <a:rPr sz="1900" u="heavy" spc="-15" dirty="0" smtClean="0">
                <a:uFill>
                  <a:solidFill>
                    <a:srgbClr val="000000"/>
                  </a:solidFill>
                </a:uFill>
                <a:latin typeface="Trebuchet MS"/>
                <a:cs typeface="Trebuchet MS"/>
              </a:rPr>
              <a:t> </a:t>
            </a:r>
            <a:r>
              <a:rPr sz="1900" u="heavy" spc="-5" dirty="0" smtClean="0">
                <a:uFill>
                  <a:solidFill>
                    <a:srgbClr val="000000"/>
                  </a:solidFill>
                </a:uFill>
                <a:latin typeface="Trebuchet MS"/>
                <a:cs typeface="Trebuchet MS"/>
              </a:rPr>
              <a:t>Club</a:t>
            </a:r>
            <a:endParaRPr sz="1900" dirty="0">
              <a:latin typeface="Trebuchet MS"/>
              <a:cs typeface="Trebuchet MS"/>
            </a:endParaRPr>
          </a:p>
          <a:p>
            <a:pPr marL="626110" marR="15875" indent="-285750">
              <a:lnSpc>
                <a:spcPts val="1939"/>
              </a:lnSpc>
              <a:spcBef>
                <a:spcPts val="730"/>
              </a:spcBef>
              <a:buFont typeface="Arial" panose="020B0604020202020204" pitchFamily="34" charset="0"/>
              <a:buChar char="•"/>
            </a:pPr>
            <a:r>
              <a:rPr sz="1900" dirty="0">
                <a:latin typeface="Trebuchet MS"/>
                <a:cs typeface="Trebuchet MS"/>
              </a:rPr>
              <a:t>If </a:t>
            </a:r>
            <a:r>
              <a:rPr sz="1900" spc="-10" dirty="0">
                <a:latin typeface="Trebuchet MS"/>
                <a:cs typeface="Trebuchet MS"/>
              </a:rPr>
              <a:t>hotel </a:t>
            </a:r>
            <a:r>
              <a:rPr sz="1900" spc="-5" dirty="0">
                <a:latin typeface="Trebuchet MS"/>
                <a:cs typeface="Trebuchet MS"/>
              </a:rPr>
              <a:t>decides to open the kids </a:t>
            </a:r>
            <a:r>
              <a:rPr sz="1900" spc="-10" dirty="0">
                <a:latin typeface="Trebuchet MS"/>
                <a:cs typeface="Trebuchet MS"/>
              </a:rPr>
              <a:t>club, </a:t>
            </a:r>
            <a:r>
              <a:rPr sz="1900" spc="-5" dirty="0">
                <a:latin typeface="Trebuchet MS"/>
                <a:cs typeface="Trebuchet MS"/>
              </a:rPr>
              <a:t>ensure the capacity </a:t>
            </a:r>
            <a:r>
              <a:rPr sz="1900" dirty="0">
                <a:latin typeface="Trebuchet MS"/>
                <a:cs typeface="Trebuchet MS"/>
              </a:rPr>
              <a:t>is </a:t>
            </a:r>
            <a:r>
              <a:rPr sz="1900" spc="-5" dirty="0">
                <a:latin typeface="Trebuchet MS"/>
                <a:cs typeface="Trebuchet MS"/>
              </a:rPr>
              <a:t>adjusted </a:t>
            </a:r>
            <a:r>
              <a:rPr sz="1900" spc="-10" dirty="0">
                <a:latin typeface="Trebuchet MS"/>
                <a:cs typeface="Trebuchet MS"/>
              </a:rPr>
              <a:t>to  </a:t>
            </a:r>
            <a:r>
              <a:rPr sz="1900" spc="-5" dirty="0">
                <a:latin typeface="Trebuchet MS"/>
                <a:cs typeface="Trebuchet MS"/>
              </a:rPr>
              <a:t>the </a:t>
            </a:r>
            <a:r>
              <a:rPr sz="1900" dirty="0">
                <a:latin typeface="Trebuchet MS"/>
                <a:cs typeface="Trebuchet MS"/>
              </a:rPr>
              <a:t>size </a:t>
            </a:r>
            <a:r>
              <a:rPr sz="1900" spc="-5" dirty="0">
                <a:latin typeface="Trebuchet MS"/>
                <a:cs typeface="Trebuchet MS"/>
              </a:rPr>
              <a:t>of kids club/play area, to </a:t>
            </a:r>
            <a:r>
              <a:rPr sz="1900" dirty="0">
                <a:latin typeface="Trebuchet MS"/>
                <a:cs typeface="Trebuchet MS"/>
              </a:rPr>
              <a:t>meet </a:t>
            </a:r>
            <a:r>
              <a:rPr sz="1900" spc="-5" dirty="0">
                <a:latin typeface="Trebuchet MS"/>
                <a:cs typeface="Trebuchet MS"/>
              </a:rPr>
              <a:t>social distancing</a:t>
            </a:r>
            <a:r>
              <a:rPr sz="1900" spc="-55" dirty="0">
                <a:latin typeface="Trebuchet MS"/>
                <a:cs typeface="Trebuchet MS"/>
              </a:rPr>
              <a:t> </a:t>
            </a:r>
            <a:r>
              <a:rPr sz="1900" dirty="0">
                <a:latin typeface="Trebuchet MS"/>
                <a:cs typeface="Trebuchet MS"/>
              </a:rPr>
              <a:t>measures</a:t>
            </a:r>
            <a:r>
              <a:rPr sz="1900" dirty="0" smtClean="0">
                <a:latin typeface="Trebuchet MS"/>
                <a:cs typeface="Trebuchet MS"/>
              </a:rPr>
              <a:t>.</a:t>
            </a:r>
            <a:endParaRPr sz="1900" dirty="0">
              <a:latin typeface="Trebuchet MS"/>
              <a:cs typeface="Trebuchet MS"/>
            </a:endParaRPr>
          </a:p>
          <a:p>
            <a:pPr marL="626110" indent="-285750">
              <a:lnSpc>
                <a:spcPts val="2055"/>
              </a:lnSpc>
              <a:spcBef>
                <a:spcPts val="455"/>
              </a:spcBef>
              <a:buFont typeface="Arial" panose="020B0604020202020204" pitchFamily="34" charset="0"/>
              <a:buChar char="•"/>
            </a:pPr>
            <a:r>
              <a:rPr sz="1900" spc="-70" dirty="0">
                <a:latin typeface="Trebuchet MS"/>
                <a:cs typeface="Trebuchet MS"/>
              </a:rPr>
              <a:t>Small</a:t>
            </a:r>
            <a:r>
              <a:rPr sz="1900" spc="20" dirty="0">
                <a:latin typeface="Trebuchet MS"/>
                <a:cs typeface="Trebuchet MS"/>
              </a:rPr>
              <a:t> </a:t>
            </a:r>
            <a:r>
              <a:rPr sz="1900" spc="-75" dirty="0">
                <a:latin typeface="Trebuchet MS"/>
                <a:cs typeface="Trebuchet MS"/>
              </a:rPr>
              <a:t>groups</a:t>
            </a:r>
            <a:r>
              <a:rPr sz="1900" spc="15" dirty="0">
                <a:latin typeface="Trebuchet MS"/>
                <a:cs typeface="Trebuchet MS"/>
              </a:rPr>
              <a:t> </a:t>
            </a:r>
            <a:r>
              <a:rPr sz="1900" spc="-55" dirty="0">
                <a:latin typeface="Trebuchet MS"/>
                <a:cs typeface="Trebuchet MS"/>
              </a:rPr>
              <a:t>are</a:t>
            </a:r>
            <a:r>
              <a:rPr sz="1900" spc="15" dirty="0">
                <a:latin typeface="Trebuchet MS"/>
                <a:cs typeface="Trebuchet MS"/>
              </a:rPr>
              <a:t> </a:t>
            </a:r>
            <a:r>
              <a:rPr sz="1900" spc="-75" dirty="0">
                <a:latin typeface="Trebuchet MS"/>
                <a:cs typeface="Trebuchet MS"/>
              </a:rPr>
              <a:t>helpful</a:t>
            </a:r>
            <a:r>
              <a:rPr sz="1900" spc="25" dirty="0">
                <a:latin typeface="Trebuchet MS"/>
                <a:cs typeface="Trebuchet MS"/>
              </a:rPr>
              <a:t> </a:t>
            </a:r>
            <a:r>
              <a:rPr sz="1900" spc="-50" dirty="0">
                <a:latin typeface="Trebuchet MS"/>
                <a:cs typeface="Trebuchet MS"/>
              </a:rPr>
              <a:t>to</a:t>
            </a:r>
            <a:r>
              <a:rPr sz="1900" spc="15" dirty="0">
                <a:latin typeface="Trebuchet MS"/>
                <a:cs typeface="Trebuchet MS"/>
              </a:rPr>
              <a:t> </a:t>
            </a:r>
            <a:r>
              <a:rPr sz="1900" spc="-70" dirty="0">
                <a:latin typeface="Trebuchet MS"/>
                <a:cs typeface="Trebuchet MS"/>
              </a:rPr>
              <a:t>reduce</a:t>
            </a:r>
            <a:r>
              <a:rPr sz="1900" spc="15" dirty="0">
                <a:latin typeface="Trebuchet MS"/>
                <a:cs typeface="Trebuchet MS"/>
              </a:rPr>
              <a:t> </a:t>
            </a:r>
            <a:r>
              <a:rPr sz="1900" spc="-55" dirty="0">
                <a:latin typeface="Trebuchet MS"/>
                <a:cs typeface="Trebuchet MS"/>
              </a:rPr>
              <a:t>the</a:t>
            </a:r>
            <a:r>
              <a:rPr sz="1900" spc="20" dirty="0">
                <a:latin typeface="Trebuchet MS"/>
                <a:cs typeface="Trebuchet MS"/>
              </a:rPr>
              <a:t> </a:t>
            </a:r>
            <a:r>
              <a:rPr sz="1900" spc="-80" dirty="0">
                <a:latin typeface="Trebuchet MS"/>
                <a:cs typeface="Trebuchet MS"/>
              </a:rPr>
              <a:t>possibility</a:t>
            </a:r>
            <a:r>
              <a:rPr sz="1900" spc="20" dirty="0">
                <a:latin typeface="Trebuchet MS"/>
                <a:cs typeface="Trebuchet MS"/>
              </a:rPr>
              <a:t> </a:t>
            </a:r>
            <a:r>
              <a:rPr sz="1900" spc="-50" dirty="0">
                <a:latin typeface="Trebuchet MS"/>
                <a:cs typeface="Trebuchet MS"/>
              </a:rPr>
              <a:t>of</a:t>
            </a:r>
            <a:r>
              <a:rPr sz="1900" spc="5" dirty="0">
                <a:latin typeface="Trebuchet MS"/>
                <a:cs typeface="Trebuchet MS"/>
              </a:rPr>
              <a:t> </a:t>
            </a:r>
            <a:r>
              <a:rPr sz="1900" spc="-75" dirty="0">
                <a:latin typeface="Trebuchet MS"/>
                <a:cs typeface="Trebuchet MS"/>
              </a:rPr>
              <a:t>infections.</a:t>
            </a:r>
            <a:r>
              <a:rPr sz="1900" spc="30" dirty="0">
                <a:latin typeface="Trebuchet MS"/>
                <a:cs typeface="Trebuchet MS"/>
              </a:rPr>
              <a:t> </a:t>
            </a:r>
            <a:r>
              <a:rPr sz="1900" spc="-75" dirty="0">
                <a:latin typeface="Trebuchet MS"/>
                <a:cs typeface="Trebuchet MS"/>
              </a:rPr>
              <a:t>Therefore,</a:t>
            </a:r>
            <a:r>
              <a:rPr sz="1900" spc="25" dirty="0">
                <a:latin typeface="Trebuchet MS"/>
                <a:cs typeface="Trebuchet MS"/>
              </a:rPr>
              <a:t> </a:t>
            </a:r>
            <a:r>
              <a:rPr sz="1900" spc="-60" dirty="0" smtClean="0">
                <a:latin typeface="Trebuchet MS"/>
                <a:cs typeface="Trebuchet MS"/>
              </a:rPr>
              <a:t>the</a:t>
            </a:r>
            <a:r>
              <a:rPr lang="en-US" sz="1900" spc="-75" dirty="0" smtClean="0">
                <a:latin typeface="Trebuchet MS"/>
                <a:cs typeface="Trebuchet MS"/>
              </a:rPr>
              <a:t> </a:t>
            </a:r>
            <a:r>
              <a:rPr sz="1900" spc="-75" dirty="0" smtClean="0">
                <a:latin typeface="Trebuchet MS"/>
                <a:cs typeface="Trebuchet MS"/>
              </a:rPr>
              <a:t>maximum</a:t>
            </a:r>
            <a:r>
              <a:rPr sz="1900" spc="-135" dirty="0" smtClean="0">
                <a:latin typeface="Trebuchet MS"/>
                <a:cs typeface="Trebuchet MS"/>
              </a:rPr>
              <a:t> </a:t>
            </a:r>
            <a:r>
              <a:rPr sz="1900" spc="-70" dirty="0">
                <a:latin typeface="Trebuchet MS"/>
                <a:cs typeface="Trebuchet MS"/>
              </a:rPr>
              <a:t>number</a:t>
            </a:r>
            <a:r>
              <a:rPr sz="1900" spc="-150" dirty="0">
                <a:latin typeface="Trebuchet MS"/>
                <a:cs typeface="Trebuchet MS"/>
              </a:rPr>
              <a:t> </a:t>
            </a:r>
            <a:r>
              <a:rPr sz="1900" spc="-45" dirty="0">
                <a:latin typeface="Trebuchet MS"/>
                <a:cs typeface="Trebuchet MS"/>
              </a:rPr>
              <a:t>of</a:t>
            </a:r>
            <a:r>
              <a:rPr sz="1900" spc="-155" dirty="0">
                <a:latin typeface="Trebuchet MS"/>
                <a:cs typeface="Trebuchet MS"/>
              </a:rPr>
              <a:t> </a:t>
            </a:r>
            <a:r>
              <a:rPr sz="1900" spc="-65" dirty="0">
                <a:latin typeface="Trebuchet MS"/>
                <a:cs typeface="Trebuchet MS"/>
              </a:rPr>
              <a:t>kids</a:t>
            </a:r>
            <a:r>
              <a:rPr sz="1900" spc="-180" dirty="0">
                <a:latin typeface="Trebuchet MS"/>
                <a:cs typeface="Trebuchet MS"/>
              </a:rPr>
              <a:t> </a:t>
            </a:r>
            <a:r>
              <a:rPr sz="1900" spc="-55" dirty="0">
                <a:latin typeface="Trebuchet MS"/>
                <a:cs typeface="Trebuchet MS"/>
              </a:rPr>
              <a:t>per</a:t>
            </a:r>
            <a:r>
              <a:rPr sz="1900" spc="-150" dirty="0">
                <a:latin typeface="Trebuchet MS"/>
                <a:cs typeface="Trebuchet MS"/>
              </a:rPr>
              <a:t> </a:t>
            </a:r>
            <a:r>
              <a:rPr sz="1900" spc="-75" dirty="0">
                <a:latin typeface="Trebuchet MS"/>
                <a:cs typeface="Trebuchet MS"/>
              </a:rPr>
              <a:t>group</a:t>
            </a:r>
            <a:r>
              <a:rPr sz="1900" spc="-145" dirty="0">
                <a:latin typeface="Trebuchet MS"/>
                <a:cs typeface="Trebuchet MS"/>
              </a:rPr>
              <a:t> </a:t>
            </a:r>
            <a:r>
              <a:rPr sz="1900" spc="-45" dirty="0">
                <a:latin typeface="Trebuchet MS"/>
                <a:cs typeface="Trebuchet MS"/>
              </a:rPr>
              <a:t>is</a:t>
            </a:r>
            <a:r>
              <a:rPr sz="1900" spc="-180" dirty="0">
                <a:latin typeface="Trebuchet MS"/>
                <a:cs typeface="Trebuchet MS"/>
              </a:rPr>
              <a:t> </a:t>
            </a:r>
            <a:r>
              <a:rPr sz="1900" spc="-40" dirty="0">
                <a:latin typeface="Trebuchet MS"/>
                <a:cs typeface="Trebuchet MS"/>
              </a:rPr>
              <a:t>8.</a:t>
            </a:r>
            <a:endParaRPr sz="1900" dirty="0">
              <a:latin typeface="Trebuchet MS"/>
              <a:cs typeface="Trebuchet MS"/>
            </a:endParaRPr>
          </a:p>
          <a:p>
            <a:pPr marL="626110" indent="-285750">
              <a:lnSpc>
                <a:spcPct val="100000"/>
              </a:lnSpc>
              <a:spcBef>
                <a:spcPts val="490"/>
              </a:spcBef>
              <a:buFont typeface="Arial" panose="020B0604020202020204" pitchFamily="34" charset="0"/>
              <a:buChar char="•"/>
            </a:pPr>
            <a:r>
              <a:rPr sz="1900" spc="-80" dirty="0">
                <a:latin typeface="Trebuchet MS"/>
                <a:cs typeface="Trebuchet MS"/>
              </a:rPr>
              <a:t>Monitoring</a:t>
            </a:r>
            <a:r>
              <a:rPr sz="1900" spc="-125" dirty="0">
                <a:latin typeface="Trebuchet MS"/>
                <a:cs typeface="Trebuchet MS"/>
              </a:rPr>
              <a:t> </a:t>
            </a:r>
            <a:r>
              <a:rPr sz="1900" spc="-70" dirty="0">
                <a:latin typeface="Trebuchet MS"/>
                <a:cs typeface="Trebuchet MS"/>
              </a:rPr>
              <a:t>signs</a:t>
            </a:r>
            <a:r>
              <a:rPr sz="1900" spc="-165" dirty="0">
                <a:latin typeface="Trebuchet MS"/>
                <a:cs typeface="Trebuchet MS"/>
              </a:rPr>
              <a:t> </a:t>
            </a:r>
            <a:r>
              <a:rPr sz="1900" spc="-45" dirty="0">
                <a:latin typeface="Trebuchet MS"/>
                <a:cs typeface="Trebuchet MS"/>
              </a:rPr>
              <a:t>of</a:t>
            </a:r>
            <a:r>
              <a:rPr sz="1900" spc="-155" dirty="0">
                <a:latin typeface="Trebuchet MS"/>
                <a:cs typeface="Trebuchet MS"/>
              </a:rPr>
              <a:t> </a:t>
            </a:r>
            <a:r>
              <a:rPr sz="1900" spc="-80" dirty="0">
                <a:latin typeface="Trebuchet MS"/>
                <a:cs typeface="Trebuchet MS"/>
              </a:rPr>
              <a:t>respiratory</a:t>
            </a:r>
            <a:r>
              <a:rPr sz="1900" spc="-125" dirty="0">
                <a:latin typeface="Trebuchet MS"/>
                <a:cs typeface="Trebuchet MS"/>
              </a:rPr>
              <a:t> </a:t>
            </a:r>
            <a:r>
              <a:rPr sz="1900" spc="-75" dirty="0">
                <a:latin typeface="Trebuchet MS"/>
                <a:cs typeface="Trebuchet MS"/>
              </a:rPr>
              <a:t>problems</a:t>
            </a:r>
            <a:r>
              <a:rPr sz="1900" spc="-155" dirty="0">
                <a:latin typeface="Trebuchet MS"/>
                <a:cs typeface="Trebuchet MS"/>
              </a:rPr>
              <a:t> </a:t>
            </a:r>
            <a:r>
              <a:rPr sz="1900" spc="-60" dirty="0">
                <a:latin typeface="Trebuchet MS"/>
                <a:cs typeface="Trebuchet MS"/>
              </a:rPr>
              <a:t>for</a:t>
            </a:r>
            <a:r>
              <a:rPr sz="1900" spc="-155" dirty="0">
                <a:latin typeface="Trebuchet MS"/>
                <a:cs typeface="Trebuchet MS"/>
              </a:rPr>
              <a:t> </a:t>
            </a:r>
            <a:r>
              <a:rPr sz="1900" spc="-60" dirty="0">
                <a:latin typeface="Trebuchet MS"/>
                <a:cs typeface="Trebuchet MS"/>
              </a:rPr>
              <a:t>any</a:t>
            </a:r>
            <a:r>
              <a:rPr sz="1900" spc="-155" dirty="0">
                <a:latin typeface="Trebuchet MS"/>
                <a:cs typeface="Trebuchet MS"/>
              </a:rPr>
              <a:t> </a:t>
            </a:r>
            <a:r>
              <a:rPr sz="1900" spc="-65" dirty="0">
                <a:latin typeface="Trebuchet MS"/>
                <a:cs typeface="Trebuchet MS"/>
              </a:rPr>
              <a:t>kid</a:t>
            </a:r>
            <a:r>
              <a:rPr sz="1900" spc="-65" dirty="0" smtClean="0">
                <a:latin typeface="Trebuchet MS"/>
                <a:cs typeface="Trebuchet MS"/>
              </a:rPr>
              <a:t>.</a:t>
            </a:r>
            <a:endParaRPr sz="1900" dirty="0">
              <a:latin typeface="Trebuchet MS"/>
              <a:cs typeface="Trebuchet MS"/>
            </a:endParaRPr>
          </a:p>
          <a:p>
            <a:pPr marL="626110" marR="6985" indent="-285750" algn="just">
              <a:lnSpc>
                <a:spcPts val="1939"/>
              </a:lnSpc>
              <a:spcBef>
                <a:spcPts val="730"/>
              </a:spcBef>
              <a:buFont typeface="Arial" panose="020B0604020202020204" pitchFamily="34" charset="0"/>
              <a:buChar char="•"/>
            </a:pPr>
            <a:r>
              <a:rPr sz="1900" spc="-75" dirty="0">
                <a:latin typeface="Trebuchet MS"/>
                <a:cs typeface="Trebuchet MS"/>
              </a:rPr>
              <a:t>Special cleaning </a:t>
            </a:r>
            <a:r>
              <a:rPr sz="1900" spc="-55" dirty="0">
                <a:latin typeface="Trebuchet MS"/>
                <a:cs typeface="Trebuchet MS"/>
              </a:rPr>
              <a:t>and </a:t>
            </a:r>
            <a:r>
              <a:rPr sz="1900" spc="-80" dirty="0">
                <a:latin typeface="Trebuchet MS"/>
                <a:cs typeface="Trebuchet MS"/>
              </a:rPr>
              <a:t>disinfection </a:t>
            </a:r>
            <a:r>
              <a:rPr sz="1900" spc="-75" dirty="0">
                <a:latin typeface="Trebuchet MS"/>
                <a:cs typeface="Trebuchet MS"/>
              </a:rPr>
              <a:t>protocols </a:t>
            </a:r>
            <a:r>
              <a:rPr sz="1900" spc="-70" dirty="0">
                <a:latin typeface="Trebuchet MS"/>
                <a:cs typeface="Trebuchet MS"/>
              </a:rPr>
              <a:t>should </a:t>
            </a:r>
            <a:r>
              <a:rPr sz="1900" spc="-40" dirty="0">
                <a:latin typeface="Trebuchet MS"/>
                <a:cs typeface="Trebuchet MS"/>
              </a:rPr>
              <a:t>be </a:t>
            </a:r>
            <a:r>
              <a:rPr sz="1900" spc="-75" dirty="0">
                <a:latin typeface="Trebuchet MS"/>
                <a:cs typeface="Trebuchet MS"/>
              </a:rPr>
              <a:t>applied </a:t>
            </a:r>
            <a:r>
              <a:rPr sz="1900" spc="-70" dirty="0">
                <a:latin typeface="Trebuchet MS"/>
                <a:cs typeface="Trebuchet MS"/>
              </a:rPr>
              <a:t>minimum twice </a:t>
            </a:r>
            <a:r>
              <a:rPr sz="1900" dirty="0">
                <a:latin typeface="Trebuchet MS"/>
                <a:cs typeface="Trebuchet MS"/>
              </a:rPr>
              <a:t>a  </a:t>
            </a:r>
            <a:r>
              <a:rPr sz="1900" spc="-120" dirty="0">
                <a:latin typeface="Trebuchet MS"/>
                <a:cs typeface="Trebuchet MS"/>
              </a:rPr>
              <a:t>day.</a:t>
            </a:r>
            <a:endParaRPr sz="1900" dirty="0">
              <a:latin typeface="Trebuchet MS"/>
              <a:cs typeface="Trebuchet MS"/>
            </a:endParaRPr>
          </a:p>
          <a:p>
            <a:pPr marL="626110" indent="-285750" algn="just">
              <a:lnSpc>
                <a:spcPts val="2055"/>
              </a:lnSpc>
              <a:spcBef>
                <a:spcPts val="455"/>
              </a:spcBef>
              <a:buFont typeface="Arial" panose="020B0604020202020204" pitchFamily="34" charset="0"/>
              <a:buChar char="•"/>
            </a:pPr>
            <a:r>
              <a:rPr sz="1900" spc="-70" dirty="0">
                <a:latin typeface="Trebuchet MS"/>
                <a:cs typeface="Trebuchet MS"/>
              </a:rPr>
              <a:t>Every</a:t>
            </a:r>
            <a:r>
              <a:rPr sz="1900" spc="-110" dirty="0">
                <a:latin typeface="Trebuchet MS"/>
                <a:cs typeface="Trebuchet MS"/>
              </a:rPr>
              <a:t> </a:t>
            </a:r>
            <a:r>
              <a:rPr sz="1900" spc="-60" dirty="0">
                <a:latin typeface="Trebuchet MS"/>
                <a:cs typeface="Trebuchet MS"/>
              </a:rPr>
              <a:t>kid</a:t>
            </a:r>
            <a:r>
              <a:rPr sz="1900" spc="-105" dirty="0">
                <a:latin typeface="Trebuchet MS"/>
                <a:cs typeface="Trebuchet MS"/>
              </a:rPr>
              <a:t> </a:t>
            </a:r>
            <a:r>
              <a:rPr sz="1900" spc="-60" dirty="0">
                <a:latin typeface="Trebuchet MS"/>
                <a:cs typeface="Trebuchet MS"/>
              </a:rPr>
              <a:t>and</a:t>
            </a:r>
            <a:r>
              <a:rPr sz="1900" spc="-95" dirty="0">
                <a:latin typeface="Trebuchet MS"/>
                <a:cs typeface="Trebuchet MS"/>
              </a:rPr>
              <a:t> </a:t>
            </a:r>
            <a:r>
              <a:rPr sz="1900" spc="-60" dirty="0">
                <a:latin typeface="Trebuchet MS"/>
                <a:cs typeface="Trebuchet MS"/>
              </a:rPr>
              <a:t>all</a:t>
            </a:r>
            <a:r>
              <a:rPr sz="1900" spc="-110" dirty="0">
                <a:latin typeface="Trebuchet MS"/>
                <a:cs typeface="Trebuchet MS"/>
              </a:rPr>
              <a:t> </a:t>
            </a:r>
            <a:r>
              <a:rPr sz="1900" spc="-75" dirty="0">
                <a:latin typeface="Trebuchet MS"/>
                <a:cs typeface="Trebuchet MS"/>
              </a:rPr>
              <a:t>parents</a:t>
            </a:r>
            <a:r>
              <a:rPr sz="1900" spc="-100" dirty="0">
                <a:latin typeface="Trebuchet MS"/>
                <a:cs typeface="Trebuchet MS"/>
              </a:rPr>
              <a:t> </a:t>
            </a:r>
            <a:r>
              <a:rPr sz="1900" spc="-60" dirty="0">
                <a:latin typeface="Trebuchet MS"/>
                <a:cs typeface="Trebuchet MS"/>
              </a:rPr>
              <a:t>have</a:t>
            </a:r>
            <a:r>
              <a:rPr sz="1900" spc="-105" dirty="0">
                <a:latin typeface="Trebuchet MS"/>
                <a:cs typeface="Trebuchet MS"/>
              </a:rPr>
              <a:t> </a:t>
            </a:r>
            <a:r>
              <a:rPr sz="1900" spc="-40" dirty="0">
                <a:latin typeface="Trebuchet MS"/>
                <a:cs typeface="Trebuchet MS"/>
              </a:rPr>
              <a:t>to</a:t>
            </a:r>
            <a:r>
              <a:rPr sz="1900" spc="-110" dirty="0">
                <a:latin typeface="Trebuchet MS"/>
                <a:cs typeface="Trebuchet MS"/>
              </a:rPr>
              <a:t> </a:t>
            </a:r>
            <a:r>
              <a:rPr sz="1900" spc="-75" dirty="0">
                <a:latin typeface="Trebuchet MS"/>
                <a:cs typeface="Trebuchet MS"/>
              </a:rPr>
              <a:t>sanitize</a:t>
            </a:r>
            <a:r>
              <a:rPr sz="1900" spc="-105" dirty="0">
                <a:latin typeface="Trebuchet MS"/>
                <a:cs typeface="Trebuchet MS"/>
              </a:rPr>
              <a:t> </a:t>
            </a:r>
            <a:r>
              <a:rPr sz="1900" spc="-65" dirty="0">
                <a:latin typeface="Trebuchet MS"/>
                <a:cs typeface="Trebuchet MS"/>
              </a:rPr>
              <a:t>their</a:t>
            </a:r>
            <a:r>
              <a:rPr sz="1900" spc="-105" dirty="0">
                <a:latin typeface="Trebuchet MS"/>
                <a:cs typeface="Trebuchet MS"/>
              </a:rPr>
              <a:t> </a:t>
            </a:r>
            <a:r>
              <a:rPr sz="1900" spc="-65" dirty="0">
                <a:latin typeface="Trebuchet MS"/>
                <a:cs typeface="Trebuchet MS"/>
              </a:rPr>
              <a:t>hands</a:t>
            </a:r>
            <a:r>
              <a:rPr sz="1900" spc="-114" dirty="0">
                <a:latin typeface="Trebuchet MS"/>
                <a:cs typeface="Trebuchet MS"/>
              </a:rPr>
              <a:t> </a:t>
            </a:r>
            <a:r>
              <a:rPr sz="1900" spc="-60" dirty="0">
                <a:latin typeface="Trebuchet MS"/>
                <a:cs typeface="Trebuchet MS"/>
              </a:rPr>
              <a:t>when</a:t>
            </a:r>
            <a:r>
              <a:rPr sz="1900" spc="-114" dirty="0">
                <a:latin typeface="Trebuchet MS"/>
                <a:cs typeface="Trebuchet MS"/>
              </a:rPr>
              <a:t> </a:t>
            </a:r>
            <a:r>
              <a:rPr sz="1900" spc="-80" dirty="0">
                <a:latin typeface="Trebuchet MS"/>
                <a:cs typeface="Trebuchet MS"/>
              </a:rPr>
              <a:t>joining/entering</a:t>
            </a:r>
            <a:r>
              <a:rPr sz="1900" spc="-110" dirty="0">
                <a:latin typeface="Trebuchet MS"/>
                <a:cs typeface="Trebuchet MS"/>
              </a:rPr>
              <a:t> </a:t>
            </a:r>
            <a:r>
              <a:rPr sz="1900" spc="-60" dirty="0" smtClean="0">
                <a:latin typeface="Trebuchet MS"/>
                <a:cs typeface="Trebuchet MS"/>
              </a:rPr>
              <a:t>the</a:t>
            </a:r>
            <a:r>
              <a:rPr lang="en-US" sz="1900" spc="-65" dirty="0" smtClean="0">
                <a:latin typeface="Trebuchet MS"/>
                <a:cs typeface="Trebuchet MS"/>
              </a:rPr>
              <a:t> </a:t>
            </a:r>
            <a:r>
              <a:rPr sz="1900" spc="-65" dirty="0" smtClean="0">
                <a:latin typeface="Trebuchet MS"/>
                <a:cs typeface="Trebuchet MS"/>
              </a:rPr>
              <a:t>kids</a:t>
            </a:r>
            <a:r>
              <a:rPr sz="1900" spc="-175" dirty="0" smtClean="0">
                <a:latin typeface="Trebuchet MS"/>
                <a:cs typeface="Trebuchet MS"/>
              </a:rPr>
              <a:t> </a:t>
            </a:r>
            <a:r>
              <a:rPr sz="1900" spc="-70" dirty="0">
                <a:latin typeface="Trebuchet MS"/>
                <a:cs typeface="Trebuchet MS"/>
              </a:rPr>
              <a:t>club.</a:t>
            </a:r>
            <a:endParaRPr sz="1900" dirty="0">
              <a:latin typeface="Trebuchet MS"/>
              <a:cs typeface="Trebuchet MS"/>
            </a:endParaRPr>
          </a:p>
          <a:p>
            <a:pPr marL="626110" marR="14604" indent="-285750" algn="just">
              <a:lnSpc>
                <a:spcPts val="1939"/>
              </a:lnSpc>
              <a:spcBef>
                <a:spcPts val="740"/>
              </a:spcBef>
              <a:buFont typeface="Arial" panose="020B0604020202020204" pitchFamily="34" charset="0"/>
              <a:buChar char="•"/>
            </a:pPr>
            <a:r>
              <a:rPr sz="1900" spc="-45" dirty="0">
                <a:latin typeface="Trebuchet MS"/>
                <a:cs typeface="Trebuchet MS"/>
              </a:rPr>
              <a:t>No </a:t>
            </a:r>
            <a:r>
              <a:rPr sz="1900" spc="-60" dirty="0">
                <a:latin typeface="Trebuchet MS"/>
                <a:cs typeface="Trebuchet MS"/>
              </a:rPr>
              <a:t>open </a:t>
            </a:r>
            <a:r>
              <a:rPr sz="1900" spc="-65" dirty="0">
                <a:latin typeface="Trebuchet MS"/>
                <a:cs typeface="Trebuchet MS"/>
              </a:rPr>
              <a:t>food </a:t>
            </a:r>
            <a:r>
              <a:rPr sz="1900" spc="-35" dirty="0">
                <a:latin typeface="Trebuchet MS"/>
                <a:cs typeface="Trebuchet MS"/>
              </a:rPr>
              <a:t>is </a:t>
            </a:r>
            <a:r>
              <a:rPr sz="1900" spc="-75" dirty="0">
                <a:latin typeface="Trebuchet MS"/>
                <a:cs typeface="Trebuchet MS"/>
              </a:rPr>
              <a:t>allowed </a:t>
            </a:r>
            <a:r>
              <a:rPr sz="1900" spc="-45" dirty="0">
                <a:latin typeface="Trebuchet MS"/>
                <a:cs typeface="Trebuchet MS"/>
              </a:rPr>
              <a:t>in </a:t>
            </a:r>
            <a:r>
              <a:rPr sz="1900" spc="-55" dirty="0">
                <a:latin typeface="Trebuchet MS"/>
                <a:cs typeface="Trebuchet MS"/>
              </a:rPr>
              <a:t>the </a:t>
            </a:r>
            <a:r>
              <a:rPr sz="1900" spc="-65" dirty="0">
                <a:latin typeface="Trebuchet MS"/>
                <a:cs typeface="Trebuchet MS"/>
              </a:rPr>
              <a:t>kids </a:t>
            </a:r>
            <a:r>
              <a:rPr sz="1900" spc="-70" dirty="0">
                <a:latin typeface="Trebuchet MS"/>
                <a:cs typeface="Trebuchet MS"/>
              </a:rPr>
              <a:t>club </a:t>
            </a:r>
            <a:r>
              <a:rPr sz="1900" spc="-55" dirty="0">
                <a:latin typeface="Trebuchet MS"/>
                <a:cs typeface="Trebuchet MS"/>
              </a:rPr>
              <a:t>(no </a:t>
            </a:r>
            <a:r>
              <a:rPr sz="1900" spc="-75" dirty="0">
                <a:latin typeface="Trebuchet MS"/>
                <a:cs typeface="Trebuchet MS"/>
              </a:rPr>
              <a:t>fruits, </a:t>
            </a:r>
            <a:r>
              <a:rPr sz="1900" spc="-45" dirty="0">
                <a:latin typeface="Trebuchet MS"/>
                <a:cs typeface="Trebuchet MS"/>
              </a:rPr>
              <a:t>no </a:t>
            </a:r>
            <a:r>
              <a:rPr sz="1900" spc="-75" dirty="0">
                <a:latin typeface="Trebuchet MS"/>
                <a:cs typeface="Trebuchet MS"/>
              </a:rPr>
              <a:t>birthday </a:t>
            </a:r>
            <a:r>
              <a:rPr sz="1900" spc="-65" dirty="0">
                <a:latin typeface="Trebuchet MS"/>
                <a:cs typeface="Trebuchet MS"/>
              </a:rPr>
              <a:t>cake, </a:t>
            </a:r>
            <a:r>
              <a:rPr sz="1900" spc="-75" dirty="0">
                <a:latin typeface="Trebuchet MS"/>
                <a:cs typeface="Trebuchet MS"/>
              </a:rPr>
              <a:t>no  </a:t>
            </a:r>
            <a:r>
              <a:rPr sz="1900" spc="-80" dirty="0">
                <a:latin typeface="Trebuchet MS"/>
                <a:cs typeface="Trebuchet MS"/>
              </a:rPr>
              <a:t>candies</a:t>
            </a:r>
            <a:r>
              <a:rPr sz="1900" spc="-80" dirty="0" smtClean="0">
                <a:latin typeface="Trebuchet MS"/>
                <a:cs typeface="Trebuchet MS"/>
              </a:rPr>
              <a:t>).</a:t>
            </a:r>
            <a:endParaRPr sz="1900" dirty="0">
              <a:latin typeface="Trebuchet MS"/>
              <a:cs typeface="Trebuchet MS"/>
            </a:endParaRPr>
          </a:p>
          <a:p>
            <a:pPr marL="626110" marR="6350" indent="-285750" algn="just">
              <a:lnSpc>
                <a:spcPts val="1950"/>
              </a:lnSpc>
              <a:spcBef>
                <a:spcPts val="695"/>
              </a:spcBef>
              <a:buFont typeface="Arial" panose="020B0604020202020204" pitchFamily="34" charset="0"/>
              <a:buChar char="•"/>
            </a:pPr>
            <a:r>
              <a:rPr sz="1900" spc="-55" dirty="0">
                <a:latin typeface="Trebuchet MS"/>
                <a:cs typeface="Trebuchet MS"/>
              </a:rPr>
              <a:t>The</a:t>
            </a:r>
            <a:r>
              <a:rPr sz="1900" spc="-110" dirty="0">
                <a:latin typeface="Trebuchet MS"/>
                <a:cs typeface="Trebuchet MS"/>
              </a:rPr>
              <a:t> </a:t>
            </a:r>
            <a:r>
              <a:rPr sz="1900" spc="-70" dirty="0">
                <a:latin typeface="Trebuchet MS"/>
                <a:cs typeface="Trebuchet MS"/>
              </a:rPr>
              <a:t>hotel</a:t>
            </a:r>
            <a:r>
              <a:rPr sz="1900" spc="-125" dirty="0">
                <a:latin typeface="Trebuchet MS"/>
                <a:cs typeface="Trebuchet MS"/>
              </a:rPr>
              <a:t> </a:t>
            </a:r>
            <a:r>
              <a:rPr sz="1900" spc="-65" dirty="0">
                <a:latin typeface="Trebuchet MS"/>
                <a:cs typeface="Trebuchet MS"/>
              </a:rPr>
              <a:t>needs</a:t>
            </a:r>
            <a:r>
              <a:rPr sz="1900" spc="-100" dirty="0">
                <a:latin typeface="Trebuchet MS"/>
                <a:cs typeface="Trebuchet MS"/>
              </a:rPr>
              <a:t> </a:t>
            </a:r>
            <a:r>
              <a:rPr sz="1900" spc="-45" dirty="0">
                <a:latin typeface="Trebuchet MS"/>
                <a:cs typeface="Trebuchet MS"/>
              </a:rPr>
              <a:t>to</a:t>
            </a:r>
            <a:r>
              <a:rPr sz="1900" spc="-130" dirty="0">
                <a:latin typeface="Trebuchet MS"/>
                <a:cs typeface="Trebuchet MS"/>
              </a:rPr>
              <a:t> </a:t>
            </a:r>
            <a:r>
              <a:rPr sz="1900" spc="-70" dirty="0">
                <a:latin typeface="Trebuchet MS"/>
                <a:cs typeface="Trebuchet MS"/>
              </a:rPr>
              <a:t>provide</a:t>
            </a:r>
            <a:r>
              <a:rPr sz="1900" spc="-114" dirty="0">
                <a:latin typeface="Trebuchet MS"/>
                <a:cs typeface="Trebuchet MS"/>
              </a:rPr>
              <a:t> </a:t>
            </a:r>
            <a:r>
              <a:rPr sz="1900" dirty="0">
                <a:latin typeface="Trebuchet MS"/>
                <a:cs typeface="Trebuchet MS"/>
              </a:rPr>
              <a:t>a</a:t>
            </a:r>
            <a:r>
              <a:rPr sz="1900" spc="-120" dirty="0">
                <a:latin typeface="Trebuchet MS"/>
                <a:cs typeface="Trebuchet MS"/>
              </a:rPr>
              <a:t> </a:t>
            </a:r>
            <a:r>
              <a:rPr sz="1900" spc="-75" dirty="0">
                <a:latin typeface="Trebuchet MS"/>
                <a:cs typeface="Trebuchet MS"/>
              </a:rPr>
              <a:t>sufficient</a:t>
            </a:r>
            <a:r>
              <a:rPr sz="1900" spc="-130" dirty="0">
                <a:latin typeface="Trebuchet MS"/>
                <a:cs typeface="Trebuchet MS"/>
              </a:rPr>
              <a:t> </a:t>
            </a:r>
            <a:r>
              <a:rPr sz="1900" spc="-70" dirty="0">
                <a:latin typeface="Trebuchet MS"/>
                <a:cs typeface="Trebuchet MS"/>
              </a:rPr>
              <a:t>number</a:t>
            </a:r>
            <a:r>
              <a:rPr sz="1900" spc="-114" dirty="0">
                <a:latin typeface="Trebuchet MS"/>
                <a:cs typeface="Trebuchet MS"/>
              </a:rPr>
              <a:t> </a:t>
            </a:r>
            <a:r>
              <a:rPr sz="1900" spc="-40" dirty="0">
                <a:latin typeface="Trebuchet MS"/>
                <a:cs typeface="Trebuchet MS"/>
              </a:rPr>
              <a:t>of</a:t>
            </a:r>
            <a:r>
              <a:rPr sz="1900" spc="-130" dirty="0">
                <a:latin typeface="Trebuchet MS"/>
                <a:cs typeface="Trebuchet MS"/>
              </a:rPr>
              <a:t> </a:t>
            </a:r>
            <a:r>
              <a:rPr sz="1900" spc="-75" dirty="0">
                <a:latin typeface="Trebuchet MS"/>
                <a:cs typeface="Trebuchet MS"/>
              </a:rPr>
              <a:t>colored</a:t>
            </a:r>
            <a:r>
              <a:rPr sz="1900" spc="-114" dirty="0">
                <a:latin typeface="Trebuchet MS"/>
                <a:cs typeface="Trebuchet MS"/>
              </a:rPr>
              <a:t> </a:t>
            </a:r>
            <a:r>
              <a:rPr sz="1900" spc="-75" dirty="0">
                <a:latin typeface="Trebuchet MS"/>
                <a:cs typeface="Trebuchet MS"/>
              </a:rPr>
              <a:t>pens/pencil</a:t>
            </a:r>
            <a:r>
              <a:rPr sz="1900" spc="-125" dirty="0">
                <a:latin typeface="Trebuchet MS"/>
                <a:cs typeface="Trebuchet MS"/>
              </a:rPr>
              <a:t> </a:t>
            </a:r>
            <a:r>
              <a:rPr sz="1900" spc="-60" dirty="0">
                <a:latin typeface="Trebuchet MS"/>
                <a:cs typeface="Trebuchet MS"/>
              </a:rPr>
              <a:t>for</a:t>
            </a:r>
            <a:r>
              <a:rPr sz="1900" spc="-120" dirty="0">
                <a:latin typeface="Trebuchet MS"/>
                <a:cs typeface="Trebuchet MS"/>
              </a:rPr>
              <a:t> </a:t>
            </a:r>
            <a:r>
              <a:rPr sz="1900" spc="-65" dirty="0">
                <a:latin typeface="Trebuchet MS"/>
                <a:cs typeface="Trebuchet MS"/>
              </a:rPr>
              <a:t>every  </a:t>
            </a:r>
            <a:r>
              <a:rPr sz="1900" spc="-75" dirty="0">
                <a:latin typeface="Trebuchet MS"/>
                <a:cs typeface="Trebuchet MS"/>
              </a:rPr>
              <a:t>single </a:t>
            </a:r>
            <a:r>
              <a:rPr sz="1900" spc="-70" dirty="0">
                <a:latin typeface="Trebuchet MS"/>
                <a:cs typeface="Trebuchet MS"/>
              </a:rPr>
              <a:t>child. Sharing </a:t>
            </a:r>
            <a:r>
              <a:rPr sz="1900" spc="-75" dirty="0">
                <a:latin typeface="Trebuchet MS"/>
                <a:cs typeface="Trebuchet MS"/>
              </a:rPr>
              <a:t>pencils </a:t>
            </a:r>
            <a:r>
              <a:rPr sz="1900" spc="-45" dirty="0">
                <a:latin typeface="Trebuchet MS"/>
                <a:cs typeface="Trebuchet MS"/>
              </a:rPr>
              <a:t>is </a:t>
            </a:r>
            <a:r>
              <a:rPr sz="1900" spc="-55" dirty="0">
                <a:latin typeface="Trebuchet MS"/>
                <a:cs typeface="Trebuchet MS"/>
              </a:rPr>
              <a:t>not </a:t>
            </a:r>
            <a:r>
              <a:rPr sz="1900" spc="-75" dirty="0">
                <a:latin typeface="Trebuchet MS"/>
                <a:cs typeface="Trebuchet MS"/>
              </a:rPr>
              <a:t>allowed. </a:t>
            </a:r>
            <a:r>
              <a:rPr sz="1900" spc="-55" dirty="0">
                <a:latin typeface="Trebuchet MS"/>
                <a:cs typeface="Trebuchet MS"/>
              </a:rPr>
              <a:t>The </a:t>
            </a:r>
            <a:r>
              <a:rPr sz="1900" spc="-75" dirty="0">
                <a:latin typeface="Trebuchet MS"/>
                <a:cs typeface="Trebuchet MS"/>
              </a:rPr>
              <a:t>entertainer </a:t>
            </a:r>
            <a:r>
              <a:rPr sz="1900" spc="-60" dirty="0">
                <a:latin typeface="Trebuchet MS"/>
                <a:cs typeface="Trebuchet MS"/>
              </a:rPr>
              <a:t>need </a:t>
            </a:r>
            <a:r>
              <a:rPr sz="1900" spc="-40" dirty="0">
                <a:latin typeface="Trebuchet MS"/>
                <a:cs typeface="Trebuchet MS"/>
              </a:rPr>
              <a:t>to </a:t>
            </a:r>
            <a:r>
              <a:rPr sz="1900" spc="-60" dirty="0">
                <a:latin typeface="Trebuchet MS"/>
                <a:cs typeface="Trebuchet MS"/>
              </a:rPr>
              <a:t>take care  </a:t>
            </a:r>
            <a:r>
              <a:rPr sz="1900" spc="-75" dirty="0">
                <a:latin typeface="Trebuchet MS"/>
                <a:cs typeface="Trebuchet MS"/>
              </a:rPr>
              <a:t>about.</a:t>
            </a:r>
            <a:r>
              <a:rPr sz="1900" spc="-175" dirty="0">
                <a:latin typeface="Trebuchet MS"/>
                <a:cs typeface="Trebuchet MS"/>
              </a:rPr>
              <a:t> </a:t>
            </a:r>
            <a:r>
              <a:rPr sz="1900" spc="-60" dirty="0">
                <a:latin typeface="Trebuchet MS"/>
                <a:cs typeface="Trebuchet MS"/>
              </a:rPr>
              <a:t>The</a:t>
            </a:r>
            <a:r>
              <a:rPr sz="1900" spc="-145" dirty="0">
                <a:latin typeface="Trebuchet MS"/>
                <a:cs typeface="Trebuchet MS"/>
              </a:rPr>
              <a:t> </a:t>
            </a:r>
            <a:r>
              <a:rPr sz="1900" spc="-80" dirty="0">
                <a:latin typeface="Trebuchet MS"/>
                <a:cs typeface="Trebuchet MS"/>
              </a:rPr>
              <a:t>entertainer</a:t>
            </a:r>
            <a:r>
              <a:rPr sz="1900" spc="-114" dirty="0">
                <a:latin typeface="Trebuchet MS"/>
                <a:cs typeface="Trebuchet MS"/>
              </a:rPr>
              <a:t> </a:t>
            </a:r>
            <a:r>
              <a:rPr sz="1900" spc="-65" dirty="0">
                <a:latin typeface="Trebuchet MS"/>
                <a:cs typeface="Trebuchet MS"/>
              </a:rPr>
              <a:t>must</a:t>
            </a:r>
            <a:r>
              <a:rPr sz="1900" spc="-165" dirty="0">
                <a:latin typeface="Trebuchet MS"/>
                <a:cs typeface="Trebuchet MS"/>
              </a:rPr>
              <a:t> </a:t>
            </a:r>
            <a:r>
              <a:rPr sz="1900" spc="-80" dirty="0">
                <a:latin typeface="Trebuchet MS"/>
                <a:cs typeface="Trebuchet MS"/>
              </a:rPr>
              <a:t>sanitize</a:t>
            </a:r>
            <a:r>
              <a:rPr sz="1900" spc="-135" dirty="0">
                <a:latin typeface="Trebuchet MS"/>
                <a:cs typeface="Trebuchet MS"/>
              </a:rPr>
              <a:t> </a:t>
            </a:r>
            <a:r>
              <a:rPr sz="1900" spc="-60" dirty="0">
                <a:latin typeface="Trebuchet MS"/>
                <a:cs typeface="Trebuchet MS"/>
              </a:rPr>
              <a:t>all</a:t>
            </a:r>
            <a:r>
              <a:rPr sz="1900" spc="-160" dirty="0">
                <a:latin typeface="Trebuchet MS"/>
                <a:cs typeface="Trebuchet MS"/>
              </a:rPr>
              <a:t> </a:t>
            </a:r>
            <a:r>
              <a:rPr sz="1900" spc="-75" dirty="0">
                <a:latin typeface="Trebuchet MS"/>
                <a:cs typeface="Trebuchet MS"/>
              </a:rPr>
              <a:t>pencils</a:t>
            </a:r>
            <a:r>
              <a:rPr sz="1900" spc="-160" dirty="0">
                <a:latin typeface="Trebuchet MS"/>
                <a:cs typeface="Trebuchet MS"/>
              </a:rPr>
              <a:t> </a:t>
            </a:r>
            <a:r>
              <a:rPr sz="1900" spc="-70" dirty="0">
                <a:latin typeface="Trebuchet MS"/>
                <a:cs typeface="Trebuchet MS"/>
              </a:rPr>
              <a:t>after</a:t>
            </a:r>
            <a:r>
              <a:rPr sz="1900" spc="-140" dirty="0">
                <a:latin typeface="Trebuchet MS"/>
                <a:cs typeface="Trebuchet MS"/>
              </a:rPr>
              <a:t> </a:t>
            </a:r>
            <a:r>
              <a:rPr sz="1900" spc="-65" dirty="0">
                <a:latin typeface="Trebuchet MS"/>
                <a:cs typeface="Trebuchet MS"/>
              </a:rPr>
              <a:t>use</a:t>
            </a:r>
            <a:r>
              <a:rPr sz="1900" spc="-65" dirty="0" smtClean="0">
                <a:latin typeface="Trebuchet MS"/>
                <a:cs typeface="Trebuchet MS"/>
              </a:rPr>
              <a:t>.</a:t>
            </a:r>
            <a:endParaRPr lang="en-US" sz="1900" spc="-65" dirty="0" smtClean="0">
              <a:latin typeface="Trebuchet MS"/>
              <a:cs typeface="Trebuchet MS"/>
            </a:endParaRPr>
          </a:p>
          <a:p>
            <a:pPr marL="626110" marR="6350" indent="-285750" algn="just">
              <a:lnSpc>
                <a:spcPts val="1950"/>
              </a:lnSpc>
              <a:spcBef>
                <a:spcPts val="695"/>
              </a:spcBef>
              <a:buFont typeface="Arial" panose="020B0604020202020204" pitchFamily="34" charset="0"/>
              <a:buChar char="•"/>
            </a:pPr>
            <a:r>
              <a:rPr lang="en-US" sz="1900" dirty="0">
                <a:latin typeface="Trebuchet MS"/>
                <a:cs typeface="Trebuchet MS"/>
              </a:rPr>
              <a:t>The </a:t>
            </a:r>
            <a:r>
              <a:rPr lang="en-US" sz="1900" spc="-5" dirty="0">
                <a:latin typeface="Trebuchet MS"/>
                <a:cs typeface="Trebuchet MS"/>
              </a:rPr>
              <a:t>weekly </a:t>
            </a:r>
            <a:r>
              <a:rPr lang="en-US" sz="1900" spc="-10" dirty="0">
                <a:latin typeface="Trebuchet MS"/>
                <a:cs typeface="Trebuchet MS"/>
              </a:rPr>
              <a:t>program </a:t>
            </a:r>
            <a:r>
              <a:rPr lang="en-US" sz="1900" spc="-5" dirty="0">
                <a:latin typeface="Trebuchet MS"/>
                <a:cs typeface="Trebuchet MS"/>
              </a:rPr>
              <a:t>must be reviewed and adjusted to </a:t>
            </a:r>
            <a:r>
              <a:rPr lang="en-US" sz="1900" dirty="0">
                <a:latin typeface="Trebuchet MS"/>
                <a:cs typeface="Trebuchet MS"/>
              </a:rPr>
              <a:t>meet </a:t>
            </a:r>
            <a:r>
              <a:rPr lang="en-US" sz="1900" spc="-5" dirty="0">
                <a:latin typeface="Trebuchet MS"/>
                <a:cs typeface="Trebuchet MS"/>
              </a:rPr>
              <a:t>COVID-19  regulations</a:t>
            </a:r>
            <a:r>
              <a:rPr lang="en-US" sz="1900" dirty="0">
                <a:latin typeface="Trebuchet MS"/>
                <a:cs typeface="Trebuchet MS"/>
              </a:rPr>
              <a:t> </a:t>
            </a:r>
            <a:r>
              <a:rPr lang="en-US" sz="1900" spc="-65" dirty="0">
                <a:latin typeface="Trebuchet MS"/>
                <a:cs typeface="Trebuchet MS"/>
              </a:rPr>
              <a:t>Every</a:t>
            </a:r>
            <a:r>
              <a:rPr lang="en-US" sz="1900" spc="-160" dirty="0">
                <a:latin typeface="Trebuchet MS"/>
                <a:cs typeface="Trebuchet MS"/>
              </a:rPr>
              <a:t> </a:t>
            </a:r>
            <a:r>
              <a:rPr lang="en-US" sz="1900" spc="-70" dirty="0">
                <a:latin typeface="Trebuchet MS"/>
                <a:cs typeface="Trebuchet MS"/>
              </a:rPr>
              <a:t>program</a:t>
            </a:r>
            <a:r>
              <a:rPr lang="en-US" sz="1900" spc="-150" dirty="0">
                <a:latin typeface="Trebuchet MS"/>
                <a:cs typeface="Trebuchet MS"/>
              </a:rPr>
              <a:t> </a:t>
            </a:r>
            <a:r>
              <a:rPr lang="en-US" sz="1900" spc="-60" dirty="0">
                <a:latin typeface="Trebuchet MS"/>
                <a:cs typeface="Trebuchet MS"/>
              </a:rPr>
              <a:t>with</a:t>
            </a:r>
            <a:r>
              <a:rPr lang="en-US" sz="1900" spc="-150" dirty="0">
                <a:latin typeface="Trebuchet MS"/>
                <a:cs typeface="Trebuchet MS"/>
              </a:rPr>
              <a:t> </a:t>
            </a:r>
            <a:r>
              <a:rPr lang="en-US" sz="1900" spc="-65" dirty="0">
                <a:latin typeface="Trebuchet MS"/>
                <a:cs typeface="Trebuchet MS"/>
              </a:rPr>
              <a:t>body</a:t>
            </a:r>
            <a:r>
              <a:rPr lang="en-US" sz="1900" spc="-150" dirty="0">
                <a:latin typeface="Trebuchet MS"/>
                <a:cs typeface="Trebuchet MS"/>
              </a:rPr>
              <a:t> </a:t>
            </a:r>
            <a:r>
              <a:rPr lang="en-US" sz="1900" spc="-75" dirty="0">
                <a:latin typeface="Trebuchet MS"/>
                <a:cs typeface="Trebuchet MS"/>
              </a:rPr>
              <a:t>contact</a:t>
            </a:r>
            <a:r>
              <a:rPr lang="en-US" sz="1900" spc="-165" dirty="0">
                <a:latin typeface="Trebuchet MS"/>
                <a:cs typeface="Trebuchet MS"/>
              </a:rPr>
              <a:t> </a:t>
            </a:r>
            <a:r>
              <a:rPr lang="en-US" sz="1900" spc="-45" dirty="0">
                <a:latin typeface="Trebuchet MS"/>
                <a:cs typeface="Trebuchet MS"/>
              </a:rPr>
              <a:t>is</a:t>
            </a:r>
            <a:r>
              <a:rPr lang="en-US" sz="1900" spc="-145" dirty="0">
                <a:latin typeface="Trebuchet MS"/>
                <a:cs typeface="Trebuchet MS"/>
              </a:rPr>
              <a:t> </a:t>
            </a:r>
            <a:r>
              <a:rPr lang="en-US" sz="1900" spc="-75" dirty="0">
                <a:latin typeface="Trebuchet MS"/>
                <a:cs typeface="Trebuchet MS"/>
              </a:rPr>
              <a:t>prohibited</a:t>
            </a:r>
            <a:r>
              <a:rPr lang="en-US" sz="1900" spc="-150" dirty="0">
                <a:latin typeface="Trebuchet MS"/>
                <a:cs typeface="Trebuchet MS"/>
              </a:rPr>
              <a:t> </a:t>
            </a:r>
            <a:r>
              <a:rPr lang="en-US" sz="1900" spc="-70" dirty="0">
                <a:latin typeface="Trebuchet MS"/>
                <a:cs typeface="Trebuchet MS"/>
              </a:rPr>
              <a:t>during</a:t>
            </a:r>
            <a:r>
              <a:rPr lang="en-US" sz="1900" spc="-165" dirty="0">
                <a:latin typeface="Trebuchet MS"/>
                <a:cs typeface="Trebuchet MS"/>
              </a:rPr>
              <a:t> </a:t>
            </a:r>
            <a:r>
              <a:rPr lang="en-US" sz="1900" spc="-55" dirty="0">
                <a:latin typeface="Trebuchet MS"/>
                <a:cs typeface="Trebuchet MS"/>
              </a:rPr>
              <a:t>the</a:t>
            </a:r>
            <a:r>
              <a:rPr lang="en-US" sz="1900" spc="-145" dirty="0">
                <a:latin typeface="Trebuchet MS"/>
                <a:cs typeface="Trebuchet MS"/>
              </a:rPr>
              <a:t> </a:t>
            </a:r>
            <a:r>
              <a:rPr lang="en-US" sz="1900" spc="-80" dirty="0">
                <a:latin typeface="Trebuchet MS"/>
                <a:cs typeface="Trebuchet MS"/>
              </a:rPr>
              <a:t>pandemic  situation.</a:t>
            </a:r>
            <a:r>
              <a:rPr lang="en-US" sz="1900" spc="-165" dirty="0">
                <a:latin typeface="Trebuchet MS"/>
                <a:cs typeface="Trebuchet MS"/>
              </a:rPr>
              <a:t> </a:t>
            </a:r>
            <a:r>
              <a:rPr lang="en-US" sz="1900" spc="-65" dirty="0">
                <a:latin typeface="Trebuchet MS"/>
                <a:cs typeface="Trebuchet MS"/>
              </a:rPr>
              <a:t>Thus</a:t>
            </a:r>
            <a:r>
              <a:rPr lang="en-US" sz="1900" spc="-145" dirty="0">
                <a:latin typeface="Trebuchet MS"/>
                <a:cs typeface="Trebuchet MS"/>
              </a:rPr>
              <a:t> </a:t>
            </a:r>
            <a:r>
              <a:rPr lang="en-US" sz="1900" spc="-80" dirty="0">
                <a:latin typeface="Trebuchet MS"/>
                <a:cs typeface="Trebuchet MS"/>
              </a:rPr>
              <a:t>activities</a:t>
            </a:r>
            <a:r>
              <a:rPr lang="en-US" sz="1900" spc="-110" dirty="0">
                <a:latin typeface="Trebuchet MS"/>
                <a:cs typeface="Trebuchet MS"/>
              </a:rPr>
              <a:t> </a:t>
            </a:r>
            <a:r>
              <a:rPr lang="en-US" sz="1900" spc="-65" dirty="0">
                <a:latin typeface="Trebuchet MS"/>
                <a:cs typeface="Trebuchet MS"/>
              </a:rPr>
              <a:t>like</a:t>
            </a:r>
            <a:r>
              <a:rPr lang="en-US" sz="1900" spc="-160" dirty="0">
                <a:latin typeface="Trebuchet MS"/>
                <a:cs typeface="Trebuchet MS"/>
              </a:rPr>
              <a:t> </a:t>
            </a:r>
            <a:r>
              <a:rPr lang="en-US" sz="1900" spc="-70" dirty="0">
                <a:latin typeface="Trebuchet MS"/>
                <a:cs typeface="Trebuchet MS"/>
              </a:rPr>
              <a:t>face</a:t>
            </a:r>
            <a:r>
              <a:rPr lang="en-US" sz="1900" spc="-145" dirty="0">
                <a:latin typeface="Trebuchet MS"/>
                <a:cs typeface="Trebuchet MS"/>
              </a:rPr>
              <a:t> </a:t>
            </a:r>
            <a:r>
              <a:rPr lang="en-US" sz="1900" spc="-75" dirty="0">
                <a:latin typeface="Trebuchet MS"/>
                <a:cs typeface="Trebuchet MS"/>
              </a:rPr>
              <a:t>painting</a:t>
            </a:r>
            <a:r>
              <a:rPr lang="en-US" sz="1900" spc="-135" dirty="0">
                <a:latin typeface="Trebuchet MS"/>
                <a:cs typeface="Trebuchet MS"/>
              </a:rPr>
              <a:t> </a:t>
            </a:r>
            <a:r>
              <a:rPr lang="en-US" sz="1900" spc="-45" dirty="0">
                <a:latin typeface="Trebuchet MS"/>
                <a:cs typeface="Trebuchet MS"/>
              </a:rPr>
              <a:t>or</a:t>
            </a:r>
            <a:r>
              <a:rPr lang="en-US" sz="1900" spc="-165" dirty="0">
                <a:latin typeface="Trebuchet MS"/>
                <a:cs typeface="Trebuchet MS"/>
              </a:rPr>
              <a:t> </a:t>
            </a:r>
            <a:r>
              <a:rPr lang="en-US" sz="1900" spc="-75" dirty="0">
                <a:latin typeface="Trebuchet MS"/>
                <a:cs typeface="Trebuchet MS"/>
              </a:rPr>
              <a:t>similar</a:t>
            </a:r>
            <a:r>
              <a:rPr lang="en-US" sz="1900" spc="-170" dirty="0">
                <a:latin typeface="Trebuchet MS"/>
                <a:cs typeface="Trebuchet MS"/>
              </a:rPr>
              <a:t> </a:t>
            </a:r>
            <a:r>
              <a:rPr lang="en-US" sz="1900" spc="-60" dirty="0">
                <a:latin typeface="Trebuchet MS"/>
                <a:cs typeface="Trebuchet MS"/>
              </a:rPr>
              <a:t>are</a:t>
            </a:r>
            <a:r>
              <a:rPr lang="en-US" sz="1900" spc="-145" dirty="0">
                <a:latin typeface="Trebuchet MS"/>
                <a:cs typeface="Trebuchet MS"/>
              </a:rPr>
              <a:t> </a:t>
            </a:r>
            <a:r>
              <a:rPr lang="en-US" sz="1900" spc="-60" dirty="0">
                <a:latin typeface="Trebuchet MS"/>
                <a:cs typeface="Trebuchet MS"/>
              </a:rPr>
              <a:t>not</a:t>
            </a:r>
            <a:r>
              <a:rPr lang="en-US" sz="1900" spc="-155" dirty="0">
                <a:latin typeface="Trebuchet MS"/>
                <a:cs typeface="Trebuchet MS"/>
              </a:rPr>
              <a:t> </a:t>
            </a:r>
            <a:r>
              <a:rPr lang="en-US" sz="1900" spc="-75" dirty="0">
                <a:latin typeface="Trebuchet MS"/>
                <a:cs typeface="Trebuchet MS"/>
              </a:rPr>
              <a:t>allowed.</a:t>
            </a:r>
            <a:endParaRPr sz="1900" dirty="0">
              <a:latin typeface="Trebuchet MS"/>
              <a:cs typeface="Trebuchet MS"/>
            </a:endParaRPr>
          </a:p>
          <a:p>
            <a:pPr marL="340360" marR="5080" algn="just">
              <a:lnSpc>
                <a:spcPts val="1939"/>
              </a:lnSpc>
              <a:spcBef>
                <a:spcPts val="690"/>
              </a:spcBef>
            </a:pPr>
            <a:endParaRPr sz="1900" i="1" dirty="0">
              <a:latin typeface="Trebuchet MS"/>
              <a:cs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969" y="132410"/>
            <a:ext cx="9707245" cy="574675"/>
          </a:xfrm>
          <a:prstGeom prst="rect">
            <a:avLst/>
          </a:prstGeom>
        </p:spPr>
        <p:txBody>
          <a:bodyPr vert="horz" wrap="square" lIns="0" tIns="12700" rIns="0" bIns="0" rtlCol="0">
            <a:spAutoFit/>
          </a:bodyPr>
          <a:lstStyle/>
          <a:p>
            <a:pPr marL="12700">
              <a:lnSpc>
                <a:spcPct val="100000"/>
              </a:lnSpc>
              <a:spcBef>
                <a:spcPts val="100"/>
              </a:spcBef>
            </a:pPr>
            <a:r>
              <a:rPr spc="-5" dirty="0"/>
              <a:t>Conference </a:t>
            </a:r>
            <a:r>
              <a:rPr dirty="0"/>
              <a:t>Rooms, </a:t>
            </a:r>
            <a:r>
              <a:rPr spc="-5" dirty="0"/>
              <a:t>Banquets </a:t>
            </a:r>
            <a:r>
              <a:rPr dirty="0"/>
              <a:t>and</a:t>
            </a:r>
            <a:r>
              <a:rPr spc="-35" dirty="0"/>
              <a:t> </a:t>
            </a:r>
            <a:r>
              <a:rPr dirty="0"/>
              <a:t>Exhibitions</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a:t>
            </a:r>
            <a:r>
              <a:rPr lang="en-US" dirty="0"/>
              <a:t>2</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15161" y="1219200"/>
            <a:ext cx="10941609" cy="3856825"/>
          </a:xfrm>
          <a:prstGeom prst="rect">
            <a:avLst/>
          </a:prstGeom>
        </p:spPr>
        <p:txBody>
          <a:bodyPr vert="horz" wrap="square" lIns="0" tIns="12065" rIns="0" bIns="0" rtlCol="0">
            <a:spAutoFit/>
          </a:bodyPr>
          <a:lstStyle/>
          <a:p>
            <a:pPr marL="355600" marR="103505" indent="-342900">
              <a:spcBef>
                <a:spcPts val="720"/>
              </a:spcBef>
              <a:buFont typeface="Arial" panose="020B0604020202020204" pitchFamily="34" charset="0"/>
              <a:buChar char="•"/>
              <a:tabLst>
                <a:tab pos="558800" algn="l"/>
              </a:tabLst>
            </a:pPr>
            <a:r>
              <a:rPr sz="1900" spc="-5" dirty="0">
                <a:latin typeface="Trebuchet MS"/>
                <a:cs typeface="Trebuchet MS"/>
              </a:rPr>
              <a:t>It is</a:t>
            </a:r>
            <a:r>
              <a:rPr lang="en-US" sz="1900" spc="-5" dirty="0">
                <a:latin typeface="Trebuchet MS"/>
                <a:cs typeface="Trebuchet MS"/>
              </a:rPr>
              <a:t> </a:t>
            </a:r>
            <a:r>
              <a:rPr sz="1900" spc="-5" dirty="0">
                <a:latin typeface="Trebuchet MS"/>
                <a:cs typeface="Trebuchet MS"/>
              </a:rPr>
              <a:t>considered a high degree of interaction among guests and workers. This requires specific  attention and can be only carried out with the permission of the local authorities.</a:t>
            </a:r>
            <a:endParaRPr lang="en-US" sz="1900" spc="-5" dirty="0">
              <a:latin typeface="Trebuchet MS"/>
              <a:cs typeface="Trebuchet MS"/>
            </a:endParaRPr>
          </a:p>
          <a:p>
            <a:pPr marL="355600" marR="103505" indent="-342900">
              <a:spcBef>
                <a:spcPts val="720"/>
              </a:spcBef>
              <a:buFont typeface="Arial" panose="020B0604020202020204" pitchFamily="34" charset="0"/>
              <a:buChar char="•"/>
              <a:tabLst>
                <a:tab pos="558800" algn="l"/>
              </a:tabLst>
            </a:pPr>
            <a:r>
              <a:rPr lang="en-US" sz="1900" spc="-5" dirty="0">
                <a:latin typeface="Trebuchet MS"/>
                <a:cs typeface="Trebuchet MS"/>
              </a:rPr>
              <a:t>It is allowed inside the hotel at the open area only with max. 50% and limited amount of 150 guests attending conference.</a:t>
            </a:r>
            <a:endParaRPr sz="1900" spc="-5" dirty="0">
              <a:latin typeface="Trebuchet MS"/>
              <a:cs typeface="Trebuchet MS"/>
            </a:endParaRPr>
          </a:p>
          <a:p>
            <a:pPr marL="355600" indent="-342900">
              <a:spcBef>
                <a:spcPts val="720"/>
              </a:spcBef>
              <a:buFont typeface="Arial" panose="020B0604020202020204" pitchFamily="34" charset="0"/>
              <a:buChar char="•"/>
            </a:pPr>
            <a:r>
              <a:rPr sz="1900" spc="-5" dirty="0">
                <a:latin typeface="Trebuchet MS"/>
                <a:cs typeface="Trebuchet MS"/>
              </a:rPr>
              <a:t>Every staff member follows </a:t>
            </a:r>
            <a:r>
              <a:rPr sz="1900" spc="-5" dirty="0">
                <a:solidFill>
                  <a:srgbClr val="C00000"/>
                </a:solidFill>
                <a:latin typeface="Trebuchet MS"/>
                <a:cs typeface="Trebuchet MS"/>
              </a:rPr>
              <a:t>Staff COVID-19 Protocol.</a:t>
            </a:r>
          </a:p>
          <a:p>
            <a:pPr marL="355600" indent="-342900">
              <a:spcBef>
                <a:spcPts val="720"/>
              </a:spcBef>
              <a:buFont typeface="Arial" panose="020B0604020202020204" pitchFamily="34" charset="0"/>
              <a:buChar char="•"/>
            </a:pPr>
            <a:r>
              <a:rPr sz="1900" spc="-5" dirty="0">
                <a:latin typeface="Trebuchet MS"/>
                <a:cs typeface="Trebuchet MS"/>
              </a:rPr>
              <a:t>One direction way system needs to be in place.</a:t>
            </a:r>
          </a:p>
          <a:p>
            <a:pPr marL="355600" marR="1932939" indent="-342900">
              <a:spcBef>
                <a:spcPts val="720"/>
              </a:spcBef>
              <a:buFont typeface="Arial" panose="020B0604020202020204" pitchFamily="34" charset="0"/>
              <a:buChar char="•"/>
            </a:pPr>
            <a:r>
              <a:rPr sz="1900" spc="-5" dirty="0">
                <a:latin typeface="Trebuchet MS"/>
                <a:cs typeface="Trebuchet MS"/>
              </a:rPr>
              <a:t>Face/eye mask and disposable gloves must be available for each participant.  Strict cleaning and disinfection plan, especially for high-touch objects.</a:t>
            </a:r>
          </a:p>
          <a:p>
            <a:pPr marL="355600" marR="3181350" indent="-342900">
              <a:spcBef>
                <a:spcPts val="720"/>
              </a:spcBef>
              <a:buFont typeface="Arial" panose="020B0604020202020204" pitchFamily="34" charset="0"/>
              <a:buChar char="•"/>
            </a:pPr>
            <a:r>
              <a:rPr sz="1900" spc="-5" dirty="0">
                <a:latin typeface="Trebuchet MS"/>
                <a:cs typeface="Trebuchet MS"/>
              </a:rPr>
              <a:t>Housekeeping team to follow previously mentioned procedure.  </a:t>
            </a:r>
            <a:endParaRPr lang="en-US" sz="1900" spc="-5" dirty="0">
              <a:latin typeface="Trebuchet MS"/>
              <a:cs typeface="Trebuchet MS"/>
            </a:endParaRPr>
          </a:p>
          <a:p>
            <a:pPr marL="355600" marR="3181350" indent="-342900">
              <a:spcBef>
                <a:spcPts val="720"/>
              </a:spcBef>
              <a:buFont typeface="Arial" panose="020B0604020202020204" pitchFamily="34" charset="0"/>
              <a:buChar char="•"/>
            </a:pPr>
            <a:r>
              <a:rPr sz="1900" spc="-5" dirty="0">
                <a:latin typeface="Trebuchet MS"/>
                <a:cs typeface="Trebuchet MS"/>
              </a:rPr>
              <a:t>Food and beverage team to follow previously mention procedure.</a:t>
            </a:r>
          </a:p>
          <a:p>
            <a:pPr marL="355600" indent="-342900">
              <a:spcBef>
                <a:spcPts val="720"/>
              </a:spcBef>
              <a:buFont typeface="Arial" panose="020B0604020202020204" pitchFamily="34" charset="0"/>
              <a:buChar char="•"/>
            </a:pPr>
            <a:r>
              <a:rPr sz="1900" spc="-5" dirty="0">
                <a:latin typeface="Trebuchet MS"/>
                <a:cs typeface="Trebuchet MS"/>
              </a:rPr>
              <a:t>Set-up, table arrangements, coffee breaks etc. will be in place according to WHO instructions.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2410"/>
            <a:ext cx="7193915" cy="574675"/>
          </a:xfrm>
          <a:prstGeom prst="rect">
            <a:avLst/>
          </a:prstGeom>
        </p:spPr>
        <p:txBody>
          <a:bodyPr vert="horz" wrap="square" lIns="0" tIns="12700" rIns="0" bIns="0" rtlCol="0">
            <a:spAutoFit/>
          </a:bodyPr>
          <a:lstStyle/>
          <a:p>
            <a:pPr marL="12700">
              <a:lnSpc>
                <a:spcPct val="100000"/>
              </a:lnSpc>
              <a:spcBef>
                <a:spcPts val="100"/>
              </a:spcBef>
            </a:pPr>
            <a:r>
              <a:rPr spc="-5" dirty="0"/>
              <a:t>Maintenance, Safety </a:t>
            </a:r>
            <a:r>
              <a:rPr dirty="0"/>
              <a:t>and</a:t>
            </a:r>
            <a:r>
              <a:rPr spc="-40" dirty="0"/>
              <a:t> </a:t>
            </a:r>
            <a:r>
              <a:rPr spc="-5" dirty="0"/>
              <a:t>Security</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43</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1002588" y="1033508"/>
            <a:ext cx="10198735" cy="4645025"/>
          </a:xfrm>
          <a:prstGeom prst="rect">
            <a:avLst/>
          </a:prstGeom>
        </p:spPr>
        <p:txBody>
          <a:bodyPr vert="horz" wrap="square" lIns="0" tIns="138430" rIns="0" bIns="0" rtlCol="0">
            <a:spAutoFit/>
          </a:bodyPr>
          <a:lstStyle/>
          <a:p>
            <a:pPr marL="12700">
              <a:lnSpc>
                <a:spcPct val="100000"/>
              </a:lnSpc>
              <a:spcBef>
                <a:spcPts val="1090"/>
              </a:spcBef>
            </a:pPr>
            <a:r>
              <a:rPr sz="1900" u="heavy" spc="-5" dirty="0">
                <a:uFill>
                  <a:solidFill>
                    <a:srgbClr val="000000"/>
                  </a:solidFill>
                </a:uFill>
                <a:latin typeface="Trebuchet MS"/>
                <a:cs typeface="Trebuchet MS"/>
              </a:rPr>
              <a:t>Food</a:t>
            </a:r>
            <a:r>
              <a:rPr sz="1900" u="heavy" spc="25"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Safety</a:t>
            </a:r>
            <a:endParaRPr sz="1900">
              <a:latin typeface="Trebuchet MS"/>
              <a:cs typeface="Trebuchet MS"/>
            </a:endParaRPr>
          </a:p>
          <a:p>
            <a:pPr marL="355600" indent="-343535">
              <a:lnSpc>
                <a:spcPct val="100000"/>
              </a:lnSpc>
              <a:spcBef>
                <a:spcPts val="1000"/>
              </a:spcBef>
              <a:buFont typeface="Arial"/>
              <a:buChar char="•"/>
              <a:tabLst>
                <a:tab pos="355600" algn="l"/>
                <a:tab pos="356235" algn="l"/>
              </a:tabLst>
            </a:pPr>
            <a:r>
              <a:rPr sz="1900" spc="-5" dirty="0">
                <a:latin typeface="Trebuchet MS"/>
                <a:cs typeface="Trebuchet MS"/>
              </a:rPr>
              <a:t>All operational </a:t>
            </a:r>
            <a:r>
              <a:rPr sz="1900" spc="-10" dirty="0">
                <a:latin typeface="Trebuchet MS"/>
                <a:cs typeface="Trebuchet MS"/>
              </a:rPr>
              <a:t>refrigerators </a:t>
            </a:r>
            <a:r>
              <a:rPr sz="1900" spc="-5" dirty="0">
                <a:latin typeface="Trebuchet MS"/>
                <a:cs typeface="Trebuchet MS"/>
              </a:rPr>
              <a:t>and </a:t>
            </a:r>
            <a:r>
              <a:rPr sz="1900" spc="-10" dirty="0">
                <a:latin typeface="Trebuchet MS"/>
                <a:cs typeface="Trebuchet MS"/>
              </a:rPr>
              <a:t>freezers units </a:t>
            </a:r>
            <a:r>
              <a:rPr sz="1900" spc="-5" dirty="0">
                <a:latin typeface="Trebuchet MS"/>
                <a:cs typeface="Trebuchet MS"/>
              </a:rPr>
              <a:t>to be </a:t>
            </a:r>
            <a:r>
              <a:rPr sz="1900" spc="-10" dirty="0">
                <a:latin typeface="Trebuchet MS"/>
                <a:cs typeface="Trebuchet MS"/>
              </a:rPr>
              <a:t>regularly checked </a:t>
            </a:r>
            <a:r>
              <a:rPr sz="1900" spc="-5" dirty="0">
                <a:latin typeface="Trebuchet MS"/>
                <a:cs typeface="Trebuchet MS"/>
              </a:rPr>
              <a:t>to</a:t>
            </a:r>
            <a:r>
              <a:rPr sz="1900" spc="295" dirty="0">
                <a:latin typeface="Trebuchet MS"/>
                <a:cs typeface="Trebuchet MS"/>
              </a:rPr>
              <a:t> </a:t>
            </a:r>
            <a:r>
              <a:rPr sz="1900" spc="-10" dirty="0">
                <a:latin typeface="Trebuchet MS"/>
                <a:cs typeface="Trebuchet MS"/>
              </a:rPr>
              <a:t>ensure</a:t>
            </a:r>
            <a:endParaRPr sz="1900">
              <a:latin typeface="Trebuchet MS"/>
              <a:cs typeface="Trebuchet MS"/>
            </a:endParaRPr>
          </a:p>
          <a:p>
            <a:pPr marL="299085">
              <a:lnSpc>
                <a:spcPct val="100000"/>
              </a:lnSpc>
              <a:spcBef>
                <a:spcPts val="994"/>
              </a:spcBef>
            </a:pPr>
            <a:r>
              <a:rPr sz="1900" spc="-10" dirty="0">
                <a:latin typeface="Trebuchet MS"/>
                <a:cs typeface="Trebuchet MS"/>
              </a:rPr>
              <a:t>required temperatures are being</a:t>
            </a:r>
            <a:r>
              <a:rPr sz="1900" spc="110" dirty="0">
                <a:latin typeface="Trebuchet MS"/>
                <a:cs typeface="Trebuchet MS"/>
              </a:rPr>
              <a:t> </a:t>
            </a:r>
            <a:r>
              <a:rPr sz="1900" spc="-10" dirty="0">
                <a:latin typeface="Trebuchet MS"/>
                <a:cs typeface="Trebuchet MS"/>
              </a:rPr>
              <a:t>maintained.</a:t>
            </a:r>
            <a:endParaRPr sz="1900">
              <a:latin typeface="Trebuchet MS"/>
              <a:cs typeface="Trebuchet MS"/>
            </a:endParaRPr>
          </a:p>
          <a:p>
            <a:pPr marL="355600" indent="-343535">
              <a:lnSpc>
                <a:spcPct val="100000"/>
              </a:lnSpc>
              <a:spcBef>
                <a:spcPts val="1010"/>
              </a:spcBef>
              <a:buFont typeface="Arial"/>
              <a:buChar char="•"/>
              <a:tabLst>
                <a:tab pos="355600" algn="l"/>
                <a:tab pos="356235" algn="l"/>
              </a:tabLst>
            </a:pPr>
            <a:r>
              <a:rPr sz="1900" spc="-5" dirty="0">
                <a:latin typeface="Trebuchet MS"/>
                <a:cs typeface="Trebuchet MS"/>
              </a:rPr>
              <a:t>All food </a:t>
            </a:r>
            <a:r>
              <a:rPr sz="1900" spc="-10" dirty="0">
                <a:latin typeface="Trebuchet MS"/>
                <a:cs typeface="Trebuchet MS"/>
              </a:rPr>
              <a:t>items </a:t>
            </a:r>
            <a:r>
              <a:rPr sz="1900" spc="-5" dirty="0">
                <a:latin typeface="Trebuchet MS"/>
                <a:cs typeface="Trebuchet MS"/>
              </a:rPr>
              <a:t>to be regularly </a:t>
            </a:r>
            <a:r>
              <a:rPr sz="1900" spc="-10" dirty="0">
                <a:latin typeface="Trebuchet MS"/>
                <a:cs typeface="Trebuchet MS"/>
              </a:rPr>
              <a:t>checked </a:t>
            </a:r>
            <a:r>
              <a:rPr sz="1900" spc="-5" dirty="0">
                <a:latin typeface="Trebuchet MS"/>
                <a:cs typeface="Trebuchet MS"/>
              </a:rPr>
              <a:t>for </a:t>
            </a:r>
            <a:r>
              <a:rPr sz="1900" spc="-10" dirty="0">
                <a:latin typeface="Trebuchet MS"/>
                <a:cs typeface="Trebuchet MS"/>
              </a:rPr>
              <a:t>condition and</a:t>
            </a:r>
            <a:r>
              <a:rPr sz="1900" spc="195" dirty="0">
                <a:latin typeface="Trebuchet MS"/>
                <a:cs typeface="Trebuchet MS"/>
              </a:rPr>
              <a:t> </a:t>
            </a:r>
            <a:r>
              <a:rPr sz="1900" spc="-40" dirty="0">
                <a:latin typeface="Trebuchet MS"/>
                <a:cs typeface="Trebuchet MS"/>
              </a:rPr>
              <a:t>expiry.</a:t>
            </a:r>
            <a:endParaRPr sz="1900">
              <a:latin typeface="Trebuchet MS"/>
              <a:cs typeface="Trebuchet MS"/>
            </a:endParaRPr>
          </a:p>
          <a:p>
            <a:pPr marL="355600" indent="-343535">
              <a:lnSpc>
                <a:spcPct val="100000"/>
              </a:lnSpc>
              <a:spcBef>
                <a:spcPts val="994"/>
              </a:spcBef>
              <a:buFont typeface="Arial"/>
              <a:buChar char="•"/>
              <a:tabLst>
                <a:tab pos="355600" algn="l"/>
                <a:tab pos="356235" algn="l"/>
              </a:tabLst>
            </a:pPr>
            <a:r>
              <a:rPr sz="1900" spc="-5" dirty="0">
                <a:latin typeface="Trebuchet MS"/>
                <a:cs typeface="Trebuchet MS"/>
              </a:rPr>
              <a:t>All waste </a:t>
            </a:r>
            <a:r>
              <a:rPr sz="1900" spc="-10" dirty="0">
                <a:latin typeface="Trebuchet MS"/>
                <a:cs typeface="Trebuchet MS"/>
              </a:rPr>
              <a:t>items/refuse </a:t>
            </a:r>
            <a:r>
              <a:rPr sz="1900" spc="-5" dirty="0">
                <a:latin typeface="Trebuchet MS"/>
                <a:cs typeface="Trebuchet MS"/>
              </a:rPr>
              <a:t>to be stored </a:t>
            </a:r>
            <a:r>
              <a:rPr sz="1900" spc="-10" dirty="0">
                <a:latin typeface="Trebuchet MS"/>
                <a:cs typeface="Trebuchet MS"/>
              </a:rPr>
              <a:t>appropriately and made ready </a:t>
            </a:r>
            <a:r>
              <a:rPr sz="1900" spc="-5" dirty="0">
                <a:latin typeface="Trebuchet MS"/>
                <a:cs typeface="Trebuchet MS"/>
              </a:rPr>
              <a:t>for</a:t>
            </a:r>
            <a:r>
              <a:rPr sz="1900" spc="290" dirty="0">
                <a:latin typeface="Trebuchet MS"/>
                <a:cs typeface="Trebuchet MS"/>
              </a:rPr>
              <a:t> </a:t>
            </a:r>
            <a:r>
              <a:rPr sz="1900" spc="-10" dirty="0">
                <a:latin typeface="Trebuchet MS"/>
                <a:cs typeface="Trebuchet MS"/>
              </a:rPr>
              <a:t>collection.</a:t>
            </a:r>
            <a:endParaRPr sz="1900">
              <a:latin typeface="Trebuchet MS"/>
              <a:cs typeface="Trebuchet MS"/>
            </a:endParaRPr>
          </a:p>
          <a:p>
            <a:pPr>
              <a:lnSpc>
                <a:spcPct val="100000"/>
              </a:lnSpc>
              <a:spcBef>
                <a:spcPts val="40"/>
              </a:spcBef>
              <a:buFont typeface="Arial"/>
              <a:buChar char="•"/>
            </a:pPr>
            <a:endParaRPr sz="2300">
              <a:latin typeface="Times New Roman"/>
              <a:cs typeface="Times New Roman"/>
            </a:endParaRPr>
          </a:p>
          <a:p>
            <a:pPr marL="12700">
              <a:lnSpc>
                <a:spcPct val="100000"/>
              </a:lnSpc>
            </a:pPr>
            <a:r>
              <a:rPr sz="1900" u="heavy" spc="-30" dirty="0">
                <a:uFill>
                  <a:solidFill>
                    <a:srgbClr val="000000"/>
                  </a:solidFill>
                </a:uFill>
                <a:latin typeface="Trebuchet MS"/>
                <a:cs typeface="Trebuchet MS"/>
              </a:rPr>
              <a:t>Pest</a:t>
            </a:r>
            <a:r>
              <a:rPr sz="1900" u="heavy" spc="5"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Control</a:t>
            </a:r>
            <a:endParaRPr sz="1900">
              <a:latin typeface="Trebuchet MS"/>
              <a:cs typeface="Trebuchet MS"/>
            </a:endParaRPr>
          </a:p>
          <a:p>
            <a:pPr marL="355600" indent="-343535">
              <a:lnSpc>
                <a:spcPct val="100000"/>
              </a:lnSpc>
              <a:spcBef>
                <a:spcPts val="994"/>
              </a:spcBef>
              <a:buFont typeface="Arial"/>
              <a:buChar char="•"/>
              <a:tabLst>
                <a:tab pos="355600" algn="l"/>
                <a:tab pos="356235" algn="l"/>
              </a:tabLst>
            </a:pPr>
            <a:r>
              <a:rPr sz="1900" spc="-10" dirty="0">
                <a:latin typeface="Trebuchet MS"/>
                <a:cs typeface="Trebuchet MS"/>
              </a:rPr>
              <a:t>Maintenance </a:t>
            </a:r>
            <a:r>
              <a:rPr sz="1900" spc="-5" dirty="0">
                <a:latin typeface="Trebuchet MS"/>
                <a:cs typeface="Trebuchet MS"/>
              </a:rPr>
              <a:t>of </a:t>
            </a:r>
            <a:r>
              <a:rPr sz="1900" spc="-10" dirty="0">
                <a:latin typeface="Trebuchet MS"/>
                <a:cs typeface="Trebuchet MS"/>
              </a:rPr>
              <a:t>pest control </a:t>
            </a:r>
            <a:r>
              <a:rPr sz="1900" spc="-5" dirty="0">
                <a:latin typeface="Trebuchet MS"/>
                <a:cs typeface="Trebuchet MS"/>
              </a:rPr>
              <a:t>systems to </a:t>
            </a:r>
            <a:r>
              <a:rPr sz="1900" spc="-10" dirty="0">
                <a:latin typeface="Trebuchet MS"/>
                <a:cs typeface="Trebuchet MS"/>
              </a:rPr>
              <a:t>ensure that </a:t>
            </a:r>
            <a:r>
              <a:rPr sz="1900" spc="-5" dirty="0">
                <a:latin typeface="Trebuchet MS"/>
                <a:cs typeface="Trebuchet MS"/>
              </a:rPr>
              <a:t>all areas </a:t>
            </a:r>
            <a:r>
              <a:rPr sz="1900" spc="-10" dirty="0">
                <a:latin typeface="Trebuchet MS"/>
                <a:cs typeface="Trebuchet MS"/>
              </a:rPr>
              <a:t>remain free </a:t>
            </a:r>
            <a:r>
              <a:rPr sz="1900" spc="-5" dirty="0">
                <a:latin typeface="Trebuchet MS"/>
                <a:cs typeface="Trebuchet MS"/>
              </a:rPr>
              <a:t>of</a:t>
            </a:r>
            <a:r>
              <a:rPr sz="1900" spc="330" dirty="0">
                <a:latin typeface="Trebuchet MS"/>
                <a:cs typeface="Trebuchet MS"/>
              </a:rPr>
              <a:t> </a:t>
            </a:r>
            <a:r>
              <a:rPr sz="1900" spc="-10" dirty="0">
                <a:latin typeface="Trebuchet MS"/>
                <a:cs typeface="Trebuchet MS"/>
              </a:rPr>
              <a:t>pests.</a:t>
            </a:r>
            <a:endParaRPr sz="1900">
              <a:latin typeface="Trebuchet MS"/>
              <a:cs typeface="Trebuchet MS"/>
            </a:endParaRPr>
          </a:p>
          <a:p>
            <a:pPr marL="355600" indent="-343535">
              <a:lnSpc>
                <a:spcPct val="100000"/>
              </a:lnSpc>
              <a:spcBef>
                <a:spcPts val="1000"/>
              </a:spcBef>
              <a:buFont typeface="Arial"/>
              <a:buChar char="•"/>
              <a:tabLst>
                <a:tab pos="355600" algn="l"/>
                <a:tab pos="356235" algn="l"/>
              </a:tabLst>
            </a:pPr>
            <a:r>
              <a:rPr sz="1900" spc="-5" dirty="0">
                <a:latin typeface="Trebuchet MS"/>
                <a:cs typeface="Trebuchet MS"/>
              </a:rPr>
              <a:t>Ensure </a:t>
            </a:r>
            <a:r>
              <a:rPr sz="1900" spc="-10" dirty="0">
                <a:latin typeface="Trebuchet MS"/>
                <a:cs typeface="Trebuchet MS"/>
              </a:rPr>
              <a:t>procedures are </a:t>
            </a:r>
            <a:r>
              <a:rPr sz="1900" spc="-5" dirty="0">
                <a:latin typeface="Trebuchet MS"/>
                <a:cs typeface="Trebuchet MS"/>
              </a:rPr>
              <a:t>in place to monitor </a:t>
            </a:r>
            <a:r>
              <a:rPr sz="1900" spc="-10" dirty="0">
                <a:latin typeface="Trebuchet MS"/>
                <a:cs typeface="Trebuchet MS"/>
              </a:rPr>
              <a:t>pest activity and effectiveness </a:t>
            </a:r>
            <a:r>
              <a:rPr sz="1900" spc="-5" dirty="0">
                <a:latin typeface="Trebuchet MS"/>
                <a:cs typeface="Trebuchet MS"/>
              </a:rPr>
              <a:t>of </a:t>
            </a:r>
            <a:r>
              <a:rPr sz="1900" spc="-10" dirty="0">
                <a:latin typeface="Trebuchet MS"/>
                <a:cs typeface="Trebuchet MS"/>
              </a:rPr>
              <a:t>pest</a:t>
            </a:r>
            <a:r>
              <a:rPr sz="1900" spc="345" dirty="0">
                <a:latin typeface="Trebuchet MS"/>
                <a:cs typeface="Trebuchet MS"/>
              </a:rPr>
              <a:t> </a:t>
            </a:r>
            <a:r>
              <a:rPr sz="1900" spc="-10" dirty="0">
                <a:latin typeface="Trebuchet MS"/>
                <a:cs typeface="Trebuchet MS"/>
              </a:rPr>
              <a:t>proofing.</a:t>
            </a:r>
            <a:endParaRPr sz="1900">
              <a:latin typeface="Trebuchet MS"/>
              <a:cs typeface="Trebuchet MS"/>
            </a:endParaRPr>
          </a:p>
          <a:p>
            <a:pPr>
              <a:lnSpc>
                <a:spcPct val="100000"/>
              </a:lnSpc>
              <a:spcBef>
                <a:spcPts val="30"/>
              </a:spcBef>
              <a:buFont typeface="Arial"/>
              <a:buChar char="•"/>
            </a:pPr>
            <a:endParaRPr sz="2500">
              <a:latin typeface="Times New Roman"/>
              <a:cs typeface="Times New Roman"/>
            </a:endParaRPr>
          </a:p>
          <a:p>
            <a:pPr marL="12700">
              <a:lnSpc>
                <a:spcPct val="100000"/>
              </a:lnSpc>
            </a:pPr>
            <a:r>
              <a:rPr sz="1900" u="heavy" spc="-5" dirty="0">
                <a:uFill>
                  <a:solidFill>
                    <a:srgbClr val="000000"/>
                  </a:solidFill>
                </a:uFill>
                <a:latin typeface="Trebuchet MS"/>
                <a:cs typeface="Trebuchet MS"/>
              </a:rPr>
              <a:t>Fire</a:t>
            </a:r>
            <a:r>
              <a:rPr sz="1900" u="heavy"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Safety</a:t>
            </a:r>
            <a:endParaRPr sz="1900">
              <a:latin typeface="Trebuchet MS"/>
              <a:cs typeface="Trebuchet MS"/>
            </a:endParaRPr>
          </a:p>
          <a:p>
            <a:pPr marL="355600" indent="-343535">
              <a:lnSpc>
                <a:spcPct val="100000"/>
              </a:lnSpc>
              <a:spcBef>
                <a:spcPts val="994"/>
              </a:spcBef>
              <a:buFont typeface="Arial"/>
              <a:buChar char="•"/>
              <a:tabLst>
                <a:tab pos="355600" algn="l"/>
                <a:tab pos="356235" algn="l"/>
              </a:tabLst>
            </a:pPr>
            <a:r>
              <a:rPr sz="1900" spc="-5" dirty="0">
                <a:latin typeface="Trebuchet MS"/>
                <a:cs typeface="Trebuchet MS"/>
              </a:rPr>
              <a:t>Fire safety </a:t>
            </a:r>
            <a:r>
              <a:rPr sz="1900" spc="-10" dirty="0">
                <a:latin typeface="Trebuchet MS"/>
                <a:cs typeface="Trebuchet MS"/>
              </a:rPr>
              <a:t>detection </a:t>
            </a:r>
            <a:r>
              <a:rPr sz="1900" spc="-5" dirty="0">
                <a:latin typeface="Trebuchet MS"/>
                <a:cs typeface="Trebuchet MS"/>
              </a:rPr>
              <a:t>systems </a:t>
            </a:r>
            <a:r>
              <a:rPr sz="1900" spc="-10" dirty="0">
                <a:latin typeface="Trebuchet MS"/>
                <a:cs typeface="Trebuchet MS"/>
              </a:rPr>
              <a:t>must </a:t>
            </a:r>
            <a:r>
              <a:rPr sz="1900" spc="-5" dirty="0">
                <a:latin typeface="Trebuchet MS"/>
                <a:cs typeface="Trebuchet MS"/>
              </a:rPr>
              <a:t>be </a:t>
            </a:r>
            <a:r>
              <a:rPr sz="1900" spc="-10" dirty="0">
                <a:latin typeface="Trebuchet MS"/>
                <a:cs typeface="Trebuchet MS"/>
              </a:rPr>
              <a:t>maintained and</a:t>
            </a:r>
            <a:r>
              <a:rPr sz="1900" spc="155" dirty="0">
                <a:latin typeface="Trebuchet MS"/>
                <a:cs typeface="Trebuchet MS"/>
              </a:rPr>
              <a:t> </a:t>
            </a:r>
            <a:r>
              <a:rPr sz="1900" spc="-10" dirty="0">
                <a:latin typeface="Trebuchet MS"/>
                <a:cs typeface="Trebuchet MS"/>
              </a:rPr>
              <a:t>monitored.</a:t>
            </a:r>
            <a:endParaRPr sz="190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5800" y="1295400"/>
            <a:ext cx="10459085" cy="3230880"/>
          </a:xfrm>
          <a:prstGeom prst="rect">
            <a:avLst/>
          </a:prstGeom>
        </p:spPr>
        <p:txBody>
          <a:bodyPr vert="horz" wrap="square" lIns="0" tIns="138430" rIns="0" bIns="0" rtlCol="0">
            <a:spAutoFit/>
          </a:bodyPr>
          <a:lstStyle/>
          <a:p>
            <a:pPr marL="12700">
              <a:lnSpc>
                <a:spcPct val="100000"/>
              </a:lnSpc>
              <a:spcBef>
                <a:spcPts val="1090"/>
              </a:spcBef>
            </a:pPr>
            <a:r>
              <a:rPr sz="1900" b="1" u="heavy" spc="-5" dirty="0">
                <a:uFill>
                  <a:solidFill>
                    <a:srgbClr val="000000"/>
                  </a:solidFill>
                </a:uFill>
                <a:latin typeface="Trebuchet MS"/>
                <a:cs typeface="Trebuchet MS"/>
              </a:rPr>
              <a:t>Security</a:t>
            </a:r>
            <a:endParaRPr sz="1900" dirty="0">
              <a:latin typeface="Trebuchet MS"/>
              <a:cs typeface="Trebuchet MS"/>
            </a:endParaRPr>
          </a:p>
          <a:p>
            <a:pPr marL="355600" indent="-343535">
              <a:lnSpc>
                <a:spcPct val="100000"/>
              </a:lnSpc>
              <a:spcBef>
                <a:spcPts val="1000"/>
              </a:spcBef>
              <a:buFont typeface="Arial"/>
              <a:buChar char="•"/>
              <a:tabLst>
                <a:tab pos="355600" algn="l"/>
                <a:tab pos="356235" algn="l"/>
              </a:tabLst>
            </a:pPr>
            <a:r>
              <a:rPr sz="1900" spc="-10" dirty="0">
                <a:latin typeface="Trebuchet MS"/>
                <a:cs typeface="Trebuchet MS"/>
              </a:rPr>
              <a:t>Check </a:t>
            </a:r>
            <a:r>
              <a:rPr sz="1900" spc="-5" dirty="0">
                <a:latin typeface="Trebuchet MS"/>
                <a:cs typeface="Trebuchet MS"/>
              </a:rPr>
              <a:t>primary access controls (barriers, gates) and </a:t>
            </a:r>
            <a:r>
              <a:rPr sz="1900" spc="-10" dirty="0">
                <a:latin typeface="Trebuchet MS"/>
                <a:cs typeface="Trebuchet MS"/>
              </a:rPr>
              <a:t>perimeter </a:t>
            </a:r>
            <a:r>
              <a:rPr sz="1900" spc="-5" dirty="0">
                <a:latin typeface="Trebuchet MS"/>
                <a:cs typeface="Trebuchet MS"/>
              </a:rPr>
              <a:t>fencing, walls to ensure </a:t>
            </a:r>
            <a:r>
              <a:rPr sz="1900" spc="90" dirty="0">
                <a:latin typeface="Trebuchet MS"/>
                <a:cs typeface="Trebuchet MS"/>
              </a:rPr>
              <a:t> </a:t>
            </a:r>
            <a:r>
              <a:rPr sz="1900" spc="-5" dirty="0">
                <a:latin typeface="Trebuchet MS"/>
                <a:cs typeface="Trebuchet MS"/>
              </a:rPr>
              <a:t>there</a:t>
            </a:r>
            <a:endParaRPr sz="1900" dirty="0">
              <a:latin typeface="Trebuchet MS"/>
              <a:cs typeface="Trebuchet MS"/>
            </a:endParaRPr>
          </a:p>
          <a:p>
            <a:pPr marL="355600">
              <a:lnSpc>
                <a:spcPct val="100000"/>
              </a:lnSpc>
            </a:pPr>
            <a:r>
              <a:rPr sz="1900" spc="-10" dirty="0">
                <a:latin typeface="Trebuchet MS"/>
                <a:cs typeface="Trebuchet MS"/>
              </a:rPr>
              <a:t>are </a:t>
            </a:r>
            <a:r>
              <a:rPr sz="1900" spc="-5" dirty="0">
                <a:latin typeface="Trebuchet MS"/>
                <a:cs typeface="Trebuchet MS"/>
              </a:rPr>
              <a:t>no</a:t>
            </a:r>
            <a:r>
              <a:rPr sz="1900" spc="25" dirty="0">
                <a:latin typeface="Trebuchet MS"/>
                <a:cs typeface="Trebuchet MS"/>
              </a:rPr>
              <a:t> </a:t>
            </a:r>
            <a:r>
              <a:rPr sz="1900" spc="-5" dirty="0">
                <a:latin typeface="Trebuchet MS"/>
                <a:cs typeface="Trebuchet MS"/>
              </a:rPr>
              <a:t>failures.</a:t>
            </a:r>
            <a:endParaRPr sz="1900" dirty="0">
              <a:latin typeface="Trebuchet MS"/>
              <a:cs typeface="Trebuchet MS"/>
            </a:endParaRPr>
          </a:p>
          <a:p>
            <a:pPr marL="355600" indent="-343535">
              <a:lnSpc>
                <a:spcPct val="100000"/>
              </a:lnSpc>
              <a:spcBef>
                <a:spcPts val="994"/>
              </a:spcBef>
              <a:buFont typeface="Arial"/>
              <a:buChar char="•"/>
              <a:tabLst>
                <a:tab pos="355600" algn="l"/>
                <a:tab pos="356235" algn="l"/>
              </a:tabLst>
            </a:pPr>
            <a:r>
              <a:rPr sz="1900" spc="-20" dirty="0">
                <a:latin typeface="Trebuchet MS"/>
                <a:cs typeface="Trebuchet MS"/>
              </a:rPr>
              <a:t>Perform </a:t>
            </a:r>
            <a:r>
              <a:rPr sz="1900" spc="-10" dirty="0">
                <a:latin typeface="Trebuchet MS"/>
                <a:cs typeface="Trebuchet MS"/>
              </a:rPr>
              <a:t>maintenance </a:t>
            </a:r>
            <a:r>
              <a:rPr sz="1900" spc="-5" dirty="0">
                <a:latin typeface="Trebuchet MS"/>
                <a:cs typeface="Trebuchet MS"/>
              </a:rPr>
              <a:t>on CCTV system to </a:t>
            </a:r>
            <a:r>
              <a:rPr sz="1900" spc="-10" dirty="0">
                <a:latin typeface="Trebuchet MS"/>
                <a:cs typeface="Trebuchet MS"/>
              </a:rPr>
              <a:t>ensure there are </a:t>
            </a:r>
            <a:r>
              <a:rPr sz="1900" spc="-5" dirty="0">
                <a:latin typeface="Trebuchet MS"/>
                <a:cs typeface="Trebuchet MS"/>
              </a:rPr>
              <a:t>no faults in </a:t>
            </a:r>
            <a:r>
              <a:rPr sz="1900" spc="-10" dirty="0">
                <a:latin typeface="Trebuchet MS"/>
                <a:cs typeface="Trebuchet MS"/>
              </a:rPr>
              <a:t>the</a:t>
            </a:r>
            <a:r>
              <a:rPr sz="1900" spc="290" dirty="0">
                <a:latin typeface="Trebuchet MS"/>
                <a:cs typeface="Trebuchet MS"/>
              </a:rPr>
              <a:t> </a:t>
            </a:r>
            <a:r>
              <a:rPr sz="1900" spc="-5" dirty="0">
                <a:latin typeface="Trebuchet MS"/>
                <a:cs typeface="Trebuchet MS"/>
              </a:rPr>
              <a:t>system.</a:t>
            </a:r>
            <a:endParaRPr sz="1900" dirty="0">
              <a:latin typeface="Trebuchet MS"/>
              <a:cs typeface="Trebuchet MS"/>
            </a:endParaRPr>
          </a:p>
          <a:p>
            <a:pPr marL="355600" indent="-343535">
              <a:lnSpc>
                <a:spcPct val="100000"/>
              </a:lnSpc>
              <a:spcBef>
                <a:spcPts val="1010"/>
              </a:spcBef>
              <a:buFont typeface="Arial"/>
              <a:buChar char="•"/>
              <a:tabLst>
                <a:tab pos="355600" algn="l"/>
                <a:tab pos="356235" algn="l"/>
              </a:tabLst>
            </a:pPr>
            <a:r>
              <a:rPr sz="1900" spc="-20" dirty="0">
                <a:latin typeface="Trebuchet MS"/>
                <a:cs typeface="Trebuchet MS"/>
              </a:rPr>
              <a:t>Review </a:t>
            </a:r>
            <a:r>
              <a:rPr sz="1900" spc="-10" dirty="0">
                <a:latin typeface="Trebuchet MS"/>
                <a:cs typeface="Trebuchet MS"/>
              </a:rPr>
              <a:t>and update property </a:t>
            </a:r>
            <a:r>
              <a:rPr sz="1900" spc="-5" dirty="0">
                <a:latin typeface="Trebuchet MS"/>
                <a:cs typeface="Trebuchet MS"/>
              </a:rPr>
              <a:t>security </a:t>
            </a:r>
            <a:r>
              <a:rPr sz="1900" spc="-10" dirty="0">
                <a:latin typeface="Trebuchet MS"/>
                <a:cs typeface="Trebuchet MS"/>
              </a:rPr>
              <a:t>plan and brief </a:t>
            </a:r>
            <a:r>
              <a:rPr sz="1900" spc="-5" dirty="0">
                <a:latin typeface="Trebuchet MS"/>
                <a:cs typeface="Trebuchet MS"/>
              </a:rPr>
              <a:t>security</a:t>
            </a:r>
            <a:r>
              <a:rPr sz="1900" spc="260" dirty="0">
                <a:latin typeface="Trebuchet MS"/>
                <a:cs typeface="Trebuchet MS"/>
              </a:rPr>
              <a:t> </a:t>
            </a:r>
            <a:r>
              <a:rPr sz="1900" spc="-5" dirty="0">
                <a:latin typeface="Trebuchet MS"/>
                <a:cs typeface="Trebuchet MS"/>
              </a:rPr>
              <a:t>staff.</a:t>
            </a:r>
            <a:endParaRPr sz="1900" dirty="0">
              <a:latin typeface="Trebuchet MS"/>
              <a:cs typeface="Trebuchet MS"/>
            </a:endParaRPr>
          </a:p>
          <a:p>
            <a:pPr marL="355600" indent="-343535">
              <a:lnSpc>
                <a:spcPct val="100000"/>
              </a:lnSpc>
              <a:spcBef>
                <a:spcPts val="994"/>
              </a:spcBef>
              <a:buFont typeface="Arial"/>
              <a:buChar char="•"/>
              <a:tabLst>
                <a:tab pos="355600" algn="l"/>
                <a:tab pos="356235" algn="l"/>
              </a:tabLst>
            </a:pPr>
            <a:r>
              <a:rPr sz="1900" spc="-20" dirty="0">
                <a:latin typeface="Trebuchet MS"/>
                <a:cs typeface="Trebuchet MS"/>
              </a:rPr>
              <a:t>Review </a:t>
            </a:r>
            <a:r>
              <a:rPr sz="1900" spc="-5" dirty="0">
                <a:latin typeface="Trebuchet MS"/>
                <a:cs typeface="Trebuchet MS"/>
              </a:rPr>
              <a:t>the </a:t>
            </a:r>
            <a:r>
              <a:rPr sz="1900" spc="-10" dirty="0">
                <a:latin typeface="Trebuchet MS"/>
                <a:cs typeface="Trebuchet MS"/>
              </a:rPr>
              <a:t>security risk</a:t>
            </a:r>
            <a:r>
              <a:rPr sz="1900" spc="60" dirty="0">
                <a:latin typeface="Trebuchet MS"/>
                <a:cs typeface="Trebuchet MS"/>
              </a:rPr>
              <a:t> </a:t>
            </a:r>
            <a:r>
              <a:rPr sz="1900" spc="-5" dirty="0">
                <a:latin typeface="Trebuchet MS"/>
                <a:cs typeface="Trebuchet MS"/>
              </a:rPr>
              <a:t>assessment.</a:t>
            </a:r>
            <a:endParaRPr sz="1900" dirty="0">
              <a:latin typeface="Trebuchet MS"/>
              <a:cs typeface="Trebuchet MS"/>
            </a:endParaRPr>
          </a:p>
          <a:p>
            <a:pPr marL="355600" indent="-343535">
              <a:lnSpc>
                <a:spcPct val="100000"/>
              </a:lnSpc>
              <a:spcBef>
                <a:spcPts val="1000"/>
              </a:spcBef>
              <a:buFont typeface="Arial"/>
              <a:buChar char="•"/>
              <a:tabLst>
                <a:tab pos="355600" algn="l"/>
                <a:tab pos="356235" algn="l"/>
              </a:tabLst>
            </a:pPr>
            <a:r>
              <a:rPr sz="1900" spc="-10" dirty="0">
                <a:latin typeface="Trebuchet MS"/>
                <a:cs typeface="Trebuchet MS"/>
              </a:rPr>
              <a:t>Check guest </a:t>
            </a:r>
            <a:r>
              <a:rPr sz="1900" spc="-5" dirty="0">
                <a:latin typeface="Trebuchet MS"/>
                <a:cs typeface="Trebuchet MS"/>
              </a:rPr>
              <a:t>room locking </a:t>
            </a:r>
            <a:r>
              <a:rPr sz="1900" spc="-10" dirty="0">
                <a:latin typeface="Trebuchet MS"/>
                <a:cs typeface="Trebuchet MS"/>
              </a:rPr>
              <a:t>mechanisms (door</a:t>
            </a:r>
            <a:r>
              <a:rPr sz="1900" spc="170" dirty="0">
                <a:latin typeface="Trebuchet MS"/>
                <a:cs typeface="Trebuchet MS"/>
              </a:rPr>
              <a:t> </a:t>
            </a:r>
            <a:r>
              <a:rPr sz="1900" spc="-5" dirty="0">
                <a:latin typeface="Trebuchet MS"/>
                <a:cs typeface="Trebuchet MS"/>
              </a:rPr>
              <a:t>locks).</a:t>
            </a:r>
            <a:endParaRPr sz="1900" dirty="0">
              <a:latin typeface="Trebuchet MS"/>
              <a:cs typeface="Trebuchet MS"/>
            </a:endParaRPr>
          </a:p>
          <a:p>
            <a:pPr marL="355600" indent="-343535">
              <a:lnSpc>
                <a:spcPct val="100000"/>
              </a:lnSpc>
              <a:spcBef>
                <a:spcPts val="1005"/>
              </a:spcBef>
              <a:buFont typeface="Arial"/>
              <a:buChar char="•"/>
              <a:tabLst>
                <a:tab pos="355600" algn="l"/>
                <a:tab pos="356235" algn="l"/>
              </a:tabLst>
            </a:pPr>
            <a:r>
              <a:rPr sz="1900" spc="-20" dirty="0">
                <a:latin typeface="Trebuchet MS"/>
                <a:cs typeface="Trebuchet MS"/>
              </a:rPr>
              <a:t>Review </a:t>
            </a:r>
            <a:r>
              <a:rPr sz="1900" spc="-10" dirty="0">
                <a:latin typeface="Trebuchet MS"/>
                <a:cs typeface="Trebuchet MS"/>
              </a:rPr>
              <a:t>kids club access control process and safeguarding</a:t>
            </a:r>
            <a:r>
              <a:rPr sz="1900" spc="275" dirty="0">
                <a:latin typeface="Trebuchet MS"/>
                <a:cs typeface="Trebuchet MS"/>
              </a:rPr>
              <a:t> </a:t>
            </a:r>
            <a:r>
              <a:rPr sz="1900" spc="-10" dirty="0">
                <a:latin typeface="Trebuchet MS"/>
                <a:cs typeface="Trebuchet MS"/>
              </a:rPr>
              <a:t>procedures.</a:t>
            </a:r>
            <a:endParaRPr sz="1900" dirty="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44</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7193915" cy="574675"/>
          </a:xfrm>
          <a:prstGeom prst="rect">
            <a:avLst/>
          </a:prstGeom>
        </p:spPr>
        <p:txBody>
          <a:bodyPr vert="horz" wrap="square" lIns="0" tIns="12700" rIns="0" bIns="0" rtlCol="0">
            <a:spAutoFit/>
          </a:bodyPr>
          <a:lstStyle/>
          <a:p>
            <a:pPr marL="12700">
              <a:lnSpc>
                <a:spcPct val="100000"/>
              </a:lnSpc>
              <a:spcBef>
                <a:spcPts val="100"/>
              </a:spcBef>
            </a:pPr>
            <a:r>
              <a:rPr spc="-5" dirty="0"/>
              <a:t>Maintenance, Safety </a:t>
            </a:r>
            <a:r>
              <a:rPr dirty="0"/>
              <a:t>and</a:t>
            </a:r>
            <a:r>
              <a:rPr spc="-40" dirty="0"/>
              <a:t> </a:t>
            </a:r>
            <a:r>
              <a:rPr spc="-5" dirty="0"/>
              <a:t>Security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0524" y="930680"/>
            <a:ext cx="11141075" cy="5514340"/>
          </a:xfrm>
          <a:prstGeom prst="rect">
            <a:avLst/>
          </a:prstGeom>
        </p:spPr>
        <p:txBody>
          <a:bodyPr vert="horz" wrap="square" lIns="0" tIns="143510" rIns="0" bIns="0" rtlCol="0">
            <a:spAutoFit/>
          </a:bodyPr>
          <a:lstStyle/>
          <a:p>
            <a:pPr marL="12700">
              <a:lnSpc>
                <a:spcPct val="100000"/>
              </a:lnSpc>
              <a:spcBef>
                <a:spcPts val="1130"/>
              </a:spcBef>
            </a:pPr>
            <a:r>
              <a:rPr sz="1900" u="heavy" spc="-30" dirty="0">
                <a:uFill>
                  <a:solidFill>
                    <a:srgbClr val="000000"/>
                  </a:solidFill>
                </a:uFill>
                <a:latin typeface="Trebuchet MS"/>
                <a:cs typeface="Trebuchet MS"/>
              </a:rPr>
              <a:t>Water</a:t>
            </a:r>
            <a:r>
              <a:rPr sz="1900" u="heavy" spc="5"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Disinfection</a:t>
            </a:r>
            <a:endParaRPr sz="1900">
              <a:latin typeface="Trebuchet MS"/>
              <a:cs typeface="Trebuchet MS"/>
            </a:endParaRPr>
          </a:p>
          <a:p>
            <a:pPr marL="360045" indent="-347980">
              <a:lnSpc>
                <a:spcPct val="100000"/>
              </a:lnSpc>
              <a:spcBef>
                <a:spcPts val="1035"/>
              </a:spcBef>
              <a:buChar char="-"/>
              <a:tabLst>
                <a:tab pos="360045" algn="l"/>
                <a:tab pos="360680" algn="l"/>
              </a:tabLst>
            </a:pPr>
            <a:r>
              <a:rPr sz="1900" spc="-45" dirty="0">
                <a:latin typeface="Trebuchet MS"/>
                <a:cs typeface="Trebuchet MS"/>
              </a:rPr>
              <a:t>We </a:t>
            </a:r>
            <a:r>
              <a:rPr sz="1900" spc="-10" dirty="0">
                <a:latin typeface="Trebuchet MS"/>
                <a:cs typeface="Trebuchet MS"/>
              </a:rPr>
              <a:t>maintain </a:t>
            </a:r>
            <a:r>
              <a:rPr sz="1900" spc="-5" dirty="0">
                <a:latin typeface="Trebuchet MS"/>
                <a:cs typeface="Trebuchet MS"/>
              </a:rPr>
              <a:t>the </a:t>
            </a:r>
            <a:r>
              <a:rPr sz="1900" spc="-10" dirty="0">
                <a:latin typeface="Trebuchet MS"/>
                <a:cs typeface="Trebuchet MS"/>
              </a:rPr>
              <a:t>concentration </a:t>
            </a:r>
            <a:r>
              <a:rPr sz="1900" spc="-5" dirty="0">
                <a:latin typeface="Trebuchet MS"/>
                <a:cs typeface="Trebuchet MS"/>
              </a:rPr>
              <a:t>of </a:t>
            </a:r>
            <a:r>
              <a:rPr sz="1900" spc="-10" dirty="0">
                <a:latin typeface="Trebuchet MS"/>
                <a:cs typeface="Trebuchet MS"/>
              </a:rPr>
              <a:t>disinfectant </a:t>
            </a:r>
            <a:r>
              <a:rPr sz="1900" spc="-5" dirty="0">
                <a:latin typeface="Trebuchet MS"/>
                <a:cs typeface="Trebuchet MS"/>
              </a:rPr>
              <a:t>in water for </a:t>
            </a:r>
            <a:r>
              <a:rPr sz="1900" spc="-10" dirty="0">
                <a:latin typeface="Trebuchet MS"/>
                <a:cs typeface="Trebuchet MS"/>
              </a:rPr>
              <a:t>consumption and </a:t>
            </a:r>
            <a:r>
              <a:rPr sz="1900" spc="-5" dirty="0">
                <a:latin typeface="Trebuchet MS"/>
                <a:cs typeface="Trebuchet MS"/>
              </a:rPr>
              <a:t>in pools or spas</a:t>
            </a:r>
            <a:r>
              <a:rPr sz="1900" spc="420" dirty="0">
                <a:latin typeface="Trebuchet MS"/>
                <a:cs typeface="Trebuchet MS"/>
              </a:rPr>
              <a:t> </a:t>
            </a:r>
            <a:r>
              <a:rPr sz="1900" spc="-10" dirty="0">
                <a:latin typeface="Trebuchet MS"/>
                <a:cs typeface="Trebuchet MS"/>
              </a:rPr>
              <a:t>within</a:t>
            </a:r>
            <a:endParaRPr sz="1900">
              <a:latin typeface="Trebuchet MS"/>
              <a:cs typeface="Trebuchet MS"/>
            </a:endParaRPr>
          </a:p>
          <a:p>
            <a:pPr marL="360045">
              <a:lnSpc>
                <a:spcPct val="100000"/>
              </a:lnSpc>
              <a:spcBef>
                <a:spcPts val="225"/>
              </a:spcBef>
            </a:pPr>
            <a:r>
              <a:rPr sz="1900" spc="-5" dirty="0">
                <a:latin typeface="Trebuchet MS"/>
                <a:cs typeface="Trebuchet MS"/>
              </a:rPr>
              <a:t>the limits </a:t>
            </a:r>
            <a:r>
              <a:rPr sz="1900" spc="-10" dirty="0">
                <a:latin typeface="Trebuchet MS"/>
                <a:cs typeface="Trebuchet MS"/>
              </a:rPr>
              <a:t>according </a:t>
            </a:r>
            <a:r>
              <a:rPr sz="1900" spc="-5" dirty="0">
                <a:latin typeface="Trebuchet MS"/>
                <a:cs typeface="Trebuchet MS"/>
              </a:rPr>
              <a:t>to </a:t>
            </a:r>
            <a:r>
              <a:rPr sz="1900" spc="-10" dirty="0">
                <a:latin typeface="Trebuchet MS"/>
                <a:cs typeface="Trebuchet MS"/>
              </a:rPr>
              <a:t>international norms </a:t>
            </a:r>
            <a:r>
              <a:rPr sz="1900" spc="-5" dirty="0">
                <a:latin typeface="Trebuchet MS"/>
                <a:cs typeface="Trebuchet MS"/>
              </a:rPr>
              <a:t>and</a:t>
            </a:r>
            <a:r>
              <a:rPr sz="1900" spc="120" dirty="0">
                <a:latin typeface="Trebuchet MS"/>
                <a:cs typeface="Trebuchet MS"/>
              </a:rPr>
              <a:t> </a:t>
            </a:r>
            <a:r>
              <a:rPr sz="1900" spc="-5" dirty="0">
                <a:latin typeface="Trebuchet MS"/>
                <a:cs typeface="Trebuchet MS"/>
              </a:rPr>
              <a:t>standards.</a:t>
            </a:r>
            <a:endParaRPr sz="1900">
              <a:latin typeface="Trebuchet MS"/>
              <a:cs typeface="Trebuchet MS"/>
            </a:endParaRPr>
          </a:p>
          <a:p>
            <a:pPr marL="360045" indent="-347980">
              <a:lnSpc>
                <a:spcPct val="100000"/>
              </a:lnSpc>
              <a:spcBef>
                <a:spcPts val="229"/>
              </a:spcBef>
              <a:buChar char="-"/>
              <a:tabLst>
                <a:tab pos="360045" algn="l"/>
                <a:tab pos="360680" algn="l"/>
              </a:tabLst>
            </a:pPr>
            <a:r>
              <a:rPr sz="1900" spc="-45" dirty="0">
                <a:latin typeface="Trebuchet MS"/>
                <a:cs typeface="Trebuchet MS"/>
              </a:rPr>
              <a:t>We </a:t>
            </a:r>
            <a:r>
              <a:rPr sz="1900" spc="-10" dirty="0">
                <a:latin typeface="Trebuchet MS"/>
                <a:cs typeface="Trebuchet MS"/>
              </a:rPr>
              <a:t>verify that </a:t>
            </a:r>
            <a:r>
              <a:rPr sz="1900" spc="-5" dirty="0">
                <a:latin typeface="Trebuchet MS"/>
                <a:cs typeface="Trebuchet MS"/>
              </a:rPr>
              <a:t>water flow </a:t>
            </a:r>
            <a:r>
              <a:rPr sz="1900" spc="-10" dirty="0">
                <a:latin typeface="Trebuchet MS"/>
                <a:cs typeface="Trebuchet MS"/>
              </a:rPr>
              <a:t>has occurred and</a:t>
            </a:r>
            <a:r>
              <a:rPr sz="1900" spc="190" dirty="0">
                <a:latin typeface="Trebuchet MS"/>
                <a:cs typeface="Trebuchet MS"/>
              </a:rPr>
              <a:t> </a:t>
            </a:r>
            <a:r>
              <a:rPr sz="1900" spc="-35" dirty="0">
                <a:latin typeface="Trebuchet MS"/>
                <a:cs typeface="Trebuchet MS"/>
              </a:rPr>
              <a:t>review.</a:t>
            </a:r>
            <a:endParaRPr sz="1900">
              <a:latin typeface="Trebuchet MS"/>
              <a:cs typeface="Trebuchet MS"/>
            </a:endParaRPr>
          </a:p>
          <a:p>
            <a:pPr marL="360045" marR="51435" indent="-347980">
              <a:lnSpc>
                <a:spcPct val="110000"/>
              </a:lnSpc>
              <a:buChar char="-"/>
              <a:tabLst>
                <a:tab pos="360045" algn="l"/>
                <a:tab pos="360680" algn="l"/>
              </a:tabLst>
            </a:pPr>
            <a:r>
              <a:rPr sz="1900" spc="-30" dirty="0">
                <a:latin typeface="Trebuchet MS"/>
                <a:cs typeface="Trebuchet MS"/>
              </a:rPr>
              <a:t>Water </a:t>
            </a:r>
            <a:r>
              <a:rPr sz="1900" spc="-5" dirty="0">
                <a:latin typeface="Trebuchet MS"/>
                <a:cs typeface="Trebuchet MS"/>
              </a:rPr>
              <a:t>tanks </a:t>
            </a:r>
            <a:r>
              <a:rPr sz="1900" spc="-10" dirty="0">
                <a:latin typeface="Trebuchet MS"/>
                <a:cs typeface="Trebuchet MS"/>
              </a:rPr>
              <a:t>and access points </a:t>
            </a:r>
            <a:r>
              <a:rPr sz="1900" spc="-5" dirty="0">
                <a:latin typeface="Trebuchet MS"/>
                <a:cs typeface="Trebuchet MS"/>
              </a:rPr>
              <a:t>to the water system to be regularly </a:t>
            </a:r>
            <a:r>
              <a:rPr sz="1900" spc="-10" dirty="0">
                <a:latin typeface="Trebuchet MS"/>
                <a:cs typeface="Trebuchet MS"/>
              </a:rPr>
              <a:t>checked </a:t>
            </a:r>
            <a:r>
              <a:rPr sz="1900" spc="-5" dirty="0">
                <a:latin typeface="Trebuchet MS"/>
                <a:cs typeface="Trebuchet MS"/>
              </a:rPr>
              <a:t>to </a:t>
            </a:r>
            <a:r>
              <a:rPr sz="1900" spc="-10" dirty="0">
                <a:latin typeface="Trebuchet MS"/>
                <a:cs typeface="Trebuchet MS"/>
              </a:rPr>
              <a:t>ensure that they are  </a:t>
            </a:r>
            <a:r>
              <a:rPr sz="1900" spc="-5" dirty="0">
                <a:latin typeface="Trebuchet MS"/>
                <a:cs typeface="Trebuchet MS"/>
              </a:rPr>
              <a:t>secure</a:t>
            </a:r>
            <a:endParaRPr sz="1900">
              <a:latin typeface="Trebuchet MS"/>
              <a:cs typeface="Trebuchet MS"/>
            </a:endParaRPr>
          </a:p>
          <a:p>
            <a:pPr marL="360045" indent="-347980">
              <a:lnSpc>
                <a:spcPct val="100000"/>
              </a:lnSpc>
              <a:spcBef>
                <a:spcPts val="229"/>
              </a:spcBef>
              <a:buChar char="-"/>
              <a:tabLst>
                <a:tab pos="360045" algn="l"/>
                <a:tab pos="360680" algn="l"/>
              </a:tabLst>
            </a:pPr>
            <a:r>
              <a:rPr sz="1900" spc="-10" dirty="0">
                <a:latin typeface="Trebuchet MS"/>
                <a:cs typeface="Trebuchet MS"/>
              </a:rPr>
              <a:t>Legionella protocol </a:t>
            </a:r>
            <a:r>
              <a:rPr sz="1900" spc="-5" dirty="0">
                <a:latin typeface="Trebuchet MS"/>
                <a:cs typeface="Trebuchet MS"/>
              </a:rPr>
              <a:t>is</a:t>
            </a:r>
            <a:r>
              <a:rPr sz="1900" spc="70" dirty="0">
                <a:latin typeface="Trebuchet MS"/>
                <a:cs typeface="Trebuchet MS"/>
              </a:rPr>
              <a:t> </a:t>
            </a:r>
            <a:r>
              <a:rPr sz="1900" spc="-10" dirty="0">
                <a:latin typeface="Trebuchet MS"/>
                <a:cs typeface="Trebuchet MS"/>
              </a:rPr>
              <a:t>applied.</a:t>
            </a:r>
            <a:endParaRPr sz="1900">
              <a:latin typeface="Trebuchet MS"/>
              <a:cs typeface="Trebuchet MS"/>
            </a:endParaRPr>
          </a:p>
          <a:p>
            <a:pPr marL="360045" indent="-347980">
              <a:lnSpc>
                <a:spcPct val="100000"/>
              </a:lnSpc>
              <a:spcBef>
                <a:spcPts val="225"/>
              </a:spcBef>
              <a:buChar char="-"/>
              <a:tabLst>
                <a:tab pos="360045" algn="l"/>
                <a:tab pos="360680" algn="l"/>
              </a:tabLst>
            </a:pPr>
            <a:r>
              <a:rPr sz="1900" spc="-30" dirty="0">
                <a:latin typeface="Trebuchet MS"/>
                <a:cs typeface="Trebuchet MS"/>
              </a:rPr>
              <a:t>Water </a:t>
            </a:r>
            <a:r>
              <a:rPr sz="1900" spc="-5" dirty="0">
                <a:latin typeface="Trebuchet MS"/>
                <a:cs typeface="Trebuchet MS"/>
              </a:rPr>
              <a:t>samples will be taken from </a:t>
            </a:r>
            <a:r>
              <a:rPr sz="1900" spc="-10" dirty="0">
                <a:latin typeface="Trebuchet MS"/>
                <a:cs typeface="Trebuchet MS"/>
              </a:rPr>
              <a:t>different areas before reopening </a:t>
            </a:r>
            <a:r>
              <a:rPr sz="1900" spc="-5" dirty="0">
                <a:latin typeface="Trebuchet MS"/>
                <a:cs typeface="Trebuchet MS"/>
              </a:rPr>
              <a:t>to make sure that water is</a:t>
            </a:r>
            <a:r>
              <a:rPr sz="1900" spc="375" dirty="0">
                <a:latin typeface="Trebuchet MS"/>
                <a:cs typeface="Trebuchet MS"/>
              </a:rPr>
              <a:t> </a:t>
            </a:r>
            <a:r>
              <a:rPr sz="1900" spc="-10" dirty="0">
                <a:latin typeface="Trebuchet MS"/>
                <a:cs typeface="Trebuchet MS"/>
              </a:rPr>
              <a:t>free</a:t>
            </a:r>
            <a:endParaRPr sz="1900">
              <a:latin typeface="Trebuchet MS"/>
              <a:cs typeface="Trebuchet MS"/>
            </a:endParaRPr>
          </a:p>
          <a:p>
            <a:pPr marL="360045">
              <a:lnSpc>
                <a:spcPct val="100000"/>
              </a:lnSpc>
              <a:spcBef>
                <a:spcPts val="234"/>
              </a:spcBef>
            </a:pPr>
            <a:r>
              <a:rPr sz="1900" spc="-10" dirty="0">
                <a:latin typeface="Trebuchet MS"/>
                <a:cs typeface="Trebuchet MS"/>
              </a:rPr>
              <a:t>from any</a:t>
            </a:r>
            <a:r>
              <a:rPr sz="1900" spc="25" dirty="0">
                <a:latin typeface="Trebuchet MS"/>
                <a:cs typeface="Trebuchet MS"/>
              </a:rPr>
              <a:t> </a:t>
            </a:r>
            <a:r>
              <a:rPr sz="1900" spc="-10" dirty="0">
                <a:latin typeface="Trebuchet MS"/>
                <a:cs typeface="Trebuchet MS"/>
              </a:rPr>
              <a:t>hazards.</a:t>
            </a:r>
            <a:endParaRPr sz="1900">
              <a:latin typeface="Trebuchet MS"/>
              <a:cs typeface="Trebuchet MS"/>
            </a:endParaRPr>
          </a:p>
          <a:p>
            <a:pPr marL="88900">
              <a:lnSpc>
                <a:spcPct val="100000"/>
              </a:lnSpc>
              <a:spcBef>
                <a:spcPts val="1040"/>
              </a:spcBef>
            </a:pPr>
            <a:r>
              <a:rPr sz="1900" u="heavy" spc="-5" dirty="0">
                <a:uFill>
                  <a:solidFill>
                    <a:srgbClr val="000000"/>
                  </a:solidFill>
                </a:uFill>
                <a:latin typeface="Trebuchet MS"/>
                <a:cs typeface="Trebuchet MS"/>
              </a:rPr>
              <a:t>Air-Conditioning</a:t>
            </a:r>
            <a:endParaRPr sz="1900">
              <a:latin typeface="Trebuchet MS"/>
              <a:cs typeface="Trebuchet MS"/>
            </a:endParaRPr>
          </a:p>
          <a:p>
            <a:pPr marL="354965" marR="43815" indent="-342900">
              <a:lnSpc>
                <a:spcPct val="100000"/>
              </a:lnSpc>
              <a:spcBef>
                <a:spcPts val="1035"/>
              </a:spcBef>
              <a:buChar char="-"/>
              <a:tabLst>
                <a:tab pos="354965" algn="l"/>
                <a:tab pos="355600" algn="l"/>
              </a:tabLst>
            </a:pPr>
            <a:r>
              <a:rPr sz="1900" spc="-5" dirty="0">
                <a:latin typeface="Trebuchet MS"/>
                <a:cs typeface="Trebuchet MS"/>
              </a:rPr>
              <a:t>Although COVID-19 is </a:t>
            </a:r>
            <a:r>
              <a:rPr sz="1900" spc="-10" dirty="0">
                <a:latin typeface="Trebuchet MS"/>
                <a:cs typeface="Trebuchet MS"/>
              </a:rPr>
              <a:t>not transmitted </a:t>
            </a:r>
            <a:r>
              <a:rPr sz="1900" spc="-5" dirty="0">
                <a:latin typeface="Trebuchet MS"/>
                <a:cs typeface="Trebuchet MS"/>
              </a:rPr>
              <a:t>by air </a:t>
            </a:r>
            <a:r>
              <a:rPr sz="1900" spc="-10" dirty="0">
                <a:latin typeface="Trebuchet MS"/>
                <a:cs typeface="Trebuchet MS"/>
              </a:rPr>
              <a:t>but from person </a:t>
            </a:r>
            <a:r>
              <a:rPr sz="1900" spc="-5" dirty="0">
                <a:latin typeface="Trebuchet MS"/>
                <a:cs typeface="Trebuchet MS"/>
              </a:rPr>
              <a:t>to </a:t>
            </a:r>
            <a:r>
              <a:rPr sz="1900" spc="-10" dirty="0">
                <a:latin typeface="Trebuchet MS"/>
                <a:cs typeface="Trebuchet MS"/>
              </a:rPr>
              <a:t>person through </a:t>
            </a:r>
            <a:r>
              <a:rPr sz="1900" spc="-5" dirty="0">
                <a:latin typeface="Trebuchet MS"/>
                <a:cs typeface="Trebuchet MS"/>
              </a:rPr>
              <a:t>small </a:t>
            </a:r>
            <a:r>
              <a:rPr sz="1900" spc="-10" dirty="0">
                <a:latin typeface="Trebuchet MS"/>
                <a:cs typeface="Trebuchet MS"/>
              </a:rPr>
              <a:t>droplets from  </a:t>
            </a:r>
            <a:r>
              <a:rPr sz="1900" spc="-5" dirty="0">
                <a:latin typeface="Trebuchet MS"/>
                <a:cs typeface="Trebuchet MS"/>
              </a:rPr>
              <a:t>the nose or </a:t>
            </a:r>
            <a:r>
              <a:rPr sz="1900" spc="-10" dirty="0">
                <a:latin typeface="Trebuchet MS"/>
                <a:cs typeface="Trebuchet MS"/>
              </a:rPr>
              <a:t>mouth </a:t>
            </a:r>
            <a:r>
              <a:rPr sz="1900" spc="-5" dirty="0">
                <a:latin typeface="Trebuchet MS"/>
                <a:cs typeface="Trebuchet MS"/>
              </a:rPr>
              <a:t>when an </a:t>
            </a:r>
            <a:r>
              <a:rPr sz="1900" spc="-10" dirty="0">
                <a:latin typeface="Trebuchet MS"/>
                <a:cs typeface="Trebuchet MS"/>
              </a:rPr>
              <a:t>infected </a:t>
            </a:r>
            <a:r>
              <a:rPr sz="1900" spc="-5" dirty="0">
                <a:latin typeface="Trebuchet MS"/>
                <a:cs typeface="Trebuchet MS"/>
              </a:rPr>
              <a:t>person </a:t>
            </a:r>
            <a:r>
              <a:rPr sz="1900" spc="-10" dirty="0">
                <a:latin typeface="Trebuchet MS"/>
                <a:cs typeface="Trebuchet MS"/>
              </a:rPr>
              <a:t>coughs </a:t>
            </a:r>
            <a:r>
              <a:rPr sz="1900" spc="-5" dirty="0">
                <a:latin typeface="Trebuchet MS"/>
                <a:cs typeface="Trebuchet MS"/>
              </a:rPr>
              <a:t>or </a:t>
            </a:r>
            <a:r>
              <a:rPr sz="1900" spc="-10" dirty="0">
                <a:latin typeface="Trebuchet MS"/>
                <a:cs typeface="Trebuchet MS"/>
              </a:rPr>
              <a:t>exhales, </a:t>
            </a:r>
            <a:r>
              <a:rPr sz="1900" spc="-5" dirty="0">
                <a:latin typeface="Trebuchet MS"/>
                <a:cs typeface="Trebuchet MS"/>
              </a:rPr>
              <a:t>attention should be </a:t>
            </a:r>
            <a:r>
              <a:rPr sz="1900" spc="-10" dirty="0">
                <a:latin typeface="Trebuchet MS"/>
                <a:cs typeface="Trebuchet MS"/>
              </a:rPr>
              <a:t>given, </a:t>
            </a:r>
            <a:r>
              <a:rPr sz="1900" spc="-5" dirty="0">
                <a:latin typeface="Trebuchet MS"/>
                <a:cs typeface="Trebuchet MS"/>
              </a:rPr>
              <a:t>as </a:t>
            </a:r>
            <a:r>
              <a:rPr sz="1900" spc="-10" dirty="0">
                <a:latin typeface="Trebuchet MS"/>
                <a:cs typeface="Trebuchet MS"/>
              </a:rPr>
              <a:t>in  normal circumstances, </a:t>
            </a:r>
            <a:r>
              <a:rPr sz="1900" spc="-5" dirty="0">
                <a:latin typeface="Trebuchet MS"/>
                <a:cs typeface="Trebuchet MS"/>
              </a:rPr>
              <a:t>to monitoring </a:t>
            </a:r>
            <a:r>
              <a:rPr sz="1900" spc="-10" dirty="0">
                <a:latin typeface="Trebuchet MS"/>
                <a:cs typeface="Trebuchet MS"/>
              </a:rPr>
              <a:t>the condition </a:t>
            </a:r>
            <a:r>
              <a:rPr sz="1900" spc="-5" dirty="0">
                <a:latin typeface="Trebuchet MS"/>
                <a:cs typeface="Trebuchet MS"/>
              </a:rPr>
              <a:t>of filters </a:t>
            </a:r>
            <a:r>
              <a:rPr sz="1900" spc="-10" dirty="0">
                <a:latin typeface="Trebuchet MS"/>
                <a:cs typeface="Trebuchet MS"/>
              </a:rPr>
              <a:t>and maintaining the proper  replacement </a:t>
            </a:r>
            <a:r>
              <a:rPr sz="1900" spc="-5" dirty="0">
                <a:latin typeface="Trebuchet MS"/>
                <a:cs typeface="Trebuchet MS"/>
              </a:rPr>
              <a:t>rate of </a:t>
            </a:r>
            <a:r>
              <a:rPr sz="1900" spc="-10" dirty="0">
                <a:latin typeface="Trebuchet MS"/>
                <a:cs typeface="Trebuchet MS"/>
              </a:rPr>
              <a:t>indoor</a:t>
            </a:r>
            <a:r>
              <a:rPr sz="1900" spc="75" dirty="0">
                <a:latin typeface="Trebuchet MS"/>
                <a:cs typeface="Trebuchet MS"/>
              </a:rPr>
              <a:t> </a:t>
            </a:r>
            <a:r>
              <a:rPr sz="1900" spc="-70" dirty="0">
                <a:latin typeface="Trebuchet MS"/>
                <a:cs typeface="Trebuchet MS"/>
              </a:rPr>
              <a:t>air.</a:t>
            </a:r>
            <a:endParaRPr sz="1900">
              <a:latin typeface="Trebuchet MS"/>
              <a:cs typeface="Trebuchet MS"/>
            </a:endParaRPr>
          </a:p>
          <a:p>
            <a:pPr marL="354965" marR="311785" indent="-342900">
              <a:lnSpc>
                <a:spcPct val="100000"/>
              </a:lnSpc>
              <a:spcBef>
                <a:spcPts val="994"/>
              </a:spcBef>
              <a:buChar char="-"/>
              <a:tabLst>
                <a:tab pos="354965" algn="l"/>
                <a:tab pos="355600" algn="l"/>
              </a:tabLst>
            </a:pPr>
            <a:r>
              <a:rPr sz="1900" spc="-5" dirty="0">
                <a:latin typeface="Trebuchet MS"/>
                <a:cs typeface="Trebuchet MS"/>
              </a:rPr>
              <a:t>The </a:t>
            </a:r>
            <a:r>
              <a:rPr sz="1900" spc="-10" dirty="0">
                <a:latin typeface="Trebuchet MS"/>
                <a:cs typeface="Trebuchet MS"/>
              </a:rPr>
              <a:t>proper functioning </a:t>
            </a:r>
            <a:r>
              <a:rPr sz="1900" spc="-5" dirty="0">
                <a:latin typeface="Trebuchet MS"/>
                <a:cs typeface="Trebuchet MS"/>
              </a:rPr>
              <a:t>of </a:t>
            </a:r>
            <a:r>
              <a:rPr sz="1900" spc="-10" dirty="0">
                <a:latin typeface="Trebuchet MS"/>
                <a:cs typeface="Trebuchet MS"/>
              </a:rPr>
              <a:t>ventilation, </a:t>
            </a:r>
            <a:r>
              <a:rPr sz="1900" spc="-5" dirty="0">
                <a:latin typeface="Trebuchet MS"/>
                <a:cs typeface="Trebuchet MS"/>
              </a:rPr>
              <a:t>air </a:t>
            </a:r>
            <a:r>
              <a:rPr sz="1900" spc="-10" dirty="0">
                <a:latin typeface="Trebuchet MS"/>
                <a:cs typeface="Trebuchet MS"/>
              </a:rPr>
              <a:t>exchange, and dehumidification equipment </a:t>
            </a:r>
            <a:r>
              <a:rPr sz="1900" spc="-5" dirty="0">
                <a:latin typeface="Trebuchet MS"/>
                <a:cs typeface="Trebuchet MS"/>
              </a:rPr>
              <a:t>of </a:t>
            </a:r>
            <a:r>
              <a:rPr sz="1900" spc="-10" dirty="0">
                <a:latin typeface="Trebuchet MS"/>
                <a:cs typeface="Trebuchet MS"/>
              </a:rPr>
              <a:t>covered  </a:t>
            </a:r>
            <a:r>
              <a:rPr sz="1900" spc="-5" dirty="0">
                <a:latin typeface="Trebuchet MS"/>
                <a:cs typeface="Trebuchet MS"/>
              </a:rPr>
              <a:t>pools </a:t>
            </a:r>
            <a:r>
              <a:rPr sz="1900" spc="-10" dirty="0">
                <a:latin typeface="Trebuchet MS"/>
                <a:cs typeface="Trebuchet MS"/>
              </a:rPr>
              <a:t>are </a:t>
            </a:r>
            <a:r>
              <a:rPr sz="1900" spc="-5" dirty="0">
                <a:latin typeface="Trebuchet MS"/>
                <a:cs typeface="Trebuchet MS"/>
              </a:rPr>
              <a:t>in</a:t>
            </a:r>
            <a:r>
              <a:rPr sz="1900" spc="35" dirty="0">
                <a:latin typeface="Trebuchet MS"/>
                <a:cs typeface="Trebuchet MS"/>
              </a:rPr>
              <a:t> </a:t>
            </a:r>
            <a:r>
              <a:rPr sz="1900" spc="-10" dirty="0">
                <a:latin typeface="Trebuchet MS"/>
                <a:cs typeface="Trebuchet MS"/>
              </a:rPr>
              <a:t>place.</a:t>
            </a:r>
            <a:endParaRPr sz="190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45</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7193915" cy="574675"/>
          </a:xfrm>
          <a:prstGeom prst="rect">
            <a:avLst/>
          </a:prstGeom>
        </p:spPr>
        <p:txBody>
          <a:bodyPr vert="horz" wrap="square" lIns="0" tIns="12700" rIns="0" bIns="0" rtlCol="0">
            <a:spAutoFit/>
          </a:bodyPr>
          <a:lstStyle/>
          <a:p>
            <a:pPr marL="12700">
              <a:lnSpc>
                <a:spcPct val="100000"/>
              </a:lnSpc>
              <a:spcBef>
                <a:spcPts val="100"/>
              </a:spcBef>
            </a:pPr>
            <a:r>
              <a:rPr spc="-5" dirty="0"/>
              <a:t>Maintenance, Safety </a:t>
            </a:r>
            <a:r>
              <a:rPr dirty="0"/>
              <a:t>and</a:t>
            </a:r>
            <a:r>
              <a:rPr spc="-40" dirty="0"/>
              <a:t> </a:t>
            </a:r>
            <a:r>
              <a:rPr spc="-5" dirty="0"/>
              <a:t>Security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3100" y="981227"/>
            <a:ext cx="10985500" cy="4570482"/>
          </a:xfrm>
          <a:prstGeom prst="rect">
            <a:avLst/>
          </a:prstGeom>
        </p:spPr>
        <p:txBody>
          <a:bodyPr vert="horz" wrap="square" lIns="0" tIns="127000" rIns="0" bIns="0" rtlCol="0">
            <a:spAutoFit/>
          </a:bodyPr>
          <a:lstStyle/>
          <a:p>
            <a:pPr marL="12700">
              <a:lnSpc>
                <a:spcPct val="100000"/>
              </a:lnSpc>
              <a:spcBef>
                <a:spcPts val="1000"/>
              </a:spcBef>
            </a:pPr>
            <a:r>
              <a:rPr sz="1900" u="heavy" spc="-10" dirty="0">
                <a:uFill>
                  <a:solidFill>
                    <a:srgbClr val="000000"/>
                  </a:solidFill>
                </a:uFill>
                <a:latin typeface="Trebuchet MS"/>
                <a:cs typeface="Trebuchet MS"/>
              </a:rPr>
              <a:t>Building</a:t>
            </a:r>
            <a:r>
              <a:rPr sz="1900" u="heavy" spc="20" dirty="0">
                <a:uFill>
                  <a:solidFill>
                    <a:srgbClr val="000000"/>
                  </a:solidFill>
                </a:uFill>
                <a:latin typeface="Trebuchet MS"/>
                <a:cs typeface="Trebuchet MS"/>
              </a:rPr>
              <a:t> </a:t>
            </a:r>
            <a:r>
              <a:rPr sz="1900" u="heavy" spc="-5" dirty="0">
                <a:uFill>
                  <a:solidFill>
                    <a:srgbClr val="000000"/>
                  </a:solidFill>
                </a:uFill>
                <a:latin typeface="Trebuchet MS"/>
                <a:cs typeface="Trebuchet MS"/>
              </a:rPr>
              <a:t>Systems</a:t>
            </a:r>
            <a:endParaRPr sz="1900" dirty="0">
              <a:latin typeface="Trebuchet MS"/>
              <a:cs typeface="Trebuchet MS"/>
            </a:endParaRPr>
          </a:p>
          <a:p>
            <a:pPr marL="12700">
              <a:lnSpc>
                <a:spcPct val="100000"/>
              </a:lnSpc>
              <a:spcBef>
                <a:spcPts val="900"/>
              </a:spcBef>
            </a:pPr>
            <a:r>
              <a:rPr sz="1900" spc="-10" dirty="0">
                <a:latin typeface="Trebuchet MS"/>
                <a:cs typeface="Trebuchet MS"/>
              </a:rPr>
              <a:t>Electrical</a:t>
            </a:r>
            <a:r>
              <a:rPr sz="1900" spc="405" dirty="0">
                <a:latin typeface="Trebuchet MS"/>
                <a:cs typeface="Trebuchet MS"/>
              </a:rPr>
              <a:t> </a:t>
            </a:r>
            <a:r>
              <a:rPr sz="1900" dirty="0">
                <a:latin typeface="Trebuchet MS"/>
                <a:cs typeface="Trebuchet MS"/>
              </a:rPr>
              <a:t>systems,</a:t>
            </a:r>
            <a:r>
              <a:rPr sz="1900" spc="390" dirty="0">
                <a:latin typeface="Trebuchet MS"/>
                <a:cs typeface="Trebuchet MS"/>
              </a:rPr>
              <a:t> </a:t>
            </a:r>
            <a:r>
              <a:rPr sz="1900" spc="-5" dirty="0">
                <a:latin typeface="Trebuchet MS"/>
                <a:cs typeface="Trebuchet MS"/>
              </a:rPr>
              <a:t>plumbing</a:t>
            </a:r>
            <a:r>
              <a:rPr sz="1900" spc="405" dirty="0">
                <a:latin typeface="Trebuchet MS"/>
                <a:cs typeface="Trebuchet MS"/>
              </a:rPr>
              <a:t> </a:t>
            </a:r>
            <a:r>
              <a:rPr sz="1900" spc="-5" dirty="0">
                <a:latin typeface="Trebuchet MS"/>
                <a:cs typeface="Trebuchet MS"/>
              </a:rPr>
              <a:t>system,</a:t>
            </a:r>
            <a:r>
              <a:rPr sz="1900" spc="405" dirty="0">
                <a:latin typeface="Trebuchet MS"/>
                <a:cs typeface="Trebuchet MS"/>
              </a:rPr>
              <a:t> </a:t>
            </a:r>
            <a:r>
              <a:rPr sz="1900" spc="-5" dirty="0">
                <a:latin typeface="Trebuchet MS"/>
                <a:cs typeface="Trebuchet MS"/>
              </a:rPr>
              <a:t>lighting</a:t>
            </a:r>
            <a:r>
              <a:rPr sz="1900" spc="385" dirty="0">
                <a:latin typeface="Trebuchet MS"/>
                <a:cs typeface="Trebuchet MS"/>
              </a:rPr>
              <a:t> </a:t>
            </a:r>
            <a:r>
              <a:rPr sz="1900" spc="-5" dirty="0">
                <a:latin typeface="Trebuchet MS"/>
                <a:cs typeface="Trebuchet MS"/>
              </a:rPr>
              <a:t>system</a:t>
            </a:r>
            <a:r>
              <a:rPr sz="1900" spc="409" dirty="0">
                <a:latin typeface="Trebuchet MS"/>
                <a:cs typeface="Trebuchet MS"/>
              </a:rPr>
              <a:t> </a:t>
            </a:r>
            <a:r>
              <a:rPr sz="1900" spc="-5" dirty="0">
                <a:latin typeface="Trebuchet MS"/>
                <a:cs typeface="Trebuchet MS"/>
              </a:rPr>
              <a:t>etc.</a:t>
            </a:r>
            <a:r>
              <a:rPr sz="1900" spc="395" dirty="0">
                <a:latin typeface="Trebuchet MS"/>
                <a:cs typeface="Trebuchet MS"/>
              </a:rPr>
              <a:t> </a:t>
            </a:r>
            <a:r>
              <a:rPr sz="1900" spc="-5" dirty="0">
                <a:latin typeface="Trebuchet MS"/>
                <a:cs typeface="Trebuchet MS"/>
              </a:rPr>
              <a:t>in</a:t>
            </a:r>
            <a:r>
              <a:rPr sz="1900" spc="405" dirty="0">
                <a:latin typeface="Trebuchet MS"/>
                <a:cs typeface="Trebuchet MS"/>
              </a:rPr>
              <a:t> </a:t>
            </a:r>
            <a:r>
              <a:rPr sz="1900" spc="-5" dirty="0">
                <a:latin typeface="Trebuchet MS"/>
                <a:cs typeface="Trebuchet MS"/>
              </a:rPr>
              <a:t>proper</a:t>
            </a:r>
            <a:r>
              <a:rPr sz="1900" spc="395" dirty="0">
                <a:latin typeface="Trebuchet MS"/>
                <a:cs typeface="Trebuchet MS"/>
              </a:rPr>
              <a:t> </a:t>
            </a:r>
            <a:r>
              <a:rPr sz="1900" spc="-5" dirty="0">
                <a:latin typeface="Trebuchet MS"/>
                <a:cs typeface="Trebuchet MS"/>
              </a:rPr>
              <a:t>maintained</a:t>
            </a:r>
            <a:r>
              <a:rPr sz="1900" spc="405" dirty="0">
                <a:latin typeface="Trebuchet MS"/>
                <a:cs typeface="Trebuchet MS"/>
              </a:rPr>
              <a:t> </a:t>
            </a:r>
            <a:r>
              <a:rPr sz="1900" spc="-5" dirty="0">
                <a:latin typeface="Trebuchet MS"/>
                <a:cs typeface="Trebuchet MS"/>
              </a:rPr>
              <a:t>condition</a:t>
            </a:r>
            <a:r>
              <a:rPr sz="1900" spc="400" dirty="0">
                <a:latin typeface="Trebuchet MS"/>
                <a:cs typeface="Trebuchet MS"/>
              </a:rPr>
              <a:t> </a:t>
            </a:r>
            <a:r>
              <a:rPr sz="1900" spc="-5" dirty="0">
                <a:latin typeface="Trebuchet MS"/>
                <a:cs typeface="Trebuchet MS"/>
              </a:rPr>
              <a:t>when</a:t>
            </a:r>
            <a:endParaRPr sz="1900" dirty="0">
              <a:latin typeface="Trebuchet MS"/>
              <a:cs typeface="Trebuchet MS"/>
            </a:endParaRPr>
          </a:p>
          <a:p>
            <a:pPr marL="12700">
              <a:lnSpc>
                <a:spcPct val="100000"/>
              </a:lnSpc>
            </a:pPr>
            <a:r>
              <a:rPr sz="1900" spc="-10" dirty="0">
                <a:latin typeface="Trebuchet MS"/>
                <a:cs typeface="Trebuchet MS"/>
              </a:rPr>
              <a:t>reopening.</a:t>
            </a:r>
            <a:endParaRPr sz="1900" dirty="0">
              <a:latin typeface="Trebuchet MS"/>
              <a:cs typeface="Trebuchet MS"/>
            </a:endParaRPr>
          </a:p>
          <a:p>
            <a:pPr marL="12700">
              <a:lnSpc>
                <a:spcPct val="100000"/>
              </a:lnSpc>
              <a:spcBef>
                <a:spcPts val="900"/>
              </a:spcBef>
            </a:pPr>
            <a:r>
              <a:rPr sz="1900" u="heavy" spc="-10" dirty="0">
                <a:uFill>
                  <a:solidFill>
                    <a:srgbClr val="000000"/>
                  </a:solidFill>
                </a:uFill>
                <a:latin typeface="Trebuchet MS"/>
                <a:cs typeface="Trebuchet MS"/>
              </a:rPr>
              <a:t>Hotel</a:t>
            </a:r>
            <a:r>
              <a:rPr sz="1900" u="heavy" spc="5" dirty="0">
                <a:uFill>
                  <a:solidFill>
                    <a:srgbClr val="000000"/>
                  </a:solidFill>
                </a:uFill>
                <a:latin typeface="Trebuchet MS"/>
                <a:cs typeface="Trebuchet MS"/>
              </a:rPr>
              <a:t> </a:t>
            </a:r>
            <a:r>
              <a:rPr sz="1900" u="heavy" spc="-5" dirty="0">
                <a:uFill>
                  <a:solidFill>
                    <a:srgbClr val="000000"/>
                  </a:solidFill>
                </a:uFill>
                <a:latin typeface="Trebuchet MS"/>
                <a:cs typeface="Trebuchet MS"/>
              </a:rPr>
              <a:t>Equipment</a:t>
            </a:r>
            <a:endParaRPr sz="1900" dirty="0">
              <a:latin typeface="Trebuchet MS"/>
              <a:cs typeface="Trebuchet MS"/>
            </a:endParaRPr>
          </a:p>
          <a:p>
            <a:pPr marL="12700" marR="5080">
              <a:lnSpc>
                <a:spcPct val="100000"/>
              </a:lnSpc>
              <a:spcBef>
                <a:spcPts val="900"/>
              </a:spcBef>
            </a:pPr>
            <a:r>
              <a:rPr sz="1900" spc="-10" dirty="0">
                <a:latin typeface="Trebuchet MS"/>
                <a:cs typeface="Trebuchet MS"/>
              </a:rPr>
              <a:t>Dishwashing </a:t>
            </a:r>
            <a:r>
              <a:rPr sz="1900" spc="-5" dirty="0">
                <a:latin typeface="Trebuchet MS"/>
                <a:cs typeface="Trebuchet MS"/>
              </a:rPr>
              <a:t>machines, laundry equipment, </a:t>
            </a:r>
            <a:r>
              <a:rPr sz="1900" spc="-10" dirty="0">
                <a:latin typeface="Trebuchet MS"/>
                <a:cs typeface="Trebuchet MS"/>
              </a:rPr>
              <a:t>ice </a:t>
            </a:r>
            <a:r>
              <a:rPr sz="1900" spc="-5" dirty="0">
                <a:latin typeface="Trebuchet MS"/>
                <a:cs typeface="Trebuchet MS"/>
              </a:rPr>
              <a:t>makers, fridges and freezers, kitchen hoods etc. </a:t>
            </a:r>
            <a:r>
              <a:rPr sz="1900" spc="-10" dirty="0">
                <a:latin typeface="Trebuchet MS"/>
                <a:cs typeface="Trebuchet MS"/>
              </a:rPr>
              <a:t>in  proper maintained</a:t>
            </a:r>
            <a:r>
              <a:rPr sz="1900" spc="55" dirty="0">
                <a:latin typeface="Trebuchet MS"/>
                <a:cs typeface="Trebuchet MS"/>
              </a:rPr>
              <a:t> </a:t>
            </a:r>
            <a:r>
              <a:rPr sz="1900" spc="-10" dirty="0">
                <a:latin typeface="Trebuchet MS"/>
                <a:cs typeface="Trebuchet MS"/>
              </a:rPr>
              <a:t>condition.</a:t>
            </a:r>
            <a:endParaRPr sz="1900" dirty="0">
              <a:latin typeface="Trebuchet MS"/>
              <a:cs typeface="Trebuchet MS"/>
            </a:endParaRPr>
          </a:p>
          <a:p>
            <a:pPr marL="12700">
              <a:lnSpc>
                <a:spcPct val="100000"/>
              </a:lnSpc>
              <a:spcBef>
                <a:spcPts val="900"/>
              </a:spcBef>
            </a:pPr>
            <a:r>
              <a:rPr sz="1900" u="heavy" spc="-10" dirty="0">
                <a:uFill>
                  <a:solidFill>
                    <a:srgbClr val="000000"/>
                  </a:solidFill>
                </a:uFill>
                <a:latin typeface="Trebuchet MS"/>
                <a:cs typeface="Trebuchet MS"/>
              </a:rPr>
              <a:t>Beach, </a:t>
            </a:r>
            <a:r>
              <a:rPr sz="1900" u="heavy" spc="-5" dirty="0">
                <a:uFill>
                  <a:solidFill>
                    <a:srgbClr val="000000"/>
                  </a:solidFill>
                </a:uFill>
                <a:latin typeface="Trebuchet MS"/>
                <a:cs typeface="Trebuchet MS"/>
              </a:rPr>
              <a:t>Swimming </a:t>
            </a:r>
            <a:r>
              <a:rPr sz="1900" u="heavy" spc="-15" dirty="0">
                <a:uFill>
                  <a:solidFill>
                    <a:srgbClr val="000000"/>
                  </a:solidFill>
                </a:uFill>
                <a:latin typeface="Trebuchet MS"/>
                <a:cs typeface="Trebuchet MS"/>
              </a:rPr>
              <a:t>Pools/Fountains/Water</a:t>
            </a:r>
            <a:r>
              <a:rPr sz="1900" u="heavy" spc="90" dirty="0">
                <a:uFill>
                  <a:solidFill>
                    <a:srgbClr val="000000"/>
                  </a:solidFill>
                </a:uFill>
                <a:latin typeface="Trebuchet MS"/>
                <a:cs typeface="Trebuchet MS"/>
              </a:rPr>
              <a:t> </a:t>
            </a:r>
            <a:r>
              <a:rPr sz="1900" u="heavy" spc="-5" dirty="0">
                <a:uFill>
                  <a:solidFill>
                    <a:srgbClr val="000000"/>
                  </a:solidFill>
                </a:uFill>
                <a:latin typeface="Trebuchet MS"/>
                <a:cs typeface="Trebuchet MS"/>
              </a:rPr>
              <a:t>Features</a:t>
            </a:r>
            <a:endParaRPr sz="1900" dirty="0">
              <a:latin typeface="Trebuchet MS"/>
              <a:cs typeface="Trebuchet MS"/>
            </a:endParaRPr>
          </a:p>
          <a:p>
            <a:pPr marL="12700" marR="5080" algn="just">
              <a:lnSpc>
                <a:spcPct val="100000"/>
              </a:lnSpc>
              <a:spcBef>
                <a:spcPts val="700"/>
              </a:spcBef>
            </a:pPr>
            <a:r>
              <a:rPr sz="1900" spc="-5" dirty="0">
                <a:latin typeface="Trebuchet MS"/>
                <a:cs typeface="Trebuchet MS"/>
              </a:rPr>
              <a:t>Cleaning and </a:t>
            </a:r>
            <a:r>
              <a:rPr sz="1900" spc="-10" dirty="0">
                <a:latin typeface="Trebuchet MS"/>
                <a:cs typeface="Trebuchet MS"/>
              </a:rPr>
              <a:t>disinfection plans </a:t>
            </a:r>
            <a:r>
              <a:rPr sz="1900" dirty="0">
                <a:latin typeface="Trebuchet MS"/>
                <a:cs typeface="Trebuchet MS"/>
              </a:rPr>
              <a:t>are in </a:t>
            </a:r>
            <a:r>
              <a:rPr sz="1900" spc="-10" dirty="0">
                <a:latin typeface="Trebuchet MS"/>
                <a:cs typeface="Trebuchet MS"/>
              </a:rPr>
              <a:t>place </a:t>
            </a:r>
            <a:r>
              <a:rPr sz="1900" spc="-5" dirty="0">
                <a:latin typeface="Trebuchet MS"/>
                <a:cs typeface="Trebuchet MS"/>
              </a:rPr>
              <a:t>including chemical shock, filtration, backwash,  </a:t>
            </a:r>
            <a:r>
              <a:rPr sz="1900" spc="-10" dirty="0">
                <a:latin typeface="Trebuchet MS"/>
                <a:cs typeface="Trebuchet MS"/>
              </a:rPr>
              <a:t>monitor </a:t>
            </a:r>
            <a:r>
              <a:rPr sz="1900" spc="-5" dirty="0">
                <a:latin typeface="Trebuchet MS"/>
                <a:cs typeface="Trebuchet MS"/>
              </a:rPr>
              <a:t>turbidity </a:t>
            </a:r>
            <a:r>
              <a:rPr sz="1900" spc="-10" dirty="0">
                <a:latin typeface="Trebuchet MS"/>
                <a:cs typeface="Trebuchet MS"/>
              </a:rPr>
              <a:t>and </a:t>
            </a:r>
            <a:r>
              <a:rPr sz="1900" dirty="0">
                <a:latin typeface="Trebuchet MS"/>
                <a:cs typeface="Trebuchet MS"/>
              </a:rPr>
              <a:t>lab. </a:t>
            </a:r>
            <a:r>
              <a:rPr sz="1900" spc="-5" dirty="0">
                <a:latin typeface="Trebuchet MS"/>
                <a:cs typeface="Trebuchet MS"/>
              </a:rPr>
              <a:t>samples. </a:t>
            </a:r>
            <a:r>
              <a:rPr sz="1900" spc="-120" dirty="0">
                <a:latin typeface="Trebuchet MS"/>
                <a:cs typeface="Trebuchet MS"/>
              </a:rPr>
              <a:t>To </a:t>
            </a:r>
            <a:r>
              <a:rPr sz="1900" spc="-5" dirty="0">
                <a:latin typeface="Trebuchet MS"/>
                <a:cs typeface="Trebuchet MS"/>
              </a:rPr>
              <a:t>use </a:t>
            </a:r>
            <a:r>
              <a:rPr sz="1900" spc="-10" dirty="0">
                <a:latin typeface="Trebuchet MS"/>
                <a:cs typeface="Trebuchet MS"/>
              </a:rPr>
              <a:t>the maximum </a:t>
            </a:r>
            <a:r>
              <a:rPr sz="1900" spc="-5" dirty="0">
                <a:latin typeface="Trebuchet MS"/>
                <a:cs typeface="Trebuchet MS"/>
              </a:rPr>
              <a:t>chlorine </a:t>
            </a:r>
            <a:r>
              <a:rPr sz="1900" spc="-10" dirty="0">
                <a:latin typeface="Trebuchet MS"/>
                <a:cs typeface="Trebuchet MS"/>
              </a:rPr>
              <a:t>concentration </a:t>
            </a:r>
            <a:r>
              <a:rPr sz="1900" dirty="0">
                <a:latin typeface="Trebuchet MS"/>
                <a:cs typeface="Trebuchet MS"/>
              </a:rPr>
              <a:t>(5 </a:t>
            </a:r>
            <a:r>
              <a:rPr sz="1900" spc="-5" dirty="0">
                <a:latin typeface="Trebuchet MS"/>
                <a:cs typeface="Trebuchet MS"/>
              </a:rPr>
              <a:t>mg/l) </a:t>
            </a:r>
            <a:r>
              <a:rPr sz="1900" spc="-10" dirty="0">
                <a:latin typeface="Trebuchet MS"/>
                <a:cs typeface="Trebuchet MS"/>
              </a:rPr>
              <a:t>and  bromine </a:t>
            </a:r>
            <a:r>
              <a:rPr sz="1900" spc="-5" dirty="0">
                <a:latin typeface="Trebuchet MS"/>
                <a:cs typeface="Trebuchet MS"/>
              </a:rPr>
              <a:t>(10 </a:t>
            </a:r>
            <a:r>
              <a:rPr sz="1900" spc="-10" dirty="0">
                <a:latin typeface="Trebuchet MS"/>
                <a:cs typeface="Trebuchet MS"/>
              </a:rPr>
              <a:t>mg/l) </a:t>
            </a:r>
            <a:r>
              <a:rPr sz="1900" spc="-5" dirty="0">
                <a:latin typeface="Trebuchet MS"/>
                <a:cs typeface="Trebuchet MS"/>
              </a:rPr>
              <a:t>to </a:t>
            </a:r>
            <a:r>
              <a:rPr sz="1900" spc="-10" dirty="0">
                <a:latin typeface="Trebuchet MS"/>
                <a:cs typeface="Trebuchet MS"/>
              </a:rPr>
              <a:t>nullify</a:t>
            </a:r>
            <a:r>
              <a:rPr sz="1900" spc="105" dirty="0">
                <a:latin typeface="Trebuchet MS"/>
                <a:cs typeface="Trebuchet MS"/>
              </a:rPr>
              <a:t> </a:t>
            </a:r>
            <a:r>
              <a:rPr sz="1900" spc="-5" dirty="0">
                <a:latin typeface="Trebuchet MS"/>
                <a:cs typeface="Trebuchet MS"/>
              </a:rPr>
              <a:t>COVID-19.</a:t>
            </a:r>
            <a:endParaRPr sz="1900" dirty="0">
              <a:latin typeface="Trebuchet MS"/>
              <a:cs typeface="Trebuchet MS"/>
            </a:endParaRPr>
          </a:p>
          <a:p>
            <a:pPr marL="12700" algn="just">
              <a:lnSpc>
                <a:spcPct val="100000"/>
              </a:lnSpc>
              <a:spcBef>
                <a:spcPts val="695"/>
              </a:spcBef>
            </a:pPr>
            <a:r>
              <a:rPr sz="1900" spc="-20" dirty="0">
                <a:latin typeface="Trebuchet MS"/>
                <a:cs typeface="Trebuchet MS"/>
              </a:rPr>
              <a:t>Regular </a:t>
            </a:r>
            <a:r>
              <a:rPr sz="1900" spc="-10" dirty="0">
                <a:latin typeface="Trebuchet MS"/>
                <a:cs typeface="Trebuchet MS"/>
              </a:rPr>
              <a:t>cleaning </a:t>
            </a:r>
            <a:r>
              <a:rPr sz="1900" spc="-5" dirty="0">
                <a:latin typeface="Trebuchet MS"/>
                <a:cs typeface="Trebuchet MS"/>
              </a:rPr>
              <a:t>for </a:t>
            </a:r>
            <a:r>
              <a:rPr sz="1900" spc="-10" dirty="0">
                <a:latin typeface="Trebuchet MS"/>
                <a:cs typeface="Trebuchet MS"/>
              </a:rPr>
              <a:t>the beach and pool areas, </a:t>
            </a:r>
            <a:r>
              <a:rPr sz="1900" spc="-5" dirty="0">
                <a:latin typeface="Trebuchet MS"/>
                <a:cs typeface="Trebuchet MS"/>
              </a:rPr>
              <a:t>including </a:t>
            </a:r>
            <a:r>
              <a:rPr sz="1900" spc="-10" dirty="0">
                <a:latin typeface="Trebuchet MS"/>
                <a:cs typeface="Trebuchet MS"/>
              </a:rPr>
              <a:t>tables, deck chairs, sunbeds, </a:t>
            </a:r>
            <a:r>
              <a:rPr sz="1900" spc="-5" dirty="0">
                <a:latin typeface="Trebuchet MS"/>
                <a:cs typeface="Trebuchet MS"/>
              </a:rPr>
              <a:t>floor</a:t>
            </a:r>
            <a:r>
              <a:rPr sz="1900" spc="475" dirty="0">
                <a:latin typeface="Trebuchet MS"/>
                <a:cs typeface="Trebuchet MS"/>
              </a:rPr>
              <a:t> </a:t>
            </a:r>
            <a:r>
              <a:rPr sz="1900" spc="-10" dirty="0">
                <a:latin typeface="Trebuchet MS"/>
                <a:cs typeface="Trebuchet MS"/>
              </a:rPr>
              <a:t>etc.</a:t>
            </a:r>
            <a:endParaRPr sz="1900" dirty="0">
              <a:latin typeface="Trebuchet MS"/>
              <a:cs typeface="Trebuchet MS"/>
            </a:endParaRPr>
          </a:p>
          <a:p>
            <a:pPr marL="12700" algn="just">
              <a:lnSpc>
                <a:spcPct val="100000"/>
              </a:lnSpc>
            </a:pPr>
            <a:r>
              <a:rPr sz="1900" spc="-10" dirty="0">
                <a:latin typeface="Trebuchet MS"/>
                <a:cs typeface="Trebuchet MS"/>
              </a:rPr>
              <a:t>after </a:t>
            </a:r>
            <a:r>
              <a:rPr sz="1900" spc="-5" dirty="0">
                <a:latin typeface="Trebuchet MS"/>
                <a:cs typeface="Trebuchet MS"/>
              </a:rPr>
              <a:t>the use of each guest as well as </a:t>
            </a:r>
            <a:r>
              <a:rPr sz="1900" spc="-10" dirty="0">
                <a:latin typeface="Trebuchet MS"/>
                <a:cs typeface="Trebuchet MS"/>
              </a:rPr>
              <a:t>after </a:t>
            </a:r>
            <a:r>
              <a:rPr sz="1900" spc="-5" dirty="0">
                <a:latin typeface="Trebuchet MS"/>
                <a:cs typeface="Trebuchet MS"/>
              </a:rPr>
              <a:t>the operation</a:t>
            </a:r>
            <a:r>
              <a:rPr sz="1900" spc="140" dirty="0">
                <a:latin typeface="Trebuchet MS"/>
                <a:cs typeface="Trebuchet MS"/>
              </a:rPr>
              <a:t> </a:t>
            </a:r>
            <a:r>
              <a:rPr sz="1900" spc="-10" dirty="0">
                <a:latin typeface="Trebuchet MS"/>
                <a:cs typeface="Trebuchet MS"/>
              </a:rPr>
              <a:t>hours</a:t>
            </a:r>
            <a:r>
              <a:rPr sz="1900" spc="-10" dirty="0" smtClean="0">
                <a:latin typeface="Trebuchet MS"/>
                <a:cs typeface="Trebuchet MS"/>
              </a:rPr>
              <a:t>.</a:t>
            </a:r>
            <a:endParaRPr lang="en-US" sz="1900" spc="-10" dirty="0" smtClean="0">
              <a:latin typeface="Trebuchet MS"/>
              <a:cs typeface="Trebuchet MS"/>
            </a:endParaRPr>
          </a:p>
          <a:p>
            <a:pPr marL="12700" algn="just">
              <a:lnSpc>
                <a:spcPct val="100000"/>
              </a:lnSpc>
            </a:pPr>
            <a:r>
              <a:rPr lang="en-US" sz="1900" spc="-10" dirty="0" smtClean="0">
                <a:latin typeface="Trebuchet MS"/>
                <a:cs typeface="Trebuchet MS"/>
              </a:rPr>
              <a:t>Reducing recreational activities on the beaches and swimming pools.</a:t>
            </a:r>
            <a:r>
              <a:rPr lang="en-US" sz="1900" spc="-5" dirty="0" smtClean="0">
                <a:latin typeface="Trebuchet MS"/>
                <a:cs typeface="Trebuchet MS"/>
              </a:rPr>
              <a:t>                                                                                                                            </a:t>
            </a:r>
            <a:endParaRPr sz="1900" dirty="0">
              <a:latin typeface="Trebuchet MS"/>
              <a:cs typeface="Trebuchet MS"/>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46</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7193915" cy="574675"/>
          </a:xfrm>
          <a:prstGeom prst="rect">
            <a:avLst/>
          </a:prstGeom>
        </p:spPr>
        <p:txBody>
          <a:bodyPr vert="horz" wrap="square" lIns="0" tIns="12700" rIns="0" bIns="0" rtlCol="0">
            <a:spAutoFit/>
          </a:bodyPr>
          <a:lstStyle/>
          <a:p>
            <a:pPr marL="12700">
              <a:lnSpc>
                <a:spcPct val="100000"/>
              </a:lnSpc>
              <a:spcBef>
                <a:spcPts val="100"/>
              </a:spcBef>
            </a:pPr>
            <a:r>
              <a:rPr spc="-5" dirty="0"/>
              <a:t>Maintenance, Safety </a:t>
            </a:r>
            <a:r>
              <a:rPr dirty="0"/>
              <a:t>and</a:t>
            </a:r>
            <a:r>
              <a:rPr spc="-40" dirty="0"/>
              <a:t> </a:t>
            </a:r>
            <a:r>
              <a:rPr spc="-5" dirty="0"/>
              <a:t>Security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4136" y="6520457"/>
            <a:ext cx="1343660" cy="177800"/>
          </a:xfrm>
          <a:prstGeom prst="rect">
            <a:avLst/>
          </a:prstGeom>
        </p:spPr>
        <p:txBody>
          <a:bodyPr vert="horz" wrap="square" lIns="0" tIns="0" rIns="0" bIns="0" rtlCol="0">
            <a:spAutoFit/>
          </a:bodyPr>
          <a:lstStyle/>
          <a:p>
            <a:pPr>
              <a:lnSpc>
                <a:spcPts val="1370"/>
              </a:lnSpc>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p:nvPr/>
        </p:nvSpPr>
        <p:spPr>
          <a:xfrm>
            <a:off x="3572255" y="1178173"/>
            <a:ext cx="4064507" cy="5603627"/>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67429" y="1010221"/>
            <a:ext cx="4074160" cy="5771579"/>
          </a:xfrm>
          <a:custGeom>
            <a:avLst/>
            <a:gdLst/>
            <a:ahLst/>
            <a:cxnLst/>
            <a:rect l="l" t="t" r="r" b="b"/>
            <a:pathLst>
              <a:path w="4074159" h="5842000">
                <a:moveTo>
                  <a:pt x="0" y="5841873"/>
                </a:moveTo>
                <a:lnTo>
                  <a:pt x="4074033" y="5841873"/>
                </a:lnTo>
                <a:lnTo>
                  <a:pt x="4074033" y="0"/>
                </a:lnTo>
                <a:lnTo>
                  <a:pt x="0" y="0"/>
                </a:lnTo>
                <a:lnTo>
                  <a:pt x="0" y="5841873"/>
                </a:lnTo>
                <a:close/>
              </a:path>
            </a:pathLst>
          </a:custGeom>
          <a:ln w="9525">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47</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3729228" y="1202419"/>
            <a:ext cx="4125468" cy="539003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24402" y="950786"/>
            <a:ext cx="4135120" cy="5760172"/>
          </a:xfrm>
          <a:custGeom>
            <a:avLst/>
            <a:gdLst/>
            <a:ahLst/>
            <a:cxnLst/>
            <a:rect l="l" t="t" r="r" b="b"/>
            <a:pathLst>
              <a:path w="4135120" h="5883275">
                <a:moveTo>
                  <a:pt x="0" y="5883021"/>
                </a:moveTo>
                <a:lnTo>
                  <a:pt x="4134992" y="5883021"/>
                </a:lnTo>
                <a:lnTo>
                  <a:pt x="4134992" y="0"/>
                </a:lnTo>
                <a:lnTo>
                  <a:pt x="0" y="0"/>
                </a:lnTo>
                <a:lnTo>
                  <a:pt x="0" y="5883021"/>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48</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226" y="166242"/>
            <a:ext cx="6618605" cy="574040"/>
          </a:xfrm>
          <a:prstGeom prst="rect">
            <a:avLst/>
          </a:prstGeom>
        </p:spPr>
        <p:txBody>
          <a:bodyPr vert="horz" wrap="square" lIns="0" tIns="12700" rIns="0" bIns="0" rtlCol="0">
            <a:spAutoFit/>
          </a:bodyPr>
          <a:lstStyle/>
          <a:p>
            <a:pPr marL="12700">
              <a:lnSpc>
                <a:spcPct val="100000"/>
              </a:lnSpc>
              <a:spcBef>
                <a:spcPts val="100"/>
              </a:spcBef>
            </a:pPr>
            <a:r>
              <a:rPr spc="-20" dirty="0"/>
              <a:t>General </a:t>
            </a:r>
            <a:r>
              <a:rPr spc="-5" dirty="0"/>
              <a:t>Disinfection </a:t>
            </a:r>
            <a:r>
              <a:rPr dirty="0"/>
              <a:t>for</a:t>
            </a:r>
            <a:r>
              <a:rPr spc="-35" dirty="0"/>
              <a:t> </a:t>
            </a:r>
            <a:r>
              <a:rPr dirty="0"/>
              <a:t>Hotels</a:t>
            </a:r>
          </a:p>
        </p:txBody>
      </p:sp>
      <p:sp>
        <p:nvSpPr>
          <p:cNvPr id="3" name="object 3"/>
          <p:cNvSpPr txBox="1"/>
          <p:nvPr/>
        </p:nvSpPr>
        <p:spPr>
          <a:xfrm>
            <a:off x="710590" y="1149858"/>
            <a:ext cx="4928210" cy="4969694"/>
          </a:xfrm>
          <a:prstGeom prst="rect">
            <a:avLst/>
          </a:prstGeom>
        </p:spPr>
        <p:txBody>
          <a:bodyPr vert="horz" wrap="square" lIns="0" tIns="43815" rIns="0" bIns="0" rtlCol="0">
            <a:spAutoFit/>
          </a:bodyPr>
          <a:lstStyle/>
          <a:p>
            <a:pPr marL="241300" marR="5080" indent="-228600">
              <a:lnSpc>
                <a:spcPts val="1939"/>
              </a:lnSpc>
              <a:spcBef>
                <a:spcPts val="1025"/>
              </a:spcBef>
              <a:buFont typeface="Arial"/>
              <a:buChar char="•"/>
              <a:tabLst>
                <a:tab pos="240665" algn="l"/>
                <a:tab pos="241300" algn="l"/>
                <a:tab pos="534670" algn="l"/>
                <a:tab pos="1214120" algn="l"/>
                <a:tab pos="2560320" algn="l"/>
                <a:tab pos="3068320" algn="l"/>
              </a:tabLst>
            </a:pPr>
            <a:r>
              <a:rPr sz="1900" spc="-45" dirty="0">
                <a:latin typeface="Trebuchet MS"/>
                <a:cs typeface="Trebuchet MS"/>
              </a:rPr>
              <a:t>Under the COVID-19 outbreak and after last  guest departure, general disinfection  procedures were done by JHG with special  consideration given to the application of  cleaning and sanitation measures in all  hotels areas.</a:t>
            </a:r>
          </a:p>
          <a:p>
            <a:pPr marL="241300" marR="5080" indent="-228600">
              <a:lnSpc>
                <a:spcPts val="1939"/>
              </a:lnSpc>
              <a:spcBef>
                <a:spcPts val="1025"/>
              </a:spcBef>
              <a:buFont typeface="Arial"/>
              <a:buChar char="•"/>
              <a:tabLst>
                <a:tab pos="240665" algn="l"/>
                <a:tab pos="241300" algn="l"/>
                <a:tab pos="534670" algn="l"/>
                <a:tab pos="1214120" algn="l"/>
                <a:tab pos="2560320" algn="l"/>
                <a:tab pos="3068320" algn="l"/>
              </a:tabLst>
            </a:pPr>
            <a:r>
              <a:rPr sz="1900" spc="-45" dirty="0">
                <a:latin typeface="Trebuchet MS"/>
                <a:cs typeface="Trebuchet MS"/>
              </a:rPr>
              <a:t>We disinfect frequently the building  entrances, public areas, rooms, back of the  house areas, vehicles	and	special attention  is	given	to high touch areas, using 1000 to  </a:t>
            </a:r>
            <a:r>
              <a:rPr lang="en-US" sz="1900" spc="-45" dirty="0">
                <a:latin typeface="Trebuchet MS"/>
                <a:cs typeface="Trebuchet MS"/>
              </a:rPr>
              <a:t>5000 ppm </a:t>
            </a:r>
            <a:r>
              <a:rPr sz="1900" spc="-45" dirty="0">
                <a:latin typeface="Trebuchet MS"/>
                <a:cs typeface="Trebuchet MS"/>
              </a:rPr>
              <a:t>sodium hypochlorite, left for 15-  30 minutes.</a:t>
            </a:r>
          </a:p>
          <a:p>
            <a:pPr marL="241300" marR="5080" indent="-228600">
              <a:lnSpc>
                <a:spcPts val="1939"/>
              </a:lnSpc>
              <a:spcBef>
                <a:spcPts val="1025"/>
              </a:spcBef>
              <a:buFont typeface="Arial"/>
              <a:buChar char="•"/>
              <a:tabLst>
                <a:tab pos="240665" algn="l"/>
                <a:tab pos="241300" algn="l"/>
                <a:tab pos="534670" algn="l"/>
                <a:tab pos="1214120" algn="l"/>
                <a:tab pos="2560320" algn="l"/>
                <a:tab pos="3068320" algn="l"/>
              </a:tabLst>
            </a:pPr>
            <a:r>
              <a:rPr sz="1900" spc="-45" dirty="0">
                <a:latin typeface="Trebuchet MS"/>
                <a:cs typeface="Trebuchet MS"/>
              </a:rPr>
              <a:t>Public area regular cleaning at least </a:t>
            </a:r>
            <a:r>
              <a:rPr lang="en-US" sz="1900" spc="-45" dirty="0" smtClean="0">
                <a:latin typeface="Trebuchet MS"/>
                <a:cs typeface="Trebuchet MS"/>
              </a:rPr>
              <a:t>every hour</a:t>
            </a:r>
            <a:r>
              <a:rPr sz="1900" spc="-45" dirty="0" smtClean="0">
                <a:latin typeface="Trebuchet MS"/>
                <a:cs typeface="Trebuchet MS"/>
              </a:rPr>
              <a:t>: </a:t>
            </a:r>
            <a:r>
              <a:rPr sz="1900" spc="-45" dirty="0">
                <a:latin typeface="Trebuchet MS"/>
                <a:cs typeface="Trebuchet MS"/>
              </a:rPr>
              <a:t>frequently used spots e.g. public  bathrooms, lobby area, elevator buttons,  inspiration desk tablets, touchable screens,  door handles, taps, basins, paper and soap  dispenser must be cleaned with a wet cloth  and a disinfection multipurpose cleaner.</a:t>
            </a:r>
          </a:p>
        </p:txBody>
      </p:sp>
      <p:sp>
        <p:nvSpPr>
          <p:cNvPr id="4" name="object 4"/>
          <p:cNvSpPr/>
          <p:nvPr/>
        </p:nvSpPr>
        <p:spPr>
          <a:xfrm>
            <a:off x="6271259" y="1463039"/>
            <a:ext cx="5626608" cy="3883152"/>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4</a:t>
            </a:r>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029455" y="1125832"/>
            <a:ext cx="4165092" cy="550282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24629" y="946213"/>
            <a:ext cx="4175125" cy="5764744"/>
          </a:xfrm>
          <a:custGeom>
            <a:avLst/>
            <a:gdLst/>
            <a:ahLst/>
            <a:cxnLst/>
            <a:rect l="l" t="t" r="r" b="b"/>
            <a:pathLst>
              <a:path w="4175125" h="5872480">
                <a:moveTo>
                  <a:pt x="0" y="5872353"/>
                </a:moveTo>
                <a:lnTo>
                  <a:pt x="4174616" y="5872353"/>
                </a:lnTo>
                <a:lnTo>
                  <a:pt x="4174616" y="0"/>
                </a:lnTo>
                <a:lnTo>
                  <a:pt x="0" y="0"/>
                </a:lnTo>
                <a:lnTo>
                  <a:pt x="0" y="5872353"/>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49</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152962" y="993648"/>
            <a:ext cx="4197096" cy="586435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48073" y="958215"/>
            <a:ext cx="4206875" cy="5874385"/>
          </a:xfrm>
          <a:custGeom>
            <a:avLst/>
            <a:gdLst/>
            <a:ahLst/>
            <a:cxnLst/>
            <a:rect l="l" t="t" r="r" b="b"/>
            <a:pathLst>
              <a:path w="4206875" h="5874384">
                <a:moveTo>
                  <a:pt x="0" y="5873877"/>
                </a:moveTo>
                <a:lnTo>
                  <a:pt x="4206621" y="5873877"/>
                </a:lnTo>
                <a:lnTo>
                  <a:pt x="4206621" y="0"/>
                </a:lnTo>
                <a:lnTo>
                  <a:pt x="0" y="0"/>
                </a:lnTo>
                <a:lnTo>
                  <a:pt x="0" y="5873877"/>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50</a:t>
            </a: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4136" y="6520457"/>
            <a:ext cx="1343660" cy="177800"/>
          </a:xfrm>
          <a:prstGeom prst="rect">
            <a:avLst/>
          </a:prstGeom>
        </p:spPr>
        <p:txBody>
          <a:bodyPr vert="horz" wrap="square" lIns="0" tIns="0" rIns="0" bIns="0" rtlCol="0">
            <a:spAutoFit/>
          </a:bodyPr>
          <a:lstStyle/>
          <a:p>
            <a:pPr>
              <a:lnSpc>
                <a:spcPts val="1370"/>
              </a:lnSpc>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177284" y="1094220"/>
            <a:ext cx="4123944" cy="57500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72458" y="924877"/>
            <a:ext cx="4133850" cy="5924550"/>
          </a:xfrm>
          <a:custGeom>
            <a:avLst/>
            <a:gdLst/>
            <a:ahLst/>
            <a:cxnLst/>
            <a:rect l="l" t="t" r="r" b="b"/>
            <a:pathLst>
              <a:path w="4133850" h="5924550">
                <a:moveTo>
                  <a:pt x="0" y="5924169"/>
                </a:moveTo>
                <a:lnTo>
                  <a:pt x="4133468" y="5924169"/>
                </a:lnTo>
                <a:lnTo>
                  <a:pt x="4133468" y="0"/>
                </a:lnTo>
                <a:lnTo>
                  <a:pt x="0" y="0"/>
                </a:lnTo>
                <a:lnTo>
                  <a:pt x="0" y="5924169"/>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51</a:t>
            </a: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195571" y="1155158"/>
            <a:ext cx="4104131" cy="544076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90746" y="985836"/>
            <a:ext cx="4114165" cy="5861685"/>
          </a:xfrm>
          <a:custGeom>
            <a:avLst/>
            <a:gdLst/>
            <a:ahLst/>
            <a:cxnLst/>
            <a:rect l="l" t="t" r="r" b="b"/>
            <a:pathLst>
              <a:path w="4114165" h="5861684">
                <a:moveTo>
                  <a:pt x="0" y="5861685"/>
                </a:moveTo>
                <a:lnTo>
                  <a:pt x="4113657" y="5861685"/>
                </a:lnTo>
                <a:lnTo>
                  <a:pt x="4113657" y="0"/>
                </a:lnTo>
                <a:lnTo>
                  <a:pt x="0" y="0"/>
                </a:lnTo>
                <a:lnTo>
                  <a:pt x="0" y="5861685"/>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52</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008120" y="990598"/>
            <a:ext cx="4175760" cy="565674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003294" y="985836"/>
            <a:ext cx="4185285" cy="5861685"/>
          </a:xfrm>
          <a:custGeom>
            <a:avLst/>
            <a:gdLst/>
            <a:ahLst/>
            <a:cxnLst/>
            <a:rect l="l" t="t" r="r" b="b"/>
            <a:pathLst>
              <a:path w="4185284" h="5861684">
                <a:moveTo>
                  <a:pt x="0" y="5861685"/>
                </a:moveTo>
                <a:lnTo>
                  <a:pt x="4185284" y="5861685"/>
                </a:lnTo>
                <a:lnTo>
                  <a:pt x="4185284" y="0"/>
                </a:lnTo>
                <a:lnTo>
                  <a:pt x="0" y="0"/>
                </a:lnTo>
                <a:lnTo>
                  <a:pt x="0" y="5861685"/>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53</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166615" y="1255808"/>
            <a:ext cx="4166616" cy="53910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161790" y="1004125"/>
            <a:ext cx="4176395" cy="5833110"/>
          </a:xfrm>
          <a:custGeom>
            <a:avLst/>
            <a:gdLst/>
            <a:ahLst/>
            <a:cxnLst/>
            <a:rect l="l" t="t" r="r" b="b"/>
            <a:pathLst>
              <a:path w="4176395" h="5833109">
                <a:moveTo>
                  <a:pt x="0" y="5832729"/>
                </a:moveTo>
                <a:lnTo>
                  <a:pt x="4176141" y="5832729"/>
                </a:lnTo>
                <a:lnTo>
                  <a:pt x="4176141" y="0"/>
                </a:lnTo>
                <a:lnTo>
                  <a:pt x="0" y="0"/>
                </a:lnTo>
                <a:lnTo>
                  <a:pt x="0" y="5832729"/>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54</a:t>
            </a: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p:nvPr/>
        </p:nvSpPr>
        <p:spPr>
          <a:xfrm>
            <a:off x="4161790" y="994148"/>
            <a:ext cx="4227576" cy="5524898"/>
          </a:xfrm>
          <a:prstGeom prst="rect">
            <a:avLst/>
          </a:prstGeom>
          <a:blipFill>
            <a:blip r:embed="rId2"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55</a:t>
            </a:r>
            <a:endParaRPr dirty="0"/>
          </a:p>
        </p:txBody>
      </p:sp>
      <p:sp>
        <p:nvSpPr>
          <p:cNvPr id="7" name="object 5"/>
          <p:cNvSpPr/>
          <p:nvPr/>
        </p:nvSpPr>
        <p:spPr>
          <a:xfrm>
            <a:off x="4161790" y="948690"/>
            <a:ext cx="4227576" cy="5833110"/>
          </a:xfrm>
          <a:custGeom>
            <a:avLst/>
            <a:gdLst/>
            <a:ahLst/>
            <a:cxnLst/>
            <a:rect l="l" t="t" r="r" b="b"/>
            <a:pathLst>
              <a:path w="4176395" h="5833109">
                <a:moveTo>
                  <a:pt x="0" y="5832729"/>
                </a:moveTo>
                <a:lnTo>
                  <a:pt x="4176141" y="5832729"/>
                </a:lnTo>
                <a:lnTo>
                  <a:pt x="4176141" y="0"/>
                </a:lnTo>
                <a:lnTo>
                  <a:pt x="0" y="0"/>
                </a:lnTo>
                <a:lnTo>
                  <a:pt x="0" y="5832729"/>
                </a:lnTo>
                <a:close/>
              </a:path>
            </a:pathLst>
          </a:custGeom>
          <a:ln w="9525">
            <a:solidFill>
              <a:srgbClr val="000000"/>
            </a:solidFill>
          </a:ln>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3" name="object 3"/>
          <p:cNvSpPr/>
          <p:nvPr/>
        </p:nvSpPr>
        <p:spPr>
          <a:xfrm>
            <a:off x="3285744" y="1051560"/>
            <a:ext cx="5334000" cy="53721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80917" y="1046797"/>
            <a:ext cx="5343525" cy="5381625"/>
          </a:xfrm>
          <a:custGeom>
            <a:avLst/>
            <a:gdLst/>
            <a:ahLst/>
            <a:cxnLst/>
            <a:rect l="l" t="t" r="r" b="b"/>
            <a:pathLst>
              <a:path w="5343525" h="5381625">
                <a:moveTo>
                  <a:pt x="0" y="5381625"/>
                </a:moveTo>
                <a:lnTo>
                  <a:pt x="5343524" y="5381625"/>
                </a:lnTo>
                <a:lnTo>
                  <a:pt x="5343524" y="0"/>
                </a:lnTo>
                <a:lnTo>
                  <a:pt x="0" y="0"/>
                </a:lnTo>
                <a:lnTo>
                  <a:pt x="0" y="5381625"/>
                </a:lnTo>
                <a:close/>
              </a:path>
            </a:pathLst>
          </a:custGeom>
          <a:ln w="9525">
            <a:solidFill>
              <a:srgbClr val="000000"/>
            </a:solidFill>
          </a:ln>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56</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3" name="object 3"/>
          <p:cNvSpPr txBox="1"/>
          <p:nvPr/>
        </p:nvSpPr>
        <p:spPr>
          <a:xfrm>
            <a:off x="217424" y="1098245"/>
            <a:ext cx="1935480" cy="1184275"/>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Main Gate</a:t>
            </a:r>
            <a:r>
              <a:rPr sz="1900" spc="-70" dirty="0">
                <a:latin typeface="Trebuchet MS"/>
                <a:cs typeface="Trebuchet MS"/>
              </a:rPr>
              <a:t> </a:t>
            </a:r>
            <a:r>
              <a:rPr sz="1900" spc="-10" dirty="0">
                <a:latin typeface="Trebuchet MS"/>
                <a:cs typeface="Trebuchet MS"/>
              </a:rPr>
              <a:t>Banner</a:t>
            </a:r>
            <a:endParaRPr sz="1900">
              <a:latin typeface="Trebuchet MS"/>
              <a:cs typeface="Trebuchet MS"/>
            </a:endParaRPr>
          </a:p>
          <a:p>
            <a:pPr>
              <a:lnSpc>
                <a:spcPct val="100000"/>
              </a:lnSpc>
              <a:spcBef>
                <a:spcPts val="40"/>
              </a:spcBef>
            </a:pPr>
            <a:endParaRPr sz="1950">
              <a:latin typeface="Times New Roman"/>
              <a:cs typeface="Times New Roman"/>
            </a:endParaRPr>
          </a:p>
          <a:p>
            <a:pPr marL="12700" marR="495300">
              <a:lnSpc>
                <a:spcPct val="100000"/>
              </a:lnSpc>
              <a:spcBef>
                <a:spcPts val="5"/>
              </a:spcBef>
            </a:pPr>
            <a:r>
              <a:rPr sz="1900" spc="-10" dirty="0">
                <a:latin typeface="Trebuchet MS"/>
                <a:cs typeface="Trebuchet MS"/>
              </a:rPr>
              <a:t>Dimensions:  200 </a:t>
            </a:r>
            <a:r>
              <a:rPr sz="1900" spc="-5" dirty="0">
                <a:latin typeface="Trebuchet MS"/>
                <a:cs typeface="Trebuchet MS"/>
              </a:rPr>
              <a:t>x 130</a:t>
            </a:r>
            <a:r>
              <a:rPr sz="1900" spc="-35" dirty="0">
                <a:latin typeface="Trebuchet MS"/>
                <a:cs typeface="Trebuchet MS"/>
              </a:rPr>
              <a:t> </a:t>
            </a:r>
            <a:r>
              <a:rPr sz="1900" spc="-10" dirty="0">
                <a:latin typeface="Trebuchet MS"/>
                <a:cs typeface="Trebuchet MS"/>
              </a:rPr>
              <a:t>cm</a:t>
            </a:r>
            <a:endParaRPr sz="1900">
              <a:latin typeface="Trebuchet MS"/>
              <a:cs typeface="Trebuchet MS"/>
            </a:endParaRPr>
          </a:p>
        </p:txBody>
      </p:sp>
      <p:sp>
        <p:nvSpPr>
          <p:cNvPr id="4" name="object 4"/>
          <p:cNvSpPr/>
          <p:nvPr/>
        </p:nvSpPr>
        <p:spPr>
          <a:xfrm>
            <a:off x="4744211" y="943354"/>
            <a:ext cx="3486912" cy="584606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739385" y="938593"/>
            <a:ext cx="3496945" cy="5855970"/>
          </a:xfrm>
          <a:custGeom>
            <a:avLst/>
            <a:gdLst/>
            <a:ahLst/>
            <a:cxnLst/>
            <a:rect l="l" t="t" r="r" b="b"/>
            <a:pathLst>
              <a:path w="3496945" h="5855970">
                <a:moveTo>
                  <a:pt x="0" y="5855589"/>
                </a:moveTo>
                <a:lnTo>
                  <a:pt x="3496437" y="5855589"/>
                </a:lnTo>
                <a:lnTo>
                  <a:pt x="3496437" y="0"/>
                </a:lnTo>
                <a:lnTo>
                  <a:pt x="0" y="0"/>
                </a:lnTo>
                <a:lnTo>
                  <a:pt x="0" y="5855589"/>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57</a:t>
            </a: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3" name="object 3"/>
          <p:cNvSpPr txBox="1"/>
          <p:nvPr/>
        </p:nvSpPr>
        <p:spPr>
          <a:xfrm>
            <a:off x="217424" y="1098245"/>
            <a:ext cx="2513965" cy="1184275"/>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Hand </a:t>
            </a:r>
            <a:r>
              <a:rPr sz="1900" spc="-5" dirty="0">
                <a:latin typeface="Trebuchet MS"/>
                <a:cs typeface="Trebuchet MS"/>
              </a:rPr>
              <a:t>Sanitizing</a:t>
            </a:r>
            <a:r>
              <a:rPr sz="1900" spc="-50" dirty="0">
                <a:latin typeface="Trebuchet MS"/>
                <a:cs typeface="Trebuchet MS"/>
              </a:rPr>
              <a:t> </a:t>
            </a:r>
            <a:r>
              <a:rPr sz="1900" spc="-10" dirty="0">
                <a:latin typeface="Trebuchet MS"/>
                <a:cs typeface="Trebuchet MS"/>
              </a:rPr>
              <a:t>Banner</a:t>
            </a:r>
            <a:endParaRPr sz="1900">
              <a:latin typeface="Trebuchet MS"/>
              <a:cs typeface="Trebuchet MS"/>
            </a:endParaRPr>
          </a:p>
          <a:p>
            <a:pPr>
              <a:lnSpc>
                <a:spcPct val="100000"/>
              </a:lnSpc>
              <a:spcBef>
                <a:spcPts val="40"/>
              </a:spcBef>
            </a:pPr>
            <a:endParaRPr sz="1950">
              <a:latin typeface="Times New Roman"/>
              <a:cs typeface="Times New Roman"/>
            </a:endParaRPr>
          </a:p>
          <a:p>
            <a:pPr marL="12700" marR="1200150">
              <a:lnSpc>
                <a:spcPct val="100000"/>
              </a:lnSpc>
              <a:spcBef>
                <a:spcPts val="5"/>
              </a:spcBef>
            </a:pPr>
            <a:r>
              <a:rPr sz="1900" spc="-10" dirty="0">
                <a:latin typeface="Trebuchet MS"/>
                <a:cs typeface="Trebuchet MS"/>
              </a:rPr>
              <a:t>Dimensio</a:t>
            </a:r>
            <a:r>
              <a:rPr sz="1900" spc="-15" dirty="0">
                <a:latin typeface="Trebuchet MS"/>
                <a:cs typeface="Trebuchet MS"/>
              </a:rPr>
              <a:t>n</a:t>
            </a:r>
            <a:r>
              <a:rPr sz="1900" spc="-5" dirty="0">
                <a:latin typeface="Trebuchet MS"/>
                <a:cs typeface="Trebuchet MS"/>
              </a:rPr>
              <a:t>s:  </a:t>
            </a:r>
            <a:r>
              <a:rPr sz="1900" spc="-10" dirty="0">
                <a:latin typeface="Trebuchet MS"/>
                <a:cs typeface="Trebuchet MS"/>
              </a:rPr>
              <a:t>160 </a:t>
            </a:r>
            <a:r>
              <a:rPr sz="1900" spc="-5" dirty="0">
                <a:latin typeface="Trebuchet MS"/>
                <a:cs typeface="Trebuchet MS"/>
              </a:rPr>
              <a:t>x 35</a:t>
            </a:r>
            <a:r>
              <a:rPr sz="1900" spc="-40" dirty="0">
                <a:latin typeface="Trebuchet MS"/>
                <a:cs typeface="Trebuchet MS"/>
              </a:rPr>
              <a:t> </a:t>
            </a:r>
            <a:r>
              <a:rPr sz="1900" spc="-10" dirty="0">
                <a:latin typeface="Trebuchet MS"/>
                <a:cs typeface="Trebuchet MS"/>
              </a:rPr>
              <a:t>cm</a:t>
            </a:r>
            <a:endParaRPr sz="1900">
              <a:latin typeface="Trebuchet MS"/>
              <a:cs typeface="Trebuchet MS"/>
            </a:endParaRPr>
          </a:p>
        </p:txBody>
      </p:sp>
      <p:sp>
        <p:nvSpPr>
          <p:cNvPr id="4" name="object 4"/>
          <p:cNvSpPr/>
          <p:nvPr/>
        </p:nvSpPr>
        <p:spPr>
          <a:xfrm>
            <a:off x="5576315" y="1019554"/>
            <a:ext cx="1245108" cy="577900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571490" y="1014792"/>
            <a:ext cx="1254760" cy="5788660"/>
          </a:xfrm>
          <a:custGeom>
            <a:avLst/>
            <a:gdLst/>
            <a:ahLst/>
            <a:cxnLst/>
            <a:rect l="l" t="t" r="r" b="b"/>
            <a:pathLst>
              <a:path w="1254759" h="5788659">
                <a:moveTo>
                  <a:pt x="0" y="5788533"/>
                </a:moveTo>
                <a:lnTo>
                  <a:pt x="1254633" y="5788533"/>
                </a:lnTo>
                <a:lnTo>
                  <a:pt x="1254633" y="0"/>
                </a:lnTo>
                <a:lnTo>
                  <a:pt x="0" y="0"/>
                </a:lnTo>
                <a:lnTo>
                  <a:pt x="0" y="5788533"/>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58</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552" y="103759"/>
            <a:ext cx="7689850" cy="574040"/>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35" dirty="0"/>
              <a:t> </a:t>
            </a:r>
            <a:r>
              <a:rPr spc="-60" dirty="0"/>
              <a:t>Training</a:t>
            </a:r>
          </a:p>
        </p:txBody>
      </p:sp>
      <p:sp>
        <p:nvSpPr>
          <p:cNvPr id="3" name="object 3"/>
          <p:cNvSpPr txBox="1"/>
          <p:nvPr/>
        </p:nvSpPr>
        <p:spPr>
          <a:xfrm>
            <a:off x="742594" y="1340256"/>
            <a:ext cx="6258560" cy="5229637"/>
          </a:xfrm>
          <a:prstGeom prst="rect">
            <a:avLst/>
          </a:prstGeom>
        </p:spPr>
        <p:txBody>
          <a:bodyPr vert="horz" wrap="square" lIns="0" tIns="127000" rIns="0" bIns="0" rtlCol="0">
            <a:spAutoFit/>
          </a:bodyPr>
          <a:lstStyle/>
          <a:p>
            <a:pPr marL="12700">
              <a:lnSpc>
                <a:spcPct val="100000"/>
              </a:lnSpc>
              <a:spcBef>
                <a:spcPts val="1000"/>
              </a:spcBef>
            </a:pPr>
            <a:r>
              <a:rPr sz="1900" u="heavy" spc="-5" dirty="0">
                <a:uFill>
                  <a:solidFill>
                    <a:srgbClr val="000000"/>
                  </a:solidFill>
                </a:uFill>
                <a:latin typeface="Trebuchet MS"/>
                <a:cs typeface="Trebuchet MS"/>
              </a:rPr>
              <a:t>Conditions for</a:t>
            </a:r>
            <a:r>
              <a:rPr sz="1900" u="heavy" spc="30" dirty="0">
                <a:uFill>
                  <a:solidFill>
                    <a:srgbClr val="000000"/>
                  </a:solidFill>
                </a:uFill>
                <a:latin typeface="Trebuchet MS"/>
                <a:cs typeface="Trebuchet MS"/>
              </a:rPr>
              <a:t> </a:t>
            </a:r>
            <a:r>
              <a:rPr sz="1900" u="heavy" spc="-5" dirty="0">
                <a:uFill>
                  <a:solidFill>
                    <a:srgbClr val="000000"/>
                  </a:solidFill>
                </a:uFill>
                <a:latin typeface="Trebuchet MS"/>
                <a:cs typeface="Trebuchet MS"/>
              </a:rPr>
              <a:t>Staff:</a:t>
            </a:r>
            <a:endParaRPr sz="1900" dirty="0">
              <a:latin typeface="Trebuchet MS"/>
              <a:cs typeface="Trebuchet MS"/>
            </a:endParaRPr>
          </a:p>
          <a:p>
            <a:pPr marL="240665" marR="5080" indent="-228600" algn="just">
              <a:lnSpc>
                <a:spcPct val="100000"/>
              </a:lnSpc>
              <a:spcBef>
                <a:spcPts val="900"/>
              </a:spcBef>
              <a:buFont typeface="Arial"/>
              <a:buChar char="•"/>
              <a:tabLst>
                <a:tab pos="241300" algn="l"/>
              </a:tabLst>
            </a:pPr>
            <a:r>
              <a:rPr sz="1900" spc="-5" dirty="0">
                <a:latin typeface="Trebuchet MS"/>
                <a:cs typeface="Trebuchet MS"/>
              </a:rPr>
              <a:t>Commitment to employ a maximum of 50% of the  employment.</a:t>
            </a:r>
          </a:p>
          <a:p>
            <a:pPr>
              <a:lnSpc>
                <a:spcPct val="100000"/>
              </a:lnSpc>
              <a:buFont typeface="Arial"/>
              <a:buChar char="•"/>
            </a:pPr>
            <a:endParaRPr sz="1200" dirty="0">
              <a:latin typeface="Times New Roman"/>
              <a:cs typeface="Times New Roman"/>
            </a:endParaRPr>
          </a:p>
          <a:p>
            <a:pPr marL="240665" marR="5080" indent="-228600" algn="just">
              <a:buFont typeface="Arial"/>
              <a:buChar char="•"/>
              <a:tabLst>
                <a:tab pos="241300" algn="l"/>
              </a:tabLst>
            </a:pPr>
            <a:r>
              <a:rPr sz="1900" spc="-5" dirty="0">
                <a:latin typeface="Trebuchet MS"/>
                <a:cs typeface="Trebuchet MS"/>
              </a:rPr>
              <a:t>For the resorts in Red Sea &amp; Sinai a (Rapid Test) for</a:t>
            </a:r>
          </a:p>
          <a:p>
            <a:pPr marL="240665" marR="5080" indent="-228600" algn="just">
              <a:spcBef>
                <a:spcPts val="5"/>
              </a:spcBef>
              <a:buFont typeface="Arial"/>
              <a:buChar char="•"/>
              <a:tabLst>
                <a:tab pos="241300" algn="l"/>
              </a:tabLst>
            </a:pPr>
            <a:r>
              <a:rPr sz="1900" spc="-5" dirty="0">
                <a:latin typeface="Trebuchet MS"/>
                <a:cs typeface="Trebuchet MS"/>
              </a:rPr>
              <a:t>workers before resuming their duties.</a:t>
            </a:r>
            <a:endParaRPr lang="en-US" sz="1900" spc="-5" dirty="0">
              <a:latin typeface="Trebuchet MS"/>
              <a:cs typeface="Trebuchet MS"/>
            </a:endParaRPr>
          </a:p>
          <a:p>
            <a:pPr marL="240665">
              <a:lnSpc>
                <a:spcPct val="100000"/>
              </a:lnSpc>
              <a:spcBef>
                <a:spcPts val="5"/>
              </a:spcBef>
            </a:pPr>
            <a:endParaRPr sz="1200" dirty="0">
              <a:latin typeface="Times New Roman"/>
              <a:cs typeface="Times New Roman"/>
            </a:endParaRPr>
          </a:p>
          <a:p>
            <a:pPr marL="240665" marR="5080" indent="-228600" algn="just">
              <a:lnSpc>
                <a:spcPct val="100000"/>
              </a:lnSpc>
              <a:buFont typeface="Arial"/>
              <a:buChar char="•"/>
              <a:tabLst>
                <a:tab pos="241300" algn="l"/>
              </a:tabLst>
            </a:pPr>
            <a:r>
              <a:rPr sz="1900" spc="-5" dirty="0">
                <a:latin typeface="Trebuchet MS"/>
                <a:cs typeface="Trebuchet MS"/>
              </a:rPr>
              <a:t>The rapid testing of workers at the tourist portals is  carried out in coordination with the Ministry of Health  and Population.</a:t>
            </a:r>
            <a:endParaRPr lang="en-US" sz="1900" spc="-5" dirty="0">
              <a:latin typeface="Trebuchet MS"/>
              <a:cs typeface="Trebuchet MS"/>
            </a:endParaRPr>
          </a:p>
          <a:p>
            <a:pPr marL="240665" marR="5080" indent="-228600" algn="just">
              <a:lnSpc>
                <a:spcPct val="100000"/>
              </a:lnSpc>
              <a:buFont typeface="Arial"/>
              <a:buChar char="•"/>
              <a:tabLst>
                <a:tab pos="241300" algn="l"/>
              </a:tabLst>
            </a:pPr>
            <a:endParaRPr sz="1200" dirty="0">
              <a:latin typeface="Trebuchet MS"/>
              <a:cs typeface="Trebuchet MS"/>
            </a:endParaRPr>
          </a:p>
          <a:p>
            <a:pPr marL="240665" marR="5080" lvl="0" indent="-228600" algn="just">
              <a:buFont typeface="Arial"/>
              <a:buChar char="•"/>
              <a:tabLst>
                <a:tab pos="241300" algn="l"/>
              </a:tabLst>
            </a:pPr>
            <a:r>
              <a:rPr lang="en-US" sz="1900" spc="-5" dirty="0" smtClean="0">
                <a:latin typeface="Trebuchet MS"/>
                <a:cs typeface="Trebuchet MS"/>
              </a:rPr>
              <a:t>If </a:t>
            </a:r>
            <a:r>
              <a:rPr lang="en-US" sz="1900" spc="-5" dirty="0">
                <a:latin typeface="Trebuchet MS"/>
                <a:cs typeface="Trebuchet MS"/>
              </a:rPr>
              <a:t>rapid test not applied, staff will quarantine for 14 days.</a:t>
            </a:r>
          </a:p>
          <a:p>
            <a:pPr marL="240665" marR="5080" lvl="0" indent="-228600" algn="just">
              <a:buFont typeface="Arial"/>
              <a:buChar char="•"/>
              <a:tabLst>
                <a:tab pos="241300" algn="l"/>
              </a:tabLst>
            </a:pPr>
            <a:endParaRPr lang="en-US" sz="1200" spc="-10" dirty="0" smtClean="0">
              <a:solidFill>
                <a:srgbClr val="1F497D">
                  <a:lumMod val="60000"/>
                  <a:lumOff val="40000"/>
                </a:srgbClr>
              </a:solidFill>
              <a:latin typeface="Trebuchet MS"/>
              <a:cs typeface="Trebuchet MS"/>
            </a:endParaRPr>
          </a:p>
          <a:p>
            <a:pPr marL="240665" marR="5080" indent="-228600" algn="just">
              <a:buFont typeface="Arial"/>
              <a:buChar char="•"/>
              <a:tabLst>
                <a:tab pos="241300" algn="l"/>
              </a:tabLst>
            </a:pPr>
            <a:r>
              <a:rPr lang="en-US" sz="1900" spc="-5" dirty="0">
                <a:latin typeface="Trebuchet MS"/>
                <a:cs typeface="Trebuchet MS"/>
              </a:rPr>
              <a:t>The working </a:t>
            </a:r>
            <a:r>
              <a:rPr lang="en-US" sz="1900" spc="-10" dirty="0">
                <a:latin typeface="Trebuchet MS"/>
                <a:cs typeface="Trebuchet MS"/>
              </a:rPr>
              <a:t>days </a:t>
            </a:r>
            <a:r>
              <a:rPr lang="en-US" sz="1900" spc="-5" dirty="0">
                <a:latin typeface="Trebuchet MS"/>
                <a:cs typeface="Trebuchet MS"/>
              </a:rPr>
              <a:t>for staff </a:t>
            </a:r>
            <a:r>
              <a:rPr lang="en-US" sz="1900" spc="-10" dirty="0">
                <a:latin typeface="Trebuchet MS"/>
                <a:cs typeface="Trebuchet MS"/>
              </a:rPr>
              <a:t>coming from coastal cities </a:t>
            </a:r>
            <a:r>
              <a:rPr lang="en-US" sz="1900" spc="-5" dirty="0">
                <a:latin typeface="Trebuchet MS"/>
                <a:cs typeface="Trebuchet MS"/>
              </a:rPr>
              <a:t>to go for a vacation is at least 60</a:t>
            </a:r>
            <a:r>
              <a:rPr lang="en-US" sz="1900" spc="375" dirty="0">
                <a:latin typeface="Trebuchet MS"/>
                <a:cs typeface="Trebuchet MS"/>
              </a:rPr>
              <a:t> </a:t>
            </a:r>
            <a:r>
              <a:rPr lang="en-US" sz="1900" spc="-5" dirty="0">
                <a:latin typeface="Trebuchet MS"/>
                <a:cs typeface="Trebuchet MS"/>
              </a:rPr>
              <a:t>days.</a:t>
            </a:r>
            <a:endParaRPr lang="en-US" sz="1900" dirty="0">
              <a:latin typeface="Trebuchet MS"/>
              <a:cs typeface="Trebuchet MS"/>
            </a:endParaRPr>
          </a:p>
          <a:p>
            <a:pPr marL="240665" marR="5080" lvl="0" indent="-228600" algn="just">
              <a:buFont typeface="Arial"/>
              <a:buChar char="•"/>
              <a:tabLst>
                <a:tab pos="241300" algn="l"/>
              </a:tabLst>
            </a:pPr>
            <a:endParaRPr lang="en-US" sz="1900" spc="-10" dirty="0" smtClean="0">
              <a:solidFill>
                <a:srgbClr val="1F497D">
                  <a:lumMod val="60000"/>
                  <a:lumOff val="40000"/>
                </a:srgbClr>
              </a:solidFill>
              <a:latin typeface="Trebuchet MS"/>
              <a:cs typeface="Trebuchet MS"/>
            </a:endParaRPr>
          </a:p>
          <a:p>
            <a:pPr marL="240665" marR="5080" lvl="0" indent="-228600" algn="just">
              <a:buFont typeface="Arial"/>
              <a:buChar char="•"/>
              <a:tabLst>
                <a:tab pos="241300" algn="l"/>
              </a:tabLst>
            </a:pPr>
            <a:endParaRPr sz="2400" dirty="0" smtClean="0">
              <a:latin typeface="Times New Roman"/>
              <a:cs typeface="Times New Roman"/>
            </a:endParaRPr>
          </a:p>
        </p:txBody>
      </p:sp>
      <p:sp>
        <p:nvSpPr>
          <p:cNvPr id="4" name="object 4"/>
          <p:cNvSpPr/>
          <p:nvPr/>
        </p:nvSpPr>
        <p:spPr>
          <a:xfrm>
            <a:off x="7427976" y="2066544"/>
            <a:ext cx="4395216" cy="3098291"/>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5</a:t>
            </a:r>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3" name="object 3"/>
          <p:cNvSpPr txBox="1"/>
          <p:nvPr/>
        </p:nvSpPr>
        <p:spPr>
          <a:xfrm>
            <a:off x="217424" y="1098245"/>
            <a:ext cx="2513965" cy="1184275"/>
          </a:xfrm>
          <a:prstGeom prst="rect">
            <a:avLst/>
          </a:prstGeom>
        </p:spPr>
        <p:txBody>
          <a:bodyPr vert="horz" wrap="square" lIns="0" tIns="12065" rIns="0" bIns="0" rtlCol="0">
            <a:spAutoFit/>
          </a:bodyPr>
          <a:lstStyle/>
          <a:p>
            <a:pPr marL="12700">
              <a:lnSpc>
                <a:spcPct val="100000"/>
              </a:lnSpc>
              <a:spcBef>
                <a:spcPts val="95"/>
              </a:spcBef>
            </a:pPr>
            <a:r>
              <a:rPr sz="1900" spc="-10" dirty="0">
                <a:latin typeface="Trebuchet MS"/>
                <a:cs typeface="Trebuchet MS"/>
              </a:rPr>
              <a:t>Hand </a:t>
            </a:r>
            <a:r>
              <a:rPr sz="1900" spc="-5" dirty="0">
                <a:latin typeface="Trebuchet MS"/>
                <a:cs typeface="Trebuchet MS"/>
              </a:rPr>
              <a:t>Sanitizing</a:t>
            </a:r>
            <a:r>
              <a:rPr sz="1900" spc="-50" dirty="0">
                <a:latin typeface="Trebuchet MS"/>
                <a:cs typeface="Trebuchet MS"/>
              </a:rPr>
              <a:t> </a:t>
            </a:r>
            <a:r>
              <a:rPr sz="1900" spc="-10" dirty="0">
                <a:latin typeface="Trebuchet MS"/>
                <a:cs typeface="Trebuchet MS"/>
              </a:rPr>
              <a:t>Banner</a:t>
            </a:r>
            <a:endParaRPr sz="1900">
              <a:latin typeface="Trebuchet MS"/>
              <a:cs typeface="Trebuchet MS"/>
            </a:endParaRPr>
          </a:p>
          <a:p>
            <a:pPr>
              <a:lnSpc>
                <a:spcPct val="100000"/>
              </a:lnSpc>
              <a:spcBef>
                <a:spcPts val="40"/>
              </a:spcBef>
            </a:pPr>
            <a:endParaRPr sz="1950">
              <a:latin typeface="Times New Roman"/>
              <a:cs typeface="Times New Roman"/>
            </a:endParaRPr>
          </a:p>
          <a:p>
            <a:pPr marL="12700" marR="1202690">
              <a:lnSpc>
                <a:spcPct val="100000"/>
              </a:lnSpc>
              <a:spcBef>
                <a:spcPts val="5"/>
              </a:spcBef>
            </a:pPr>
            <a:r>
              <a:rPr sz="1900" spc="-10" dirty="0">
                <a:latin typeface="Trebuchet MS"/>
                <a:cs typeface="Trebuchet MS"/>
              </a:rPr>
              <a:t>Dimensio</a:t>
            </a:r>
            <a:r>
              <a:rPr sz="1900" spc="-15" dirty="0">
                <a:latin typeface="Trebuchet MS"/>
                <a:cs typeface="Trebuchet MS"/>
              </a:rPr>
              <a:t>n</a:t>
            </a:r>
            <a:r>
              <a:rPr sz="1900" spc="-5" dirty="0">
                <a:latin typeface="Trebuchet MS"/>
                <a:cs typeface="Trebuchet MS"/>
              </a:rPr>
              <a:t>s:  60 x 30</a:t>
            </a:r>
            <a:r>
              <a:rPr sz="1900" spc="-35" dirty="0">
                <a:latin typeface="Trebuchet MS"/>
                <a:cs typeface="Trebuchet MS"/>
              </a:rPr>
              <a:t> </a:t>
            </a:r>
            <a:r>
              <a:rPr sz="1900" spc="-10" dirty="0">
                <a:latin typeface="Trebuchet MS"/>
                <a:cs typeface="Trebuchet MS"/>
              </a:rPr>
              <a:t>cm</a:t>
            </a:r>
            <a:endParaRPr sz="1900">
              <a:latin typeface="Trebuchet MS"/>
              <a:cs typeface="Trebuchet MS"/>
            </a:endParaRPr>
          </a:p>
        </p:txBody>
      </p:sp>
      <p:sp>
        <p:nvSpPr>
          <p:cNvPr id="4" name="object 4"/>
          <p:cNvSpPr/>
          <p:nvPr/>
        </p:nvSpPr>
        <p:spPr>
          <a:xfrm>
            <a:off x="4809744" y="1013460"/>
            <a:ext cx="2700528" cy="54102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804917" y="1008697"/>
            <a:ext cx="2710180" cy="5419725"/>
          </a:xfrm>
          <a:custGeom>
            <a:avLst/>
            <a:gdLst/>
            <a:ahLst/>
            <a:cxnLst/>
            <a:rect l="l" t="t" r="r" b="b"/>
            <a:pathLst>
              <a:path w="2710179" h="5419725">
                <a:moveTo>
                  <a:pt x="0" y="5419725"/>
                </a:moveTo>
                <a:lnTo>
                  <a:pt x="2710053" y="5419725"/>
                </a:lnTo>
                <a:lnTo>
                  <a:pt x="2710053" y="0"/>
                </a:lnTo>
                <a:lnTo>
                  <a:pt x="0" y="0"/>
                </a:lnTo>
                <a:lnTo>
                  <a:pt x="0" y="5419725"/>
                </a:lnTo>
                <a:close/>
              </a:path>
            </a:pathLst>
          </a:custGeom>
          <a:ln w="9525">
            <a:solidFill>
              <a:srgbClr val="000000"/>
            </a:solidFill>
          </a:ln>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59</a:t>
            </a:r>
            <a:endParaRPr dirty="0"/>
          </a:p>
        </p:txBody>
      </p:sp>
      <p:sp>
        <p:nvSpPr>
          <p:cNvPr id="7" name="object 7"/>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Trebuchet MS"/>
                <a:cs typeface="Trebuchet MS"/>
              </a:rPr>
              <a:t>Signage</a:t>
            </a:r>
            <a:endParaRPr sz="3600">
              <a:latin typeface="Trebuchet MS"/>
              <a:cs typeface="Trebuchet MS"/>
            </a:endParaRPr>
          </a:p>
        </p:txBody>
      </p:sp>
      <p:sp>
        <p:nvSpPr>
          <p:cNvPr id="3" name="object 3"/>
          <p:cNvSpPr/>
          <p:nvPr/>
        </p:nvSpPr>
        <p:spPr>
          <a:xfrm>
            <a:off x="2921507" y="1004316"/>
            <a:ext cx="3829812" cy="541934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916808" y="999553"/>
            <a:ext cx="3839845" cy="5429250"/>
          </a:xfrm>
          <a:custGeom>
            <a:avLst/>
            <a:gdLst/>
            <a:ahLst/>
            <a:cxnLst/>
            <a:rect l="l" t="t" r="r" b="b"/>
            <a:pathLst>
              <a:path w="3839845" h="5429250">
                <a:moveTo>
                  <a:pt x="0" y="5428869"/>
                </a:moveTo>
                <a:lnTo>
                  <a:pt x="3839337" y="5428869"/>
                </a:lnTo>
                <a:lnTo>
                  <a:pt x="3839337" y="0"/>
                </a:lnTo>
                <a:lnTo>
                  <a:pt x="0" y="0"/>
                </a:lnTo>
                <a:lnTo>
                  <a:pt x="0" y="5428869"/>
                </a:lnTo>
                <a:close/>
              </a:path>
            </a:pathLst>
          </a:custGeom>
          <a:ln w="9525">
            <a:solidFill>
              <a:srgbClr val="000000"/>
            </a:solidFill>
          </a:ln>
        </p:spPr>
        <p:txBody>
          <a:bodyPr wrap="square" lIns="0" tIns="0" rIns="0" bIns="0" rtlCol="0"/>
          <a:lstStyle/>
          <a:p>
            <a:endParaRPr/>
          </a:p>
        </p:txBody>
      </p:sp>
      <p:sp>
        <p:nvSpPr>
          <p:cNvPr id="5" name="object 5"/>
          <p:cNvSpPr/>
          <p:nvPr/>
        </p:nvSpPr>
        <p:spPr>
          <a:xfrm>
            <a:off x="7356347" y="1004316"/>
            <a:ext cx="3848100" cy="541934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351521" y="999553"/>
            <a:ext cx="3857625" cy="5429250"/>
          </a:xfrm>
          <a:custGeom>
            <a:avLst/>
            <a:gdLst/>
            <a:ahLst/>
            <a:cxnLst/>
            <a:rect l="l" t="t" r="r" b="b"/>
            <a:pathLst>
              <a:path w="3857625" h="5429250">
                <a:moveTo>
                  <a:pt x="0" y="5428869"/>
                </a:moveTo>
                <a:lnTo>
                  <a:pt x="3857625" y="5428869"/>
                </a:lnTo>
                <a:lnTo>
                  <a:pt x="3857625" y="0"/>
                </a:lnTo>
                <a:lnTo>
                  <a:pt x="0" y="0"/>
                </a:lnTo>
                <a:lnTo>
                  <a:pt x="0" y="5428869"/>
                </a:lnTo>
                <a:close/>
              </a:path>
            </a:pathLst>
          </a:custGeom>
          <a:ln w="9525">
            <a:solidFill>
              <a:srgbClr val="000000"/>
            </a:solidFill>
          </a:ln>
        </p:spPr>
        <p:txBody>
          <a:bodyPr wrap="square" lIns="0" tIns="0" rIns="0" bIns="0" rtlCol="0"/>
          <a:lstStyle/>
          <a:p>
            <a:endParaRPr/>
          </a:p>
        </p:txBody>
      </p:sp>
      <p:sp>
        <p:nvSpPr>
          <p:cNvPr id="7" name="object 7"/>
          <p:cNvSpPr txBox="1"/>
          <p:nvPr/>
        </p:nvSpPr>
        <p:spPr>
          <a:xfrm>
            <a:off x="217424" y="1107440"/>
            <a:ext cx="2192655" cy="604520"/>
          </a:xfrm>
          <a:prstGeom prst="rect">
            <a:avLst/>
          </a:prstGeom>
        </p:spPr>
        <p:txBody>
          <a:bodyPr vert="horz" wrap="square" lIns="0" tIns="12065" rIns="0" bIns="0" rtlCol="0">
            <a:spAutoFit/>
          </a:bodyPr>
          <a:lstStyle/>
          <a:p>
            <a:pPr marL="12700" marR="5080">
              <a:lnSpc>
                <a:spcPct val="100000"/>
              </a:lnSpc>
              <a:spcBef>
                <a:spcPts val="95"/>
              </a:spcBef>
            </a:pPr>
            <a:r>
              <a:rPr sz="1900" spc="-10" dirty="0">
                <a:latin typeface="Trebuchet MS"/>
                <a:cs typeface="Trebuchet MS"/>
              </a:rPr>
              <a:t>Breakfast Menu JHG  </a:t>
            </a:r>
            <a:r>
              <a:rPr sz="1900" spc="-5" dirty="0">
                <a:latin typeface="Trebuchet MS"/>
                <a:cs typeface="Trebuchet MS"/>
              </a:rPr>
              <a:t>A4</a:t>
            </a:r>
            <a:r>
              <a:rPr sz="1900" dirty="0">
                <a:latin typeface="Trebuchet MS"/>
                <a:cs typeface="Trebuchet MS"/>
              </a:rPr>
              <a:t> </a:t>
            </a:r>
            <a:r>
              <a:rPr sz="1900" spc="-5" dirty="0">
                <a:latin typeface="Trebuchet MS"/>
                <a:cs typeface="Trebuchet MS"/>
              </a:rPr>
              <a:t>Folder</a:t>
            </a:r>
            <a:endParaRPr sz="1900">
              <a:latin typeface="Trebuchet MS"/>
              <a:cs typeface="Trebuchet MS"/>
            </a:endParaRPr>
          </a:p>
        </p:txBody>
      </p:sp>
      <p:sp>
        <p:nvSpPr>
          <p:cNvPr id="8" name="object 8"/>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60</a:t>
            </a:r>
            <a:endParaRPr dirty="0"/>
          </a:p>
        </p:txBody>
      </p:sp>
      <p:sp>
        <p:nvSpPr>
          <p:cNvPr id="9" name="object 9"/>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4"/>
              </a:rPr>
              <a:t>www.jazhotels.com</a:t>
            </a:r>
            <a:endParaRPr sz="1200">
              <a:latin typeface="Trebuchet MS"/>
              <a:cs typeface="Trebuchet M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Trebuchet MS"/>
                <a:cs typeface="Trebuchet MS"/>
              </a:rPr>
              <a:t>Signage</a:t>
            </a:r>
            <a:endParaRPr sz="3600">
              <a:latin typeface="Trebuchet MS"/>
              <a:cs typeface="Trebuchet MS"/>
            </a:endParaRPr>
          </a:p>
        </p:txBody>
      </p:sp>
      <p:sp>
        <p:nvSpPr>
          <p:cNvPr id="3" name="object 3"/>
          <p:cNvSpPr txBox="1"/>
          <p:nvPr/>
        </p:nvSpPr>
        <p:spPr>
          <a:xfrm>
            <a:off x="217424" y="1098245"/>
            <a:ext cx="2856865" cy="314960"/>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Covid </a:t>
            </a:r>
            <a:r>
              <a:rPr sz="1900" spc="-20" dirty="0">
                <a:latin typeface="Trebuchet MS"/>
                <a:cs typeface="Trebuchet MS"/>
              </a:rPr>
              <a:t>Prevention </a:t>
            </a:r>
            <a:r>
              <a:rPr sz="1900" spc="-5" dirty="0">
                <a:latin typeface="Trebuchet MS"/>
                <a:cs typeface="Trebuchet MS"/>
              </a:rPr>
              <a:t>Sheet</a:t>
            </a:r>
            <a:r>
              <a:rPr sz="1900" spc="-80" dirty="0">
                <a:latin typeface="Trebuchet MS"/>
                <a:cs typeface="Trebuchet MS"/>
              </a:rPr>
              <a:t> </a:t>
            </a:r>
            <a:r>
              <a:rPr sz="1900" spc="-5" dirty="0">
                <a:latin typeface="Trebuchet MS"/>
                <a:cs typeface="Trebuchet MS"/>
              </a:rPr>
              <a:t>A4</a:t>
            </a:r>
            <a:endParaRPr sz="1900">
              <a:latin typeface="Trebuchet MS"/>
              <a:cs typeface="Trebuchet MS"/>
            </a:endParaRPr>
          </a:p>
        </p:txBody>
      </p:sp>
      <p:sp>
        <p:nvSpPr>
          <p:cNvPr id="4" name="object 4"/>
          <p:cNvSpPr/>
          <p:nvPr/>
        </p:nvSpPr>
        <p:spPr>
          <a:xfrm>
            <a:off x="4162044" y="1033272"/>
            <a:ext cx="3867911" cy="542848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61</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Trebuchet MS"/>
                <a:cs typeface="Trebuchet MS"/>
              </a:rPr>
              <a:t>Signage</a:t>
            </a:r>
            <a:endParaRPr sz="3600">
              <a:latin typeface="Trebuchet MS"/>
              <a:cs typeface="Trebuchet MS"/>
            </a:endParaRPr>
          </a:p>
        </p:txBody>
      </p:sp>
      <p:sp>
        <p:nvSpPr>
          <p:cNvPr id="3" name="object 3"/>
          <p:cNvSpPr txBox="1"/>
          <p:nvPr/>
        </p:nvSpPr>
        <p:spPr>
          <a:xfrm>
            <a:off x="217424" y="1107440"/>
            <a:ext cx="2593340" cy="604520"/>
          </a:xfrm>
          <a:prstGeom prst="rect">
            <a:avLst/>
          </a:prstGeom>
        </p:spPr>
        <p:txBody>
          <a:bodyPr vert="horz" wrap="square" lIns="0" tIns="12065" rIns="0" bIns="0" rtlCol="0">
            <a:spAutoFit/>
          </a:bodyPr>
          <a:lstStyle/>
          <a:p>
            <a:pPr marL="12700" marR="5080">
              <a:lnSpc>
                <a:spcPct val="100000"/>
              </a:lnSpc>
              <a:spcBef>
                <a:spcPts val="95"/>
              </a:spcBef>
            </a:pPr>
            <a:r>
              <a:rPr sz="1900" spc="-20" dirty="0">
                <a:latin typeface="Trebuchet MS"/>
                <a:cs typeface="Trebuchet MS"/>
              </a:rPr>
              <a:t>Payment </a:t>
            </a:r>
            <a:r>
              <a:rPr sz="1900" spc="-10" dirty="0">
                <a:latin typeface="Trebuchet MS"/>
                <a:cs typeface="Trebuchet MS"/>
              </a:rPr>
              <a:t>Method </a:t>
            </a:r>
            <a:r>
              <a:rPr sz="1900" spc="-5" dirty="0">
                <a:latin typeface="Trebuchet MS"/>
                <a:cs typeface="Trebuchet MS"/>
              </a:rPr>
              <a:t>&amp;  Single </a:t>
            </a:r>
            <a:r>
              <a:rPr sz="1900" spc="-10" dirty="0">
                <a:latin typeface="Trebuchet MS"/>
                <a:cs typeface="Trebuchet MS"/>
              </a:rPr>
              <a:t>Use </a:t>
            </a:r>
            <a:r>
              <a:rPr sz="1900" spc="-35" dirty="0">
                <a:latin typeface="Trebuchet MS"/>
                <a:cs typeface="Trebuchet MS"/>
              </a:rPr>
              <a:t>Pen </a:t>
            </a:r>
            <a:r>
              <a:rPr sz="1900" spc="-5" dirty="0">
                <a:latin typeface="Trebuchet MS"/>
                <a:cs typeface="Trebuchet MS"/>
              </a:rPr>
              <a:t>Sheet</a:t>
            </a:r>
            <a:r>
              <a:rPr sz="1900" spc="-65" dirty="0">
                <a:latin typeface="Trebuchet MS"/>
                <a:cs typeface="Trebuchet MS"/>
              </a:rPr>
              <a:t> </a:t>
            </a:r>
            <a:r>
              <a:rPr sz="1900" spc="-5" dirty="0">
                <a:latin typeface="Trebuchet MS"/>
                <a:cs typeface="Trebuchet MS"/>
              </a:rPr>
              <a:t>A4</a:t>
            </a:r>
            <a:endParaRPr sz="1900">
              <a:latin typeface="Trebuchet MS"/>
              <a:cs typeface="Trebuchet MS"/>
            </a:endParaRPr>
          </a:p>
        </p:txBody>
      </p:sp>
      <p:sp>
        <p:nvSpPr>
          <p:cNvPr id="4" name="object 4"/>
          <p:cNvSpPr/>
          <p:nvPr/>
        </p:nvSpPr>
        <p:spPr>
          <a:xfrm>
            <a:off x="7487411" y="1080516"/>
            <a:ext cx="3875532" cy="53522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482585" y="1075753"/>
            <a:ext cx="3885565" cy="5361940"/>
          </a:xfrm>
          <a:custGeom>
            <a:avLst/>
            <a:gdLst/>
            <a:ahLst/>
            <a:cxnLst/>
            <a:rect l="l" t="t" r="r" b="b"/>
            <a:pathLst>
              <a:path w="3885565" h="5361940">
                <a:moveTo>
                  <a:pt x="0" y="5361813"/>
                </a:moveTo>
                <a:lnTo>
                  <a:pt x="3885056" y="5361813"/>
                </a:lnTo>
                <a:lnTo>
                  <a:pt x="3885056" y="0"/>
                </a:lnTo>
                <a:lnTo>
                  <a:pt x="0" y="0"/>
                </a:lnTo>
                <a:lnTo>
                  <a:pt x="0" y="5361813"/>
                </a:lnTo>
                <a:close/>
              </a:path>
            </a:pathLst>
          </a:custGeom>
          <a:ln w="9525">
            <a:solidFill>
              <a:srgbClr val="000000"/>
            </a:solidFill>
          </a:ln>
        </p:spPr>
        <p:txBody>
          <a:bodyPr wrap="square" lIns="0" tIns="0" rIns="0" bIns="0" rtlCol="0"/>
          <a:lstStyle/>
          <a:p>
            <a:endParaRPr/>
          </a:p>
        </p:txBody>
      </p:sp>
      <p:sp>
        <p:nvSpPr>
          <p:cNvPr id="6" name="object 6"/>
          <p:cNvSpPr/>
          <p:nvPr/>
        </p:nvSpPr>
        <p:spPr>
          <a:xfrm>
            <a:off x="3247644" y="1071372"/>
            <a:ext cx="3867911" cy="5361432"/>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242945" y="1066609"/>
            <a:ext cx="3877945" cy="5371465"/>
          </a:xfrm>
          <a:custGeom>
            <a:avLst/>
            <a:gdLst/>
            <a:ahLst/>
            <a:cxnLst/>
            <a:rect l="l" t="t" r="r" b="b"/>
            <a:pathLst>
              <a:path w="3877945" h="5371465">
                <a:moveTo>
                  <a:pt x="0" y="5370957"/>
                </a:moveTo>
                <a:lnTo>
                  <a:pt x="3877436" y="5370957"/>
                </a:lnTo>
                <a:lnTo>
                  <a:pt x="3877436" y="0"/>
                </a:lnTo>
                <a:lnTo>
                  <a:pt x="0" y="0"/>
                </a:lnTo>
                <a:lnTo>
                  <a:pt x="0" y="5370957"/>
                </a:lnTo>
                <a:close/>
              </a:path>
            </a:pathLst>
          </a:custGeom>
          <a:ln w="9524">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62</a:t>
            </a:r>
            <a:endParaRPr dirty="0"/>
          </a:p>
        </p:txBody>
      </p:sp>
      <p:sp>
        <p:nvSpPr>
          <p:cNvPr id="9" name="object 9"/>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4"/>
              </a:rPr>
              <a:t>www.jazhotels.com</a:t>
            </a:r>
            <a:endParaRPr sz="1200">
              <a:latin typeface="Trebuchet MS"/>
              <a:cs typeface="Trebuchet M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4136" y="6520457"/>
            <a:ext cx="1343660" cy="177800"/>
          </a:xfrm>
          <a:prstGeom prst="rect">
            <a:avLst/>
          </a:prstGeom>
        </p:spPr>
        <p:txBody>
          <a:bodyPr vert="horz" wrap="square" lIns="0" tIns="0" rIns="0" bIns="0" rtlCol="0">
            <a:spAutoFit/>
          </a:bodyPr>
          <a:lstStyle/>
          <a:p>
            <a:pPr>
              <a:lnSpc>
                <a:spcPts val="1370"/>
              </a:lnSpc>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88214"/>
            <a:ext cx="1631314" cy="574675"/>
          </a:xfrm>
          <a:prstGeom prst="rect">
            <a:avLst/>
          </a:prstGeom>
        </p:spPr>
        <p:txBody>
          <a:bodyPr vert="horz" wrap="square" lIns="0" tIns="12700" rIns="0" bIns="0" rtlCol="0">
            <a:spAutoFit/>
          </a:bodyPr>
          <a:lstStyle/>
          <a:p>
            <a:pPr marL="12700">
              <a:lnSpc>
                <a:spcPct val="100000"/>
              </a:lnSpc>
              <a:spcBef>
                <a:spcPts val="100"/>
              </a:spcBef>
            </a:pPr>
            <a:r>
              <a:rPr spc="-5" dirty="0"/>
              <a:t>Signage</a:t>
            </a:r>
          </a:p>
        </p:txBody>
      </p:sp>
      <p:sp>
        <p:nvSpPr>
          <p:cNvPr id="4" name="object 4"/>
          <p:cNvSpPr txBox="1"/>
          <p:nvPr/>
        </p:nvSpPr>
        <p:spPr>
          <a:xfrm>
            <a:off x="217424" y="1098245"/>
            <a:ext cx="2671445" cy="1184275"/>
          </a:xfrm>
          <a:prstGeom prst="rect">
            <a:avLst/>
          </a:prstGeom>
        </p:spPr>
        <p:txBody>
          <a:bodyPr vert="horz" wrap="square" lIns="0" tIns="12065" rIns="0" bIns="0" rtlCol="0">
            <a:spAutoFit/>
          </a:bodyPr>
          <a:lstStyle/>
          <a:p>
            <a:pPr marL="12700">
              <a:lnSpc>
                <a:spcPct val="100000"/>
              </a:lnSpc>
              <a:spcBef>
                <a:spcPts val="95"/>
              </a:spcBef>
            </a:pPr>
            <a:r>
              <a:rPr sz="1900" spc="-5" dirty="0">
                <a:latin typeface="Trebuchet MS"/>
                <a:cs typeface="Trebuchet MS"/>
              </a:rPr>
              <a:t>Covid </a:t>
            </a:r>
            <a:r>
              <a:rPr sz="1900" spc="-20" dirty="0">
                <a:latin typeface="Trebuchet MS"/>
                <a:cs typeface="Trebuchet MS"/>
              </a:rPr>
              <a:t>Prevention</a:t>
            </a:r>
            <a:r>
              <a:rPr sz="1900" spc="-10" dirty="0">
                <a:latin typeface="Trebuchet MS"/>
                <a:cs typeface="Trebuchet MS"/>
              </a:rPr>
              <a:t> Banner</a:t>
            </a:r>
            <a:endParaRPr sz="1900">
              <a:latin typeface="Trebuchet MS"/>
              <a:cs typeface="Trebuchet MS"/>
            </a:endParaRPr>
          </a:p>
          <a:p>
            <a:pPr>
              <a:lnSpc>
                <a:spcPct val="100000"/>
              </a:lnSpc>
              <a:spcBef>
                <a:spcPts val="40"/>
              </a:spcBef>
            </a:pPr>
            <a:endParaRPr sz="1950">
              <a:latin typeface="Times New Roman"/>
              <a:cs typeface="Times New Roman"/>
            </a:endParaRPr>
          </a:p>
          <a:p>
            <a:pPr marL="12700" marR="533400">
              <a:lnSpc>
                <a:spcPct val="100000"/>
              </a:lnSpc>
              <a:spcBef>
                <a:spcPts val="5"/>
              </a:spcBef>
            </a:pPr>
            <a:r>
              <a:rPr sz="1900" spc="-10" dirty="0">
                <a:latin typeface="Trebuchet MS"/>
                <a:cs typeface="Trebuchet MS"/>
              </a:rPr>
              <a:t>Banner Dimensions:  2m </a:t>
            </a:r>
            <a:r>
              <a:rPr sz="1900" spc="-5" dirty="0">
                <a:latin typeface="Trebuchet MS"/>
                <a:cs typeface="Trebuchet MS"/>
              </a:rPr>
              <a:t>x 85</a:t>
            </a:r>
            <a:r>
              <a:rPr sz="1900" spc="5" dirty="0">
                <a:latin typeface="Trebuchet MS"/>
                <a:cs typeface="Trebuchet MS"/>
              </a:rPr>
              <a:t> </a:t>
            </a:r>
            <a:r>
              <a:rPr sz="1900" spc="-10" dirty="0">
                <a:latin typeface="Trebuchet MS"/>
                <a:cs typeface="Trebuchet MS"/>
              </a:rPr>
              <a:t>cm</a:t>
            </a:r>
            <a:endParaRPr sz="1900">
              <a:latin typeface="Trebuchet MS"/>
              <a:cs typeface="Trebuchet MS"/>
            </a:endParaRPr>
          </a:p>
        </p:txBody>
      </p:sp>
      <p:sp>
        <p:nvSpPr>
          <p:cNvPr id="5" name="object 5"/>
          <p:cNvSpPr/>
          <p:nvPr/>
        </p:nvSpPr>
        <p:spPr>
          <a:xfrm>
            <a:off x="4844796" y="941830"/>
            <a:ext cx="2502407" cy="5847588"/>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63</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689" y="132410"/>
            <a:ext cx="7670165" cy="574675"/>
          </a:xfrm>
          <a:prstGeom prst="rect">
            <a:avLst/>
          </a:prstGeom>
        </p:spPr>
        <p:txBody>
          <a:bodyPr vert="horz" wrap="square" lIns="0" tIns="12700" rIns="0" bIns="0" rtlCol="0">
            <a:spAutoFit/>
          </a:bodyPr>
          <a:lstStyle/>
          <a:p>
            <a:pPr marL="12700">
              <a:lnSpc>
                <a:spcPct val="100000"/>
              </a:lnSpc>
              <a:spcBef>
                <a:spcPts val="100"/>
              </a:spcBef>
            </a:pPr>
            <a:r>
              <a:rPr dirty="0"/>
              <a:t>Shops/Bazars/Clinics/Diving</a:t>
            </a:r>
            <a:r>
              <a:rPr spc="-85" dirty="0"/>
              <a:t> </a:t>
            </a:r>
            <a:r>
              <a:rPr spc="-5" dirty="0"/>
              <a:t>Centers</a:t>
            </a:r>
          </a:p>
        </p:txBody>
      </p:sp>
      <p:sp>
        <p:nvSpPr>
          <p:cNvPr id="3" name="object 3"/>
          <p:cNvSpPr txBox="1"/>
          <p:nvPr/>
        </p:nvSpPr>
        <p:spPr>
          <a:xfrm>
            <a:off x="686206" y="1690877"/>
            <a:ext cx="6511290" cy="2015489"/>
          </a:xfrm>
          <a:prstGeom prst="rect">
            <a:avLst/>
          </a:prstGeom>
        </p:spPr>
        <p:txBody>
          <a:bodyPr vert="horz" wrap="square" lIns="0" tIns="12065" rIns="0" bIns="0" rtlCol="0">
            <a:spAutoFit/>
          </a:bodyPr>
          <a:lstStyle/>
          <a:p>
            <a:pPr marL="12700" marR="5080" algn="just">
              <a:lnSpc>
                <a:spcPct val="100000"/>
              </a:lnSpc>
              <a:spcBef>
                <a:spcPts val="95"/>
              </a:spcBef>
            </a:pPr>
            <a:r>
              <a:rPr sz="1900" spc="-5" dirty="0">
                <a:latin typeface="Trebuchet MS"/>
                <a:cs typeface="Trebuchet MS"/>
              </a:rPr>
              <a:t>They take full </a:t>
            </a:r>
            <a:r>
              <a:rPr sz="1900" spc="-10" dirty="0">
                <a:latin typeface="Trebuchet MS"/>
                <a:cs typeface="Trebuchet MS"/>
              </a:rPr>
              <a:t>instructions </a:t>
            </a:r>
            <a:r>
              <a:rPr sz="1900" spc="-5" dirty="0">
                <a:latin typeface="Trebuchet MS"/>
                <a:cs typeface="Trebuchet MS"/>
              </a:rPr>
              <a:t>to follow the </a:t>
            </a:r>
            <a:r>
              <a:rPr sz="1900" spc="-10" dirty="0">
                <a:latin typeface="Trebuchet MS"/>
                <a:cs typeface="Trebuchet MS"/>
              </a:rPr>
              <a:t>hotel </a:t>
            </a:r>
            <a:r>
              <a:rPr sz="1900" spc="-5" dirty="0">
                <a:latin typeface="Trebuchet MS"/>
                <a:cs typeface="Trebuchet MS"/>
              </a:rPr>
              <a:t>protocol  including strict </a:t>
            </a:r>
            <a:r>
              <a:rPr sz="1900" spc="-10" dirty="0">
                <a:latin typeface="Trebuchet MS"/>
                <a:cs typeface="Trebuchet MS"/>
              </a:rPr>
              <a:t>cleaning </a:t>
            </a:r>
            <a:r>
              <a:rPr sz="1900" spc="-5" dirty="0">
                <a:latin typeface="Trebuchet MS"/>
                <a:cs typeface="Trebuchet MS"/>
              </a:rPr>
              <a:t>and disinfection plan and </a:t>
            </a:r>
            <a:r>
              <a:rPr sz="1900" spc="-5" dirty="0">
                <a:solidFill>
                  <a:srgbClr val="C00000"/>
                </a:solidFill>
                <a:latin typeface="Trebuchet MS"/>
                <a:cs typeface="Trebuchet MS"/>
              </a:rPr>
              <a:t>Staff  COVID-19</a:t>
            </a:r>
            <a:r>
              <a:rPr sz="1900" dirty="0">
                <a:solidFill>
                  <a:srgbClr val="C00000"/>
                </a:solidFill>
                <a:latin typeface="Trebuchet MS"/>
                <a:cs typeface="Trebuchet MS"/>
              </a:rPr>
              <a:t> </a:t>
            </a:r>
            <a:r>
              <a:rPr sz="1900" spc="-15" dirty="0">
                <a:solidFill>
                  <a:srgbClr val="C00000"/>
                </a:solidFill>
                <a:latin typeface="Trebuchet MS"/>
                <a:cs typeface="Trebuchet MS"/>
              </a:rPr>
              <a:t>Protocol</a:t>
            </a:r>
            <a:r>
              <a:rPr sz="1900" spc="-15" dirty="0">
                <a:latin typeface="Trebuchet MS"/>
                <a:cs typeface="Trebuchet MS"/>
              </a:rPr>
              <a:t>.</a:t>
            </a:r>
            <a:endParaRPr sz="1900">
              <a:latin typeface="Trebuchet MS"/>
              <a:cs typeface="Trebuchet MS"/>
            </a:endParaRPr>
          </a:p>
          <a:p>
            <a:pPr>
              <a:lnSpc>
                <a:spcPct val="100000"/>
              </a:lnSpc>
            </a:pPr>
            <a:endParaRPr sz="2200">
              <a:latin typeface="Times New Roman"/>
              <a:cs typeface="Times New Roman"/>
            </a:endParaRPr>
          </a:p>
          <a:p>
            <a:pPr marL="12700" algn="just">
              <a:lnSpc>
                <a:spcPct val="100000"/>
              </a:lnSpc>
              <a:spcBef>
                <a:spcPts val="1745"/>
              </a:spcBef>
            </a:pPr>
            <a:r>
              <a:rPr sz="1900" spc="-125" dirty="0">
                <a:latin typeface="Trebuchet MS"/>
                <a:cs typeface="Trebuchet MS"/>
              </a:rPr>
              <a:t>To</a:t>
            </a:r>
            <a:r>
              <a:rPr sz="1900" spc="-105" dirty="0">
                <a:latin typeface="Trebuchet MS"/>
                <a:cs typeface="Trebuchet MS"/>
              </a:rPr>
              <a:t> </a:t>
            </a:r>
            <a:r>
              <a:rPr sz="1900" spc="-10" dirty="0">
                <a:latin typeface="Trebuchet MS"/>
                <a:cs typeface="Trebuchet MS"/>
              </a:rPr>
              <a:t>have</a:t>
            </a:r>
            <a:r>
              <a:rPr sz="1900" spc="345" dirty="0">
                <a:latin typeface="Trebuchet MS"/>
                <a:cs typeface="Trebuchet MS"/>
              </a:rPr>
              <a:t> </a:t>
            </a:r>
            <a:r>
              <a:rPr sz="1900" spc="-5" dirty="0">
                <a:latin typeface="Trebuchet MS"/>
                <a:cs typeface="Trebuchet MS"/>
              </a:rPr>
              <a:t>enough</a:t>
            </a:r>
            <a:r>
              <a:rPr sz="1900" spc="335" dirty="0">
                <a:latin typeface="Trebuchet MS"/>
                <a:cs typeface="Trebuchet MS"/>
              </a:rPr>
              <a:t> </a:t>
            </a:r>
            <a:r>
              <a:rPr sz="1900" spc="-5" dirty="0">
                <a:latin typeface="Trebuchet MS"/>
                <a:cs typeface="Trebuchet MS"/>
              </a:rPr>
              <a:t>personal</a:t>
            </a:r>
            <a:r>
              <a:rPr sz="1900" spc="365" dirty="0">
                <a:latin typeface="Trebuchet MS"/>
                <a:cs typeface="Trebuchet MS"/>
              </a:rPr>
              <a:t> </a:t>
            </a:r>
            <a:r>
              <a:rPr sz="1900" spc="-10" dirty="0">
                <a:latin typeface="Trebuchet MS"/>
                <a:cs typeface="Trebuchet MS"/>
              </a:rPr>
              <a:t>hygiene</a:t>
            </a:r>
            <a:r>
              <a:rPr sz="1900" spc="350" dirty="0">
                <a:latin typeface="Trebuchet MS"/>
                <a:cs typeface="Trebuchet MS"/>
              </a:rPr>
              <a:t> </a:t>
            </a:r>
            <a:r>
              <a:rPr sz="1900" spc="-5" dirty="0">
                <a:latin typeface="Trebuchet MS"/>
                <a:cs typeface="Trebuchet MS"/>
              </a:rPr>
              <a:t>facilities</a:t>
            </a:r>
            <a:r>
              <a:rPr sz="1900" spc="350" dirty="0">
                <a:latin typeface="Trebuchet MS"/>
                <a:cs typeface="Trebuchet MS"/>
              </a:rPr>
              <a:t> </a:t>
            </a:r>
            <a:r>
              <a:rPr sz="1900" spc="-5" dirty="0">
                <a:latin typeface="Trebuchet MS"/>
                <a:cs typeface="Trebuchet MS"/>
              </a:rPr>
              <a:t>as</a:t>
            </a:r>
            <a:r>
              <a:rPr sz="1900" spc="350" dirty="0">
                <a:latin typeface="Trebuchet MS"/>
                <a:cs typeface="Trebuchet MS"/>
              </a:rPr>
              <a:t> </a:t>
            </a:r>
            <a:r>
              <a:rPr sz="1900" spc="-5" dirty="0">
                <a:latin typeface="Trebuchet MS"/>
                <a:cs typeface="Trebuchet MS"/>
              </a:rPr>
              <a:t>hand</a:t>
            </a:r>
            <a:r>
              <a:rPr sz="1900" spc="350" dirty="0">
                <a:latin typeface="Trebuchet MS"/>
                <a:cs typeface="Trebuchet MS"/>
              </a:rPr>
              <a:t> </a:t>
            </a:r>
            <a:r>
              <a:rPr sz="1900" spc="-5" dirty="0">
                <a:latin typeface="Trebuchet MS"/>
                <a:cs typeface="Trebuchet MS"/>
              </a:rPr>
              <a:t>soaps</a:t>
            </a:r>
            <a:endParaRPr sz="1900">
              <a:latin typeface="Trebuchet MS"/>
              <a:cs typeface="Trebuchet MS"/>
            </a:endParaRPr>
          </a:p>
          <a:p>
            <a:pPr marL="12700" algn="just">
              <a:lnSpc>
                <a:spcPct val="100000"/>
              </a:lnSpc>
            </a:pPr>
            <a:r>
              <a:rPr sz="1900" spc="-5" dirty="0">
                <a:latin typeface="Trebuchet MS"/>
                <a:cs typeface="Trebuchet MS"/>
              </a:rPr>
              <a:t>and </a:t>
            </a:r>
            <a:r>
              <a:rPr sz="1900" spc="-10" dirty="0">
                <a:latin typeface="Trebuchet MS"/>
                <a:cs typeface="Trebuchet MS"/>
              </a:rPr>
              <a:t>hand</a:t>
            </a:r>
            <a:r>
              <a:rPr sz="1900" spc="30" dirty="0">
                <a:latin typeface="Trebuchet MS"/>
                <a:cs typeface="Trebuchet MS"/>
              </a:rPr>
              <a:t> </a:t>
            </a:r>
            <a:r>
              <a:rPr sz="1900" spc="-10" dirty="0">
                <a:latin typeface="Trebuchet MS"/>
                <a:cs typeface="Trebuchet MS"/>
              </a:rPr>
              <a:t>sanitizers.</a:t>
            </a:r>
            <a:endParaRPr sz="1900">
              <a:latin typeface="Trebuchet MS"/>
              <a:cs typeface="Trebuchet MS"/>
            </a:endParaRPr>
          </a:p>
        </p:txBody>
      </p:sp>
      <p:sp>
        <p:nvSpPr>
          <p:cNvPr id="4" name="object 4"/>
          <p:cNvSpPr txBox="1"/>
          <p:nvPr/>
        </p:nvSpPr>
        <p:spPr>
          <a:xfrm>
            <a:off x="5523991" y="4225797"/>
            <a:ext cx="1671320" cy="314960"/>
          </a:xfrm>
          <a:prstGeom prst="rect">
            <a:avLst/>
          </a:prstGeom>
        </p:spPr>
        <p:txBody>
          <a:bodyPr vert="horz" wrap="square" lIns="0" tIns="12065" rIns="0" bIns="0" rtlCol="0">
            <a:spAutoFit/>
          </a:bodyPr>
          <a:lstStyle/>
          <a:p>
            <a:pPr marL="12700">
              <a:lnSpc>
                <a:spcPct val="100000"/>
              </a:lnSpc>
              <a:spcBef>
                <a:spcPts val="95"/>
              </a:spcBef>
              <a:tabLst>
                <a:tab pos="753110" algn="l"/>
                <a:tab pos="1134110" algn="l"/>
              </a:tabLst>
            </a:pPr>
            <a:r>
              <a:rPr sz="1900" spc="-5" dirty="0">
                <a:latin typeface="Trebuchet MS"/>
                <a:cs typeface="Trebuchet MS"/>
              </a:rPr>
              <a:t>g</a:t>
            </a:r>
            <a:r>
              <a:rPr sz="1900" spc="-15" dirty="0">
                <a:latin typeface="Trebuchet MS"/>
                <a:cs typeface="Trebuchet MS"/>
              </a:rPr>
              <a:t>u</a:t>
            </a:r>
            <a:r>
              <a:rPr sz="1900" dirty="0">
                <a:latin typeface="Trebuchet MS"/>
                <a:cs typeface="Trebuchet MS"/>
              </a:rPr>
              <a:t>e</a:t>
            </a:r>
            <a:r>
              <a:rPr sz="1900" spc="-5" dirty="0">
                <a:latin typeface="Trebuchet MS"/>
                <a:cs typeface="Trebuchet MS"/>
              </a:rPr>
              <a:t>st</a:t>
            </a:r>
            <a:r>
              <a:rPr sz="1900" dirty="0">
                <a:latin typeface="Trebuchet MS"/>
                <a:cs typeface="Trebuchet MS"/>
              </a:rPr>
              <a:t>	</a:t>
            </a:r>
            <a:r>
              <a:rPr sz="1900" spc="-5" dirty="0">
                <a:latin typeface="Trebuchet MS"/>
                <a:cs typeface="Trebuchet MS"/>
              </a:rPr>
              <a:t>of</a:t>
            </a:r>
            <a:r>
              <a:rPr sz="1900" dirty="0">
                <a:latin typeface="Trebuchet MS"/>
                <a:cs typeface="Trebuchet MS"/>
              </a:rPr>
              <a:t>	</a:t>
            </a:r>
            <a:r>
              <a:rPr sz="1900" spc="-10" dirty="0">
                <a:latin typeface="Trebuchet MS"/>
                <a:cs typeface="Trebuchet MS"/>
              </a:rPr>
              <a:t>ha</a:t>
            </a:r>
            <a:r>
              <a:rPr sz="1900" spc="-5" dirty="0">
                <a:latin typeface="Trebuchet MS"/>
                <a:cs typeface="Trebuchet MS"/>
              </a:rPr>
              <a:t>nd</a:t>
            </a:r>
            <a:endParaRPr sz="1900">
              <a:latin typeface="Trebuchet MS"/>
              <a:cs typeface="Trebuchet MS"/>
            </a:endParaRPr>
          </a:p>
        </p:txBody>
      </p:sp>
      <p:sp>
        <p:nvSpPr>
          <p:cNvPr id="5" name="object 5"/>
          <p:cNvSpPr txBox="1"/>
          <p:nvPr/>
        </p:nvSpPr>
        <p:spPr>
          <a:xfrm>
            <a:off x="686206" y="4225797"/>
            <a:ext cx="4699000" cy="604520"/>
          </a:xfrm>
          <a:prstGeom prst="rect">
            <a:avLst/>
          </a:prstGeom>
        </p:spPr>
        <p:txBody>
          <a:bodyPr vert="horz" wrap="square" lIns="0" tIns="12065" rIns="0" bIns="0" rtlCol="0">
            <a:spAutoFit/>
          </a:bodyPr>
          <a:lstStyle/>
          <a:p>
            <a:pPr marL="12700" marR="5080">
              <a:lnSpc>
                <a:spcPct val="100000"/>
              </a:lnSpc>
              <a:spcBef>
                <a:spcPts val="95"/>
              </a:spcBef>
              <a:tabLst>
                <a:tab pos="414655" algn="l"/>
                <a:tab pos="1525905" algn="l"/>
                <a:tab pos="2301875" algn="l"/>
                <a:tab pos="3371850" algn="l"/>
                <a:tab pos="3926204" algn="l"/>
              </a:tabLst>
            </a:pPr>
            <a:r>
              <a:rPr sz="1900" spc="-245" dirty="0">
                <a:latin typeface="Trebuchet MS"/>
                <a:cs typeface="Trebuchet MS"/>
              </a:rPr>
              <a:t>T</a:t>
            </a:r>
            <a:r>
              <a:rPr sz="1900" spc="-5" dirty="0">
                <a:latin typeface="Trebuchet MS"/>
                <a:cs typeface="Trebuchet MS"/>
              </a:rPr>
              <a:t>o</a:t>
            </a:r>
            <a:r>
              <a:rPr sz="1900" dirty="0">
                <a:latin typeface="Trebuchet MS"/>
                <a:cs typeface="Trebuchet MS"/>
              </a:rPr>
              <a:t>	</a:t>
            </a:r>
            <a:r>
              <a:rPr sz="1900" spc="-10" dirty="0">
                <a:latin typeface="Trebuchet MS"/>
                <a:cs typeface="Trebuchet MS"/>
              </a:rPr>
              <a:t>maintai</a:t>
            </a:r>
            <a:r>
              <a:rPr sz="1900" spc="-5" dirty="0">
                <a:latin typeface="Trebuchet MS"/>
                <a:cs typeface="Trebuchet MS"/>
              </a:rPr>
              <a:t>n</a:t>
            </a:r>
            <a:r>
              <a:rPr sz="1900" dirty="0">
                <a:latin typeface="Trebuchet MS"/>
                <a:cs typeface="Trebuchet MS"/>
              </a:rPr>
              <a:t>	</a:t>
            </a:r>
            <a:r>
              <a:rPr sz="1900" spc="-5" dirty="0">
                <a:latin typeface="Trebuchet MS"/>
                <a:cs typeface="Trebuchet MS"/>
              </a:rPr>
              <a:t>social</a:t>
            </a:r>
            <a:r>
              <a:rPr sz="1900" dirty="0">
                <a:latin typeface="Trebuchet MS"/>
                <a:cs typeface="Trebuchet MS"/>
              </a:rPr>
              <a:t>	</a:t>
            </a:r>
            <a:r>
              <a:rPr sz="1900" spc="-10" dirty="0">
                <a:latin typeface="Trebuchet MS"/>
                <a:cs typeface="Trebuchet MS"/>
              </a:rPr>
              <a:t>d</a:t>
            </a:r>
            <a:r>
              <a:rPr sz="1900" dirty="0">
                <a:latin typeface="Trebuchet MS"/>
                <a:cs typeface="Trebuchet MS"/>
              </a:rPr>
              <a:t>i</a:t>
            </a:r>
            <a:r>
              <a:rPr sz="1900" spc="-5" dirty="0">
                <a:latin typeface="Trebuchet MS"/>
                <a:cs typeface="Trebuchet MS"/>
              </a:rPr>
              <a:t>sta</a:t>
            </a:r>
            <a:r>
              <a:rPr sz="1900" spc="-10" dirty="0">
                <a:latin typeface="Trebuchet MS"/>
                <a:cs typeface="Trebuchet MS"/>
              </a:rPr>
              <a:t>n</a:t>
            </a:r>
            <a:r>
              <a:rPr sz="1900" spc="-5" dirty="0">
                <a:latin typeface="Trebuchet MS"/>
                <a:cs typeface="Trebuchet MS"/>
              </a:rPr>
              <a:t>ce</a:t>
            </a:r>
            <a:r>
              <a:rPr sz="1900" dirty="0">
                <a:latin typeface="Trebuchet MS"/>
                <a:cs typeface="Trebuchet MS"/>
              </a:rPr>
              <a:t>	</a:t>
            </a:r>
            <a:r>
              <a:rPr sz="1900" spc="-10" dirty="0">
                <a:latin typeface="Trebuchet MS"/>
                <a:cs typeface="Trebuchet MS"/>
              </a:rPr>
              <a:t>an</a:t>
            </a:r>
            <a:r>
              <a:rPr sz="1900" spc="-5" dirty="0">
                <a:latin typeface="Trebuchet MS"/>
                <a:cs typeface="Trebuchet MS"/>
              </a:rPr>
              <a:t>d</a:t>
            </a:r>
            <a:r>
              <a:rPr sz="1900" dirty="0">
                <a:latin typeface="Trebuchet MS"/>
                <a:cs typeface="Trebuchet MS"/>
              </a:rPr>
              <a:t>	</a:t>
            </a:r>
            <a:r>
              <a:rPr sz="1900" spc="-5" dirty="0">
                <a:latin typeface="Trebuchet MS"/>
                <a:cs typeface="Trebuchet MS"/>
              </a:rPr>
              <a:t>r</a:t>
            </a:r>
            <a:r>
              <a:rPr sz="1900" spc="-10" dirty="0">
                <a:latin typeface="Trebuchet MS"/>
                <a:cs typeface="Trebuchet MS"/>
              </a:rPr>
              <a:t>emind  </a:t>
            </a:r>
            <a:r>
              <a:rPr sz="1900" spc="-5" dirty="0">
                <a:latin typeface="Trebuchet MS"/>
                <a:cs typeface="Trebuchet MS"/>
              </a:rPr>
              <a:t>sanitizer </a:t>
            </a:r>
            <a:r>
              <a:rPr sz="1900" spc="-10" dirty="0">
                <a:latin typeface="Trebuchet MS"/>
                <a:cs typeface="Trebuchet MS"/>
              </a:rPr>
              <a:t>before</a:t>
            </a:r>
            <a:r>
              <a:rPr sz="1900" spc="30" dirty="0">
                <a:latin typeface="Trebuchet MS"/>
                <a:cs typeface="Trebuchet MS"/>
              </a:rPr>
              <a:t> </a:t>
            </a:r>
            <a:r>
              <a:rPr sz="1900" spc="-5" dirty="0">
                <a:latin typeface="Trebuchet MS"/>
                <a:cs typeface="Trebuchet MS"/>
              </a:rPr>
              <a:t>leaving.</a:t>
            </a:r>
            <a:endParaRPr sz="1900">
              <a:latin typeface="Trebuchet MS"/>
              <a:cs typeface="Trebuchet MS"/>
            </a:endParaRPr>
          </a:p>
        </p:txBody>
      </p:sp>
      <p:sp>
        <p:nvSpPr>
          <p:cNvPr id="6" name="object 6"/>
          <p:cNvSpPr/>
          <p:nvPr/>
        </p:nvSpPr>
        <p:spPr>
          <a:xfrm>
            <a:off x="7504176" y="1539240"/>
            <a:ext cx="4238244" cy="4107179"/>
          </a:xfrm>
          <a:prstGeom prst="rect">
            <a:avLst/>
          </a:prstGeom>
          <a:blipFill>
            <a:blip r:embed="rId2"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64</a:t>
            </a:r>
            <a:endParaRPr dirty="0"/>
          </a:p>
        </p:txBody>
      </p:sp>
      <p:sp>
        <p:nvSpPr>
          <p:cNvPr id="8" name="object 8"/>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589" y="132410"/>
            <a:ext cx="1986280" cy="574675"/>
          </a:xfrm>
          <a:prstGeom prst="rect">
            <a:avLst/>
          </a:prstGeom>
        </p:spPr>
        <p:txBody>
          <a:bodyPr vert="horz" wrap="square" lIns="0" tIns="12700" rIns="0" bIns="0" rtlCol="0">
            <a:spAutoFit/>
          </a:bodyPr>
          <a:lstStyle/>
          <a:p>
            <a:pPr marL="12700">
              <a:lnSpc>
                <a:spcPct val="100000"/>
              </a:lnSpc>
              <a:spcBef>
                <a:spcPts val="100"/>
              </a:spcBef>
            </a:pPr>
            <a:r>
              <a:rPr spc="-10" dirty="0"/>
              <a:t>Suppliers</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65</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20521" y="1371600"/>
            <a:ext cx="10930890" cy="4144083"/>
          </a:xfrm>
          <a:prstGeom prst="rect">
            <a:avLst/>
          </a:prstGeom>
        </p:spPr>
        <p:txBody>
          <a:bodyPr vert="horz" wrap="square" lIns="0" tIns="12065" rIns="0" bIns="0" rtlCol="0">
            <a:spAutoFit/>
          </a:bodyPr>
          <a:lstStyle/>
          <a:p>
            <a:pPr marL="12700">
              <a:lnSpc>
                <a:spcPts val="2250"/>
              </a:lnSpc>
              <a:spcBef>
                <a:spcPts val="95"/>
              </a:spcBef>
            </a:pPr>
            <a:r>
              <a:rPr sz="1900" spc="-5" dirty="0">
                <a:latin typeface="Trebuchet MS"/>
                <a:cs typeface="Trebuchet MS"/>
              </a:rPr>
              <a:t>Suppliers</a:t>
            </a:r>
            <a:r>
              <a:rPr sz="1900" spc="215" dirty="0">
                <a:latin typeface="Trebuchet MS"/>
                <a:cs typeface="Trebuchet MS"/>
              </a:rPr>
              <a:t> </a:t>
            </a:r>
            <a:r>
              <a:rPr sz="1900" spc="-5" dirty="0">
                <a:latin typeface="Trebuchet MS"/>
                <a:cs typeface="Trebuchet MS"/>
              </a:rPr>
              <a:t>of</a:t>
            </a:r>
            <a:r>
              <a:rPr sz="1900" spc="204" dirty="0">
                <a:latin typeface="Trebuchet MS"/>
                <a:cs typeface="Trebuchet MS"/>
              </a:rPr>
              <a:t> </a:t>
            </a:r>
            <a:r>
              <a:rPr sz="1900" dirty="0">
                <a:latin typeface="Trebuchet MS"/>
                <a:cs typeface="Trebuchet MS"/>
              </a:rPr>
              <a:t>goods</a:t>
            </a:r>
            <a:r>
              <a:rPr sz="1900" spc="215" dirty="0">
                <a:latin typeface="Trebuchet MS"/>
                <a:cs typeface="Trebuchet MS"/>
              </a:rPr>
              <a:t> </a:t>
            </a:r>
            <a:r>
              <a:rPr sz="1900" spc="-5" dirty="0">
                <a:latin typeface="Trebuchet MS"/>
                <a:cs typeface="Trebuchet MS"/>
              </a:rPr>
              <a:t>and</a:t>
            </a:r>
            <a:r>
              <a:rPr sz="1900" spc="210" dirty="0">
                <a:latin typeface="Trebuchet MS"/>
                <a:cs typeface="Trebuchet MS"/>
              </a:rPr>
              <a:t> </a:t>
            </a:r>
            <a:r>
              <a:rPr sz="1900" spc="-5" dirty="0">
                <a:latin typeface="Trebuchet MS"/>
                <a:cs typeface="Trebuchet MS"/>
              </a:rPr>
              <a:t>services</a:t>
            </a:r>
            <a:r>
              <a:rPr sz="1900" spc="204" dirty="0">
                <a:latin typeface="Trebuchet MS"/>
                <a:cs typeface="Trebuchet MS"/>
              </a:rPr>
              <a:t> </a:t>
            </a:r>
            <a:r>
              <a:rPr sz="1900" spc="-5" dirty="0">
                <a:latin typeface="Trebuchet MS"/>
                <a:cs typeface="Trebuchet MS"/>
              </a:rPr>
              <a:t>as</a:t>
            </a:r>
            <a:r>
              <a:rPr sz="1900" spc="215" dirty="0">
                <a:latin typeface="Trebuchet MS"/>
                <a:cs typeface="Trebuchet MS"/>
              </a:rPr>
              <a:t> </a:t>
            </a:r>
            <a:r>
              <a:rPr sz="1900" spc="-5" dirty="0">
                <a:latin typeface="Trebuchet MS"/>
                <a:cs typeface="Trebuchet MS"/>
              </a:rPr>
              <a:t>well</a:t>
            </a:r>
            <a:r>
              <a:rPr sz="1900" spc="215" dirty="0">
                <a:latin typeface="Trebuchet MS"/>
                <a:cs typeface="Trebuchet MS"/>
              </a:rPr>
              <a:t> </a:t>
            </a:r>
            <a:r>
              <a:rPr sz="1900" dirty="0">
                <a:latin typeface="Trebuchet MS"/>
                <a:cs typeface="Trebuchet MS"/>
              </a:rPr>
              <a:t>as</a:t>
            </a:r>
            <a:r>
              <a:rPr sz="1900" spc="210" dirty="0">
                <a:latin typeface="Trebuchet MS"/>
                <a:cs typeface="Trebuchet MS"/>
              </a:rPr>
              <a:t> </a:t>
            </a:r>
            <a:r>
              <a:rPr sz="1900" spc="-5" dirty="0">
                <a:latin typeface="Trebuchet MS"/>
                <a:cs typeface="Trebuchet MS"/>
              </a:rPr>
              <a:t>contractors</a:t>
            </a:r>
            <a:r>
              <a:rPr sz="1900" spc="220" dirty="0">
                <a:latin typeface="Trebuchet MS"/>
                <a:cs typeface="Trebuchet MS"/>
              </a:rPr>
              <a:t> </a:t>
            </a:r>
            <a:r>
              <a:rPr sz="1900" spc="-5" dirty="0">
                <a:latin typeface="Trebuchet MS"/>
                <a:cs typeface="Trebuchet MS"/>
              </a:rPr>
              <a:t>follow</a:t>
            </a:r>
            <a:r>
              <a:rPr sz="1900" spc="225" dirty="0">
                <a:latin typeface="Trebuchet MS"/>
                <a:cs typeface="Trebuchet MS"/>
              </a:rPr>
              <a:t> </a:t>
            </a:r>
            <a:r>
              <a:rPr sz="1900" spc="-5" dirty="0">
                <a:latin typeface="Trebuchet MS"/>
                <a:cs typeface="Trebuchet MS"/>
              </a:rPr>
              <a:t>safe</a:t>
            </a:r>
            <a:r>
              <a:rPr sz="1900" spc="210" dirty="0">
                <a:latin typeface="Trebuchet MS"/>
                <a:cs typeface="Trebuchet MS"/>
              </a:rPr>
              <a:t> </a:t>
            </a:r>
            <a:r>
              <a:rPr sz="1900" spc="-5" dirty="0">
                <a:latin typeface="Trebuchet MS"/>
                <a:cs typeface="Trebuchet MS"/>
              </a:rPr>
              <a:t>systems</a:t>
            </a:r>
            <a:r>
              <a:rPr sz="1900" spc="210" dirty="0">
                <a:latin typeface="Trebuchet MS"/>
                <a:cs typeface="Trebuchet MS"/>
              </a:rPr>
              <a:t> </a:t>
            </a:r>
            <a:r>
              <a:rPr sz="1900" dirty="0">
                <a:latin typeface="Trebuchet MS"/>
                <a:cs typeface="Trebuchet MS"/>
              </a:rPr>
              <a:t>of</a:t>
            </a:r>
            <a:r>
              <a:rPr sz="1900" spc="210" dirty="0">
                <a:latin typeface="Trebuchet MS"/>
                <a:cs typeface="Trebuchet MS"/>
              </a:rPr>
              <a:t> </a:t>
            </a:r>
            <a:r>
              <a:rPr sz="1900" spc="-5" dirty="0">
                <a:latin typeface="Trebuchet MS"/>
                <a:cs typeface="Trebuchet MS"/>
              </a:rPr>
              <a:t>work</a:t>
            </a:r>
            <a:r>
              <a:rPr sz="1900" spc="220" dirty="0">
                <a:latin typeface="Trebuchet MS"/>
                <a:cs typeface="Trebuchet MS"/>
              </a:rPr>
              <a:t> </a:t>
            </a:r>
            <a:r>
              <a:rPr sz="1900" spc="-5" dirty="0">
                <a:latin typeface="Trebuchet MS"/>
                <a:cs typeface="Trebuchet MS"/>
              </a:rPr>
              <a:t>to</a:t>
            </a:r>
            <a:r>
              <a:rPr sz="1900" spc="215" dirty="0">
                <a:latin typeface="Trebuchet MS"/>
                <a:cs typeface="Trebuchet MS"/>
              </a:rPr>
              <a:t> </a:t>
            </a:r>
            <a:r>
              <a:rPr sz="1900" spc="-5" dirty="0">
                <a:latin typeface="Trebuchet MS"/>
                <a:cs typeface="Trebuchet MS"/>
              </a:rPr>
              <a:t>prevent</a:t>
            </a:r>
            <a:r>
              <a:rPr sz="1900" spc="215" dirty="0">
                <a:latin typeface="Trebuchet MS"/>
                <a:cs typeface="Trebuchet MS"/>
              </a:rPr>
              <a:t> </a:t>
            </a:r>
            <a:r>
              <a:rPr sz="1900" spc="-10" dirty="0">
                <a:latin typeface="Trebuchet MS"/>
                <a:cs typeface="Trebuchet MS"/>
              </a:rPr>
              <a:t>the</a:t>
            </a:r>
            <a:endParaRPr sz="1900" dirty="0">
              <a:latin typeface="Trebuchet MS"/>
              <a:cs typeface="Trebuchet MS"/>
            </a:endParaRPr>
          </a:p>
          <a:p>
            <a:pPr marL="12700">
              <a:lnSpc>
                <a:spcPts val="2250"/>
              </a:lnSpc>
            </a:pPr>
            <a:r>
              <a:rPr sz="1900" spc="-5" dirty="0">
                <a:latin typeface="Trebuchet MS"/>
                <a:cs typeface="Trebuchet MS"/>
              </a:rPr>
              <a:t>spread of</a:t>
            </a:r>
            <a:r>
              <a:rPr sz="1900" spc="30" dirty="0">
                <a:latin typeface="Trebuchet MS"/>
                <a:cs typeface="Trebuchet MS"/>
              </a:rPr>
              <a:t> </a:t>
            </a:r>
            <a:r>
              <a:rPr sz="1900" spc="-5" dirty="0">
                <a:latin typeface="Trebuchet MS"/>
                <a:cs typeface="Trebuchet MS"/>
              </a:rPr>
              <a:t>COVID-19</a:t>
            </a:r>
            <a:r>
              <a:rPr sz="1900" spc="-5" dirty="0">
                <a:latin typeface="Calibri"/>
                <a:cs typeface="Calibri"/>
              </a:rPr>
              <a:t>.</a:t>
            </a:r>
            <a:endParaRPr sz="1900" dirty="0">
              <a:latin typeface="Calibri"/>
              <a:cs typeface="Calibri"/>
            </a:endParaRPr>
          </a:p>
          <a:p>
            <a:pPr marL="12700">
              <a:lnSpc>
                <a:spcPct val="100000"/>
              </a:lnSpc>
              <a:spcBef>
                <a:spcPts val="1060"/>
              </a:spcBef>
            </a:pPr>
            <a:r>
              <a:rPr sz="1900" spc="-5" dirty="0">
                <a:latin typeface="Trebuchet MS"/>
                <a:cs typeface="Trebuchet MS"/>
              </a:rPr>
              <a:t>Good </a:t>
            </a:r>
            <a:r>
              <a:rPr sz="1900" spc="-10" dirty="0">
                <a:latin typeface="Trebuchet MS"/>
                <a:cs typeface="Trebuchet MS"/>
              </a:rPr>
              <a:t>communication </a:t>
            </a:r>
            <a:r>
              <a:rPr sz="1900" spc="-5" dirty="0">
                <a:latin typeface="Trebuchet MS"/>
                <a:cs typeface="Trebuchet MS"/>
              </a:rPr>
              <a:t>with suppliers to secure for hotels </a:t>
            </a:r>
            <a:r>
              <a:rPr sz="1900" spc="-10" dirty="0">
                <a:latin typeface="Trebuchet MS"/>
                <a:cs typeface="Trebuchet MS"/>
              </a:rPr>
              <a:t>the below</a:t>
            </a:r>
            <a:r>
              <a:rPr sz="1900" spc="220" dirty="0">
                <a:latin typeface="Trebuchet MS"/>
                <a:cs typeface="Trebuchet MS"/>
              </a:rPr>
              <a:t> </a:t>
            </a:r>
            <a:r>
              <a:rPr sz="1900" spc="-5" dirty="0">
                <a:latin typeface="Trebuchet MS"/>
                <a:cs typeface="Trebuchet MS"/>
              </a:rPr>
              <a:t>supplies.</a:t>
            </a:r>
            <a:endParaRPr sz="1900" dirty="0">
              <a:latin typeface="Trebuchet MS"/>
              <a:cs typeface="Trebuchet MS"/>
            </a:endParaRPr>
          </a:p>
          <a:p>
            <a:pPr marL="355600" indent="-342900">
              <a:lnSpc>
                <a:spcPct val="100000"/>
              </a:lnSpc>
              <a:spcBef>
                <a:spcPts val="994"/>
              </a:spcBef>
              <a:buFont typeface="Arial"/>
              <a:buChar char="•"/>
              <a:tabLst>
                <a:tab pos="354965" algn="l"/>
                <a:tab pos="355600" algn="l"/>
              </a:tabLst>
            </a:pPr>
            <a:r>
              <a:rPr sz="1900" spc="-5" dirty="0">
                <a:latin typeface="Trebuchet MS"/>
                <a:cs typeface="Trebuchet MS"/>
              </a:rPr>
              <a:t>A secure stock of face </a:t>
            </a:r>
            <a:r>
              <a:rPr sz="1900" spc="-10" dirty="0">
                <a:latin typeface="Trebuchet MS"/>
                <a:cs typeface="Trebuchet MS"/>
              </a:rPr>
              <a:t>masks </a:t>
            </a:r>
            <a:r>
              <a:rPr sz="1900" spc="-5" dirty="0">
                <a:latin typeface="Trebuchet MS"/>
                <a:cs typeface="Trebuchet MS"/>
              </a:rPr>
              <a:t>for both </a:t>
            </a:r>
            <a:r>
              <a:rPr sz="1900" spc="-10" dirty="0">
                <a:latin typeface="Trebuchet MS"/>
                <a:cs typeface="Trebuchet MS"/>
              </a:rPr>
              <a:t>guests and employees </a:t>
            </a:r>
            <a:r>
              <a:rPr sz="1900" spc="-5" dirty="0">
                <a:latin typeface="Trebuchet MS"/>
                <a:cs typeface="Trebuchet MS"/>
              </a:rPr>
              <a:t>be </a:t>
            </a:r>
            <a:r>
              <a:rPr sz="1900" spc="-10" dirty="0">
                <a:latin typeface="Trebuchet MS"/>
                <a:cs typeface="Trebuchet MS"/>
              </a:rPr>
              <a:t>kept </a:t>
            </a:r>
            <a:r>
              <a:rPr sz="1900" spc="-5" dirty="0">
                <a:latin typeface="Trebuchet MS"/>
                <a:cs typeface="Trebuchet MS"/>
              </a:rPr>
              <a:t>in </a:t>
            </a:r>
            <a:r>
              <a:rPr sz="1900" spc="-10" dirty="0">
                <a:latin typeface="Trebuchet MS"/>
                <a:cs typeface="Trebuchet MS"/>
              </a:rPr>
              <a:t>the hotel</a:t>
            </a:r>
            <a:r>
              <a:rPr sz="1900" spc="290" dirty="0">
                <a:latin typeface="Trebuchet MS"/>
                <a:cs typeface="Trebuchet MS"/>
              </a:rPr>
              <a:t> </a:t>
            </a:r>
            <a:r>
              <a:rPr sz="1900" spc="-5" dirty="0">
                <a:latin typeface="Trebuchet MS"/>
                <a:cs typeface="Trebuchet MS"/>
              </a:rPr>
              <a:t>store</a:t>
            </a:r>
            <a:r>
              <a:rPr sz="1900" spc="-5" dirty="0" smtClean="0">
                <a:latin typeface="Trebuchet MS"/>
                <a:cs typeface="Trebuchet MS"/>
              </a:rPr>
              <a:t>.</a:t>
            </a:r>
            <a:endParaRPr lang="en-US" sz="1900" spc="-5" dirty="0" smtClean="0">
              <a:latin typeface="Trebuchet MS"/>
              <a:cs typeface="Trebuchet MS"/>
            </a:endParaRPr>
          </a:p>
          <a:p>
            <a:pPr marL="355600" indent="-342900">
              <a:lnSpc>
                <a:spcPct val="100000"/>
              </a:lnSpc>
              <a:spcBef>
                <a:spcPts val="994"/>
              </a:spcBef>
              <a:buFont typeface="Arial"/>
              <a:buChar char="•"/>
              <a:tabLst>
                <a:tab pos="354965" algn="l"/>
                <a:tab pos="355600" algn="l"/>
              </a:tabLst>
            </a:pPr>
            <a:r>
              <a:rPr lang="en-US" sz="1900" dirty="0" smtClean="0">
                <a:solidFill>
                  <a:srgbClr val="FF0000"/>
                </a:solidFill>
                <a:latin typeface="Trebuchet MS"/>
                <a:cs typeface="Trebuchet MS"/>
              </a:rPr>
              <a:t>Ensure </a:t>
            </a:r>
            <a:r>
              <a:rPr lang="en-US" sz="1900" dirty="0">
                <a:solidFill>
                  <a:srgbClr val="FF0000"/>
                </a:solidFill>
                <a:latin typeface="Trebuchet MS"/>
                <a:cs typeface="Trebuchet MS"/>
              </a:rPr>
              <a:t>strong supply chain arrangements are in place to ensure that adequate re-supply is possible when required</a:t>
            </a:r>
            <a:endParaRPr sz="1900" dirty="0">
              <a:solidFill>
                <a:srgbClr val="FF0000"/>
              </a:solidFill>
              <a:latin typeface="Trebuchet MS"/>
              <a:cs typeface="Trebuchet MS"/>
            </a:endParaRPr>
          </a:p>
          <a:p>
            <a:pPr marL="355600" indent="-342900">
              <a:lnSpc>
                <a:spcPct val="100000"/>
              </a:lnSpc>
              <a:spcBef>
                <a:spcPts val="1005"/>
              </a:spcBef>
              <a:buFont typeface="Arial"/>
              <a:buChar char="•"/>
              <a:tabLst>
                <a:tab pos="354965" algn="l"/>
                <a:tab pos="355600" algn="l"/>
              </a:tabLst>
            </a:pPr>
            <a:r>
              <a:rPr sz="1900" spc="-10" dirty="0">
                <a:latin typeface="Trebuchet MS"/>
                <a:cs typeface="Trebuchet MS"/>
              </a:rPr>
              <a:t>Hotel</a:t>
            </a:r>
            <a:r>
              <a:rPr sz="1900" spc="95" dirty="0">
                <a:latin typeface="Trebuchet MS"/>
                <a:cs typeface="Trebuchet MS"/>
              </a:rPr>
              <a:t> </a:t>
            </a:r>
            <a:r>
              <a:rPr sz="1900" spc="-5" dirty="0">
                <a:latin typeface="Trebuchet MS"/>
                <a:cs typeface="Trebuchet MS"/>
              </a:rPr>
              <a:t>must</a:t>
            </a:r>
            <a:r>
              <a:rPr sz="1900" spc="95" dirty="0">
                <a:latin typeface="Trebuchet MS"/>
                <a:cs typeface="Trebuchet MS"/>
              </a:rPr>
              <a:t> </a:t>
            </a:r>
            <a:r>
              <a:rPr sz="1900" spc="-5" dirty="0">
                <a:latin typeface="Trebuchet MS"/>
                <a:cs typeface="Trebuchet MS"/>
              </a:rPr>
              <a:t>secure</a:t>
            </a:r>
            <a:r>
              <a:rPr sz="1900" spc="100" dirty="0">
                <a:latin typeface="Trebuchet MS"/>
                <a:cs typeface="Trebuchet MS"/>
              </a:rPr>
              <a:t> </a:t>
            </a:r>
            <a:r>
              <a:rPr sz="1900" spc="-5" dirty="0">
                <a:latin typeface="Trebuchet MS"/>
                <a:cs typeface="Trebuchet MS"/>
              </a:rPr>
              <a:t>at</a:t>
            </a:r>
            <a:r>
              <a:rPr sz="1900" spc="95" dirty="0">
                <a:latin typeface="Trebuchet MS"/>
                <a:cs typeface="Trebuchet MS"/>
              </a:rPr>
              <a:t> </a:t>
            </a:r>
            <a:r>
              <a:rPr sz="1900" spc="-5" dirty="0">
                <a:latin typeface="Trebuchet MS"/>
                <a:cs typeface="Trebuchet MS"/>
              </a:rPr>
              <a:t>least</a:t>
            </a:r>
            <a:r>
              <a:rPr sz="1900" spc="110" dirty="0">
                <a:latin typeface="Trebuchet MS"/>
                <a:cs typeface="Trebuchet MS"/>
              </a:rPr>
              <a:t> </a:t>
            </a:r>
            <a:r>
              <a:rPr sz="1900" spc="-5" dirty="0">
                <a:latin typeface="Trebuchet MS"/>
                <a:cs typeface="Trebuchet MS"/>
              </a:rPr>
              <a:t>10</a:t>
            </a:r>
            <a:r>
              <a:rPr sz="1900" spc="90" dirty="0">
                <a:latin typeface="Trebuchet MS"/>
                <a:cs typeface="Trebuchet MS"/>
              </a:rPr>
              <a:t> </a:t>
            </a:r>
            <a:r>
              <a:rPr sz="1900" spc="-5" dirty="0">
                <a:latin typeface="Trebuchet MS"/>
                <a:cs typeface="Trebuchet MS"/>
              </a:rPr>
              <a:t>%</a:t>
            </a:r>
            <a:r>
              <a:rPr sz="1900" spc="95" dirty="0">
                <a:latin typeface="Trebuchet MS"/>
                <a:cs typeface="Trebuchet MS"/>
              </a:rPr>
              <a:t> </a:t>
            </a:r>
            <a:r>
              <a:rPr sz="1900" dirty="0">
                <a:latin typeface="Trebuchet MS"/>
                <a:cs typeface="Trebuchet MS"/>
              </a:rPr>
              <a:t>more</a:t>
            </a:r>
            <a:r>
              <a:rPr sz="1900" spc="95" dirty="0">
                <a:latin typeface="Trebuchet MS"/>
                <a:cs typeface="Trebuchet MS"/>
              </a:rPr>
              <a:t> </a:t>
            </a:r>
            <a:r>
              <a:rPr sz="1900" spc="-5" dirty="0">
                <a:latin typeface="Trebuchet MS"/>
                <a:cs typeface="Trebuchet MS"/>
              </a:rPr>
              <a:t>face</a:t>
            </a:r>
            <a:r>
              <a:rPr sz="1900" spc="95" dirty="0">
                <a:latin typeface="Trebuchet MS"/>
                <a:cs typeface="Trebuchet MS"/>
              </a:rPr>
              <a:t> </a:t>
            </a:r>
            <a:r>
              <a:rPr sz="1900" dirty="0">
                <a:latin typeface="Trebuchet MS"/>
                <a:cs typeface="Trebuchet MS"/>
              </a:rPr>
              <a:t>masks</a:t>
            </a:r>
            <a:r>
              <a:rPr sz="1900" spc="105" dirty="0">
                <a:latin typeface="Trebuchet MS"/>
                <a:cs typeface="Trebuchet MS"/>
              </a:rPr>
              <a:t> </a:t>
            </a:r>
            <a:r>
              <a:rPr sz="1900" spc="-5" dirty="0">
                <a:latin typeface="Trebuchet MS"/>
                <a:cs typeface="Trebuchet MS"/>
              </a:rPr>
              <a:t>based</a:t>
            </a:r>
            <a:r>
              <a:rPr sz="1900" spc="95" dirty="0">
                <a:latin typeface="Trebuchet MS"/>
                <a:cs typeface="Trebuchet MS"/>
              </a:rPr>
              <a:t> </a:t>
            </a:r>
            <a:r>
              <a:rPr sz="1900" dirty="0">
                <a:latin typeface="Trebuchet MS"/>
                <a:cs typeface="Trebuchet MS"/>
              </a:rPr>
              <a:t>on</a:t>
            </a:r>
            <a:r>
              <a:rPr sz="1900" spc="85" dirty="0">
                <a:latin typeface="Trebuchet MS"/>
                <a:cs typeface="Trebuchet MS"/>
              </a:rPr>
              <a:t> </a:t>
            </a:r>
            <a:r>
              <a:rPr sz="1900" spc="-5" dirty="0">
                <a:latin typeface="Trebuchet MS"/>
                <a:cs typeface="Trebuchet MS"/>
              </a:rPr>
              <a:t>the</a:t>
            </a:r>
            <a:r>
              <a:rPr sz="1900" spc="90" dirty="0">
                <a:latin typeface="Trebuchet MS"/>
                <a:cs typeface="Trebuchet MS"/>
              </a:rPr>
              <a:t> </a:t>
            </a:r>
            <a:r>
              <a:rPr sz="1900" spc="-5" dirty="0">
                <a:latin typeface="Trebuchet MS"/>
                <a:cs typeface="Trebuchet MS"/>
              </a:rPr>
              <a:t>maximum</a:t>
            </a:r>
            <a:r>
              <a:rPr sz="1900" spc="90" dirty="0">
                <a:latin typeface="Trebuchet MS"/>
                <a:cs typeface="Trebuchet MS"/>
              </a:rPr>
              <a:t> </a:t>
            </a:r>
            <a:r>
              <a:rPr sz="1900" spc="-5" dirty="0">
                <a:latin typeface="Trebuchet MS"/>
                <a:cs typeface="Trebuchet MS"/>
              </a:rPr>
              <a:t>capacity</a:t>
            </a:r>
            <a:r>
              <a:rPr sz="1900" spc="105" dirty="0">
                <a:latin typeface="Trebuchet MS"/>
                <a:cs typeface="Trebuchet MS"/>
              </a:rPr>
              <a:t> </a:t>
            </a:r>
            <a:r>
              <a:rPr sz="1900" spc="-5" dirty="0">
                <a:latin typeface="Trebuchet MS"/>
                <a:cs typeface="Trebuchet MS"/>
              </a:rPr>
              <a:t>of</a:t>
            </a:r>
            <a:r>
              <a:rPr sz="1900" spc="95" dirty="0">
                <a:latin typeface="Trebuchet MS"/>
                <a:cs typeface="Trebuchet MS"/>
              </a:rPr>
              <a:t> </a:t>
            </a:r>
            <a:r>
              <a:rPr sz="1900" spc="-5" dirty="0">
                <a:latin typeface="Trebuchet MS"/>
                <a:cs typeface="Trebuchet MS"/>
              </a:rPr>
              <a:t>guests</a:t>
            </a:r>
            <a:r>
              <a:rPr sz="1900" spc="100" dirty="0">
                <a:latin typeface="Trebuchet MS"/>
                <a:cs typeface="Trebuchet MS"/>
              </a:rPr>
              <a:t> </a:t>
            </a:r>
            <a:r>
              <a:rPr sz="1900" spc="-5" dirty="0">
                <a:latin typeface="Trebuchet MS"/>
                <a:cs typeface="Trebuchet MS"/>
              </a:rPr>
              <a:t>and</a:t>
            </a:r>
            <a:endParaRPr sz="1900" dirty="0">
              <a:latin typeface="Trebuchet MS"/>
              <a:cs typeface="Trebuchet MS"/>
            </a:endParaRPr>
          </a:p>
          <a:p>
            <a:pPr marL="354965">
              <a:lnSpc>
                <a:spcPct val="100000"/>
              </a:lnSpc>
            </a:pPr>
            <a:r>
              <a:rPr sz="1900" spc="-10" dirty="0">
                <a:latin typeface="Trebuchet MS"/>
                <a:cs typeface="Trebuchet MS"/>
              </a:rPr>
              <a:t>employees </a:t>
            </a:r>
            <a:r>
              <a:rPr sz="1900" spc="-5" dirty="0">
                <a:latin typeface="Trebuchet MS"/>
                <a:cs typeface="Trebuchet MS"/>
              </a:rPr>
              <a:t>for </a:t>
            </a:r>
            <a:r>
              <a:rPr sz="1900" spc="-10" dirty="0">
                <a:latin typeface="Trebuchet MS"/>
                <a:cs typeface="Trebuchet MS"/>
              </a:rPr>
              <a:t>emergency</a:t>
            </a:r>
            <a:r>
              <a:rPr sz="1900" spc="90" dirty="0">
                <a:latin typeface="Trebuchet MS"/>
                <a:cs typeface="Trebuchet MS"/>
              </a:rPr>
              <a:t> </a:t>
            </a:r>
            <a:r>
              <a:rPr sz="1900" spc="-10" dirty="0">
                <a:latin typeface="Trebuchet MS"/>
                <a:cs typeface="Trebuchet MS"/>
              </a:rPr>
              <a:t>purpose.</a:t>
            </a:r>
            <a:endParaRPr sz="1900" dirty="0">
              <a:latin typeface="Trebuchet MS"/>
              <a:cs typeface="Trebuchet MS"/>
            </a:endParaRPr>
          </a:p>
          <a:p>
            <a:pPr marL="355600" indent="-342900">
              <a:lnSpc>
                <a:spcPct val="100000"/>
              </a:lnSpc>
              <a:spcBef>
                <a:spcPts val="1000"/>
              </a:spcBef>
              <a:buFont typeface="Arial"/>
              <a:buChar char="•"/>
              <a:tabLst>
                <a:tab pos="354965" algn="l"/>
                <a:tab pos="355600" algn="l"/>
              </a:tabLst>
            </a:pPr>
            <a:r>
              <a:rPr sz="1900" spc="-10" dirty="0">
                <a:latin typeface="Trebuchet MS"/>
                <a:cs typeface="Trebuchet MS"/>
              </a:rPr>
              <a:t>Hotel </a:t>
            </a:r>
            <a:r>
              <a:rPr sz="1900" spc="-5" dirty="0">
                <a:latin typeface="Trebuchet MS"/>
                <a:cs typeface="Trebuchet MS"/>
              </a:rPr>
              <a:t>should </a:t>
            </a:r>
            <a:r>
              <a:rPr sz="1900" spc="-10" dirty="0">
                <a:latin typeface="Trebuchet MS"/>
                <a:cs typeface="Trebuchet MS"/>
              </a:rPr>
              <a:t>have enough </a:t>
            </a:r>
            <a:r>
              <a:rPr sz="1900" spc="-5" dirty="0">
                <a:latin typeface="Trebuchet MS"/>
                <a:cs typeface="Trebuchet MS"/>
              </a:rPr>
              <a:t>thermometers in stock to </a:t>
            </a:r>
            <a:r>
              <a:rPr sz="1900" spc="-10" dirty="0">
                <a:latin typeface="Trebuchet MS"/>
                <a:cs typeface="Trebuchet MS"/>
              </a:rPr>
              <a:t>control guests and</a:t>
            </a:r>
            <a:r>
              <a:rPr sz="1900" spc="295" dirty="0">
                <a:latin typeface="Trebuchet MS"/>
                <a:cs typeface="Trebuchet MS"/>
              </a:rPr>
              <a:t> </a:t>
            </a:r>
            <a:r>
              <a:rPr sz="1900" spc="-10" dirty="0">
                <a:latin typeface="Trebuchet MS"/>
                <a:cs typeface="Trebuchet MS"/>
              </a:rPr>
              <a:t>employees.</a:t>
            </a:r>
            <a:endParaRPr sz="1900" dirty="0">
              <a:latin typeface="Trebuchet MS"/>
              <a:cs typeface="Trebuchet MS"/>
            </a:endParaRPr>
          </a:p>
          <a:p>
            <a:pPr marL="355600" indent="-342900">
              <a:lnSpc>
                <a:spcPct val="100000"/>
              </a:lnSpc>
              <a:spcBef>
                <a:spcPts val="994"/>
              </a:spcBef>
              <a:buFont typeface="Arial"/>
              <a:buChar char="•"/>
              <a:tabLst>
                <a:tab pos="354965" algn="l"/>
                <a:tab pos="355600" algn="l"/>
              </a:tabLst>
            </a:pPr>
            <a:r>
              <a:rPr sz="1900" spc="-10" dirty="0">
                <a:latin typeface="Trebuchet MS"/>
                <a:cs typeface="Trebuchet MS"/>
              </a:rPr>
              <a:t>Hotel </a:t>
            </a:r>
            <a:r>
              <a:rPr sz="1900" spc="-5" dirty="0">
                <a:latin typeface="Trebuchet MS"/>
                <a:cs typeface="Trebuchet MS"/>
              </a:rPr>
              <a:t>should </a:t>
            </a:r>
            <a:r>
              <a:rPr sz="1900" spc="-10" dirty="0">
                <a:latin typeface="Trebuchet MS"/>
                <a:cs typeface="Trebuchet MS"/>
              </a:rPr>
              <a:t>have enough disinfectant and cleaning</a:t>
            </a:r>
            <a:r>
              <a:rPr sz="1900" spc="200" dirty="0">
                <a:latin typeface="Trebuchet MS"/>
                <a:cs typeface="Trebuchet MS"/>
              </a:rPr>
              <a:t> </a:t>
            </a:r>
            <a:r>
              <a:rPr sz="1900" spc="-10" dirty="0">
                <a:latin typeface="Trebuchet MS"/>
                <a:cs typeface="Trebuchet MS"/>
              </a:rPr>
              <a:t>chemicals.</a:t>
            </a:r>
            <a:endParaRPr sz="1900" dirty="0">
              <a:latin typeface="Trebuchet MS"/>
              <a:cs typeface="Trebuchet MS"/>
            </a:endParaRPr>
          </a:p>
          <a:p>
            <a:pPr marL="355600" indent="-342900">
              <a:lnSpc>
                <a:spcPct val="100000"/>
              </a:lnSpc>
              <a:spcBef>
                <a:spcPts val="1010"/>
              </a:spcBef>
              <a:buFont typeface="Arial"/>
              <a:buChar char="•"/>
              <a:tabLst>
                <a:tab pos="354965" algn="l"/>
                <a:tab pos="355600" algn="l"/>
              </a:tabLst>
            </a:pPr>
            <a:r>
              <a:rPr sz="1900" spc="-10" dirty="0">
                <a:latin typeface="Trebuchet MS"/>
                <a:cs typeface="Trebuchet MS"/>
              </a:rPr>
              <a:t>Hotel </a:t>
            </a:r>
            <a:r>
              <a:rPr sz="1900" spc="-5" dirty="0">
                <a:latin typeface="Trebuchet MS"/>
                <a:cs typeface="Trebuchet MS"/>
              </a:rPr>
              <a:t>should </a:t>
            </a:r>
            <a:r>
              <a:rPr sz="1900" spc="-10" dirty="0">
                <a:latin typeface="Trebuchet MS"/>
                <a:cs typeface="Trebuchet MS"/>
              </a:rPr>
              <a:t>have enough</a:t>
            </a:r>
            <a:r>
              <a:rPr sz="1900" spc="95" dirty="0">
                <a:latin typeface="Trebuchet MS"/>
                <a:cs typeface="Trebuchet MS"/>
              </a:rPr>
              <a:t> </a:t>
            </a:r>
            <a:r>
              <a:rPr sz="1900" spc="-5" dirty="0">
                <a:latin typeface="Trebuchet MS"/>
                <a:cs typeface="Trebuchet MS"/>
              </a:rPr>
              <a:t>PPE.</a:t>
            </a:r>
            <a:endParaRPr sz="1900" dirty="0">
              <a:latin typeface="Trebuchet MS"/>
              <a:cs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589" y="132410"/>
            <a:ext cx="1986280" cy="574675"/>
          </a:xfrm>
          <a:prstGeom prst="rect">
            <a:avLst/>
          </a:prstGeom>
        </p:spPr>
        <p:txBody>
          <a:bodyPr vert="horz" wrap="square" lIns="0" tIns="12700" rIns="0" bIns="0" rtlCol="0">
            <a:spAutoFit/>
          </a:bodyPr>
          <a:lstStyle/>
          <a:p>
            <a:pPr marL="12700">
              <a:lnSpc>
                <a:spcPct val="100000"/>
              </a:lnSpc>
              <a:spcBef>
                <a:spcPts val="100"/>
              </a:spcBef>
            </a:pPr>
            <a:r>
              <a:rPr spc="-10" dirty="0"/>
              <a:t>Suppliers</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66</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85800" y="1447800"/>
            <a:ext cx="10668000" cy="2849880"/>
          </a:xfrm>
          <a:prstGeom prst="rect">
            <a:avLst/>
          </a:prstGeom>
        </p:spPr>
        <p:txBody>
          <a:bodyPr vert="horz" wrap="square" lIns="0" tIns="12065" rIns="0" bIns="0" rtlCol="0">
            <a:spAutoFit/>
          </a:bodyPr>
          <a:lstStyle/>
          <a:p>
            <a:pPr marL="12700" marR="5080" algn="just">
              <a:lnSpc>
                <a:spcPct val="100000"/>
              </a:lnSpc>
              <a:spcBef>
                <a:spcPts val="95"/>
              </a:spcBef>
            </a:pPr>
            <a:r>
              <a:rPr sz="1900" spc="-10" dirty="0">
                <a:latin typeface="Trebuchet MS"/>
                <a:cs typeface="Trebuchet MS"/>
              </a:rPr>
              <a:t>During </a:t>
            </a:r>
            <a:r>
              <a:rPr sz="1900" dirty="0">
                <a:latin typeface="Trebuchet MS"/>
                <a:cs typeface="Trebuchet MS"/>
              </a:rPr>
              <a:t>goods </a:t>
            </a:r>
            <a:r>
              <a:rPr sz="1900" spc="-5" dirty="0">
                <a:latin typeface="Trebuchet MS"/>
                <a:cs typeface="Trebuchet MS"/>
              </a:rPr>
              <a:t>delivery inside </a:t>
            </a:r>
            <a:r>
              <a:rPr sz="1900" spc="-10" dirty="0">
                <a:latin typeface="Trebuchet MS"/>
                <a:cs typeface="Trebuchet MS"/>
              </a:rPr>
              <a:t>the hotel receiving </a:t>
            </a:r>
            <a:r>
              <a:rPr sz="1900" spc="-5" dirty="0">
                <a:latin typeface="Trebuchet MS"/>
                <a:cs typeface="Trebuchet MS"/>
              </a:rPr>
              <a:t>area, special precautions will </a:t>
            </a:r>
            <a:r>
              <a:rPr sz="1900" dirty="0">
                <a:latin typeface="Trebuchet MS"/>
                <a:cs typeface="Trebuchet MS"/>
              </a:rPr>
              <a:t>be </a:t>
            </a:r>
            <a:r>
              <a:rPr sz="1900" spc="-5" dirty="0">
                <a:latin typeface="Trebuchet MS"/>
                <a:cs typeface="Trebuchet MS"/>
              </a:rPr>
              <a:t>put in place. </a:t>
            </a:r>
            <a:r>
              <a:rPr sz="1900" spc="560" dirty="0">
                <a:latin typeface="Trebuchet MS"/>
                <a:cs typeface="Trebuchet MS"/>
              </a:rPr>
              <a:t> </a:t>
            </a:r>
            <a:r>
              <a:rPr sz="1900" spc="-50" dirty="0">
                <a:latin typeface="Trebuchet MS"/>
                <a:cs typeface="Trebuchet MS"/>
              </a:rPr>
              <a:t>Truck </a:t>
            </a:r>
            <a:r>
              <a:rPr sz="1900" spc="-5" dirty="0">
                <a:latin typeface="Trebuchet MS"/>
                <a:cs typeface="Trebuchet MS"/>
              </a:rPr>
              <a:t>drivers </a:t>
            </a:r>
            <a:r>
              <a:rPr sz="1900" spc="-10" dirty="0">
                <a:latin typeface="Trebuchet MS"/>
                <a:cs typeface="Trebuchet MS"/>
              </a:rPr>
              <a:t>must wear </a:t>
            </a:r>
            <a:r>
              <a:rPr sz="1900" spc="-5" dirty="0">
                <a:latin typeface="Trebuchet MS"/>
                <a:cs typeface="Trebuchet MS"/>
              </a:rPr>
              <a:t>masks and gloves whilst making a </a:t>
            </a:r>
            <a:r>
              <a:rPr sz="1900" spc="-35" dirty="0">
                <a:latin typeface="Trebuchet MS"/>
                <a:cs typeface="Trebuchet MS"/>
              </a:rPr>
              <a:t>delivery. </a:t>
            </a:r>
            <a:r>
              <a:rPr sz="1900" spc="-10" dirty="0">
                <a:latin typeface="Trebuchet MS"/>
                <a:cs typeface="Trebuchet MS"/>
              </a:rPr>
              <a:t>Hotels </a:t>
            </a:r>
            <a:r>
              <a:rPr sz="1900" dirty="0">
                <a:latin typeface="Trebuchet MS"/>
                <a:cs typeface="Trebuchet MS"/>
              </a:rPr>
              <a:t>should </a:t>
            </a:r>
            <a:r>
              <a:rPr sz="1900" spc="-5" dirty="0">
                <a:latin typeface="Trebuchet MS"/>
                <a:cs typeface="Trebuchet MS"/>
              </a:rPr>
              <a:t>strictly apply  </a:t>
            </a:r>
            <a:r>
              <a:rPr sz="1900" spc="-10" dirty="0">
                <a:latin typeface="Trebuchet MS"/>
                <a:cs typeface="Trebuchet MS"/>
              </a:rPr>
              <a:t>temperature measurement</a:t>
            </a:r>
            <a:r>
              <a:rPr sz="1900" spc="95" dirty="0">
                <a:latin typeface="Trebuchet MS"/>
                <a:cs typeface="Trebuchet MS"/>
              </a:rPr>
              <a:t> </a:t>
            </a:r>
            <a:r>
              <a:rPr sz="1900" spc="-40" dirty="0">
                <a:latin typeface="Trebuchet MS"/>
                <a:cs typeface="Trebuchet MS"/>
              </a:rPr>
              <a:t>policy.</a:t>
            </a:r>
            <a:endParaRPr sz="1900" dirty="0">
              <a:latin typeface="Trebuchet MS"/>
              <a:cs typeface="Trebuchet MS"/>
            </a:endParaRPr>
          </a:p>
          <a:p>
            <a:pPr marL="12700" algn="just">
              <a:lnSpc>
                <a:spcPct val="100000"/>
              </a:lnSpc>
              <a:spcBef>
                <a:spcPts val="994"/>
              </a:spcBef>
            </a:pPr>
            <a:r>
              <a:rPr sz="1900" spc="-5" dirty="0">
                <a:latin typeface="Trebuchet MS"/>
                <a:cs typeface="Trebuchet MS"/>
              </a:rPr>
              <a:t>Store staff follow </a:t>
            </a:r>
            <a:r>
              <a:rPr sz="1900" spc="-5" dirty="0">
                <a:solidFill>
                  <a:srgbClr val="C00000"/>
                </a:solidFill>
                <a:latin typeface="Trebuchet MS"/>
                <a:cs typeface="Trebuchet MS"/>
              </a:rPr>
              <a:t>COVID-19</a:t>
            </a:r>
            <a:r>
              <a:rPr sz="1900" spc="45" dirty="0">
                <a:solidFill>
                  <a:srgbClr val="C00000"/>
                </a:solidFill>
                <a:latin typeface="Trebuchet MS"/>
                <a:cs typeface="Trebuchet MS"/>
              </a:rPr>
              <a:t> </a:t>
            </a:r>
            <a:r>
              <a:rPr sz="1900" spc="-15" dirty="0">
                <a:solidFill>
                  <a:srgbClr val="C00000"/>
                </a:solidFill>
                <a:latin typeface="Trebuchet MS"/>
                <a:cs typeface="Trebuchet MS"/>
              </a:rPr>
              <a:t>Protocol</a:t>
            </a:r>
            <a:r>
              <a:rPr sz="1900" spc="-15" dirty="0">
                <a:latin typeface="Trebuchet MS"/>
                <a:cs typeface="Trebuchet MS"/>
              </a:rPr>
              <a:t>.</a:t>
            </a:r>
            <a:endParaRPr sz="1900" dirty="0">
              <a:latin typeface="Trebuchet MS"/>
              <a:cs typeface="Trebuchet MS"/>
            </a:endParaRPr>
          </a:p>
          <a:p>
            <a:pPr marL="12700" algn="just">
              <a:lnSpc>
                <a:spcPct val="100000"/>
              </a:lnSpc>
              <a:spcBef>
                <a:spcPts val="1000"/>
              </a:spcBef>
            </a:pPr>
            <a:r>
              <a:rPr sz="1900" spc="-10" dirty="0">
                <a:latin typeface="Trebuchet MS"/>
                <a:cs typeface="Trebuchet MS"/>
              </a:rPr>
              <a:t>Hygiene procedures </a:t>
            </a:r>
            <a:r>
              <a:rPr sz="1900" spc="-5" dirty="0">
                <a:latin typeface="Trebuchet MS"/>
                <a:cs typeface="Trebuchet MS"/>
              </a:rPr>
              <a:t>for </a:t>
            </a:r>
            <a:r>
              <a:rPr sz="1900" spc="-10" dirty="0">
                <a:latin typeface="Trebuchet MS"/>
                <a:cs typeface="Trebuchet MS"/>
              </a:rPr>
              <a:t>delivery and </a:t>
            </a:r>
            <a:r>
              <a:rPr sz="1900" spc="-5" dirty="0">
                <a:latin typeface="Trebuchet MS"/>
                <a:cs typeface="Trebuchet MS"/>
              </a:rPr>
              <a:t>storage </a:t>
            </a:r>
            <a:r>
              <a:rPr sz="1900" spc="-10" dirty="0">
                <a:latin typeface="Trebuchet MS"/>
                <a:cs typeface="Trebuchet MS"/>
              </a:rPr>
              <a:t>process are kept </a:t>
            </a:r>
            <a:r>
              <a:rPr sz="1900" spc="-5" dirty="0">
                <a:latin typeface="Trebuchet MS"/>
                <a:cs typeface="Trebuchet MS"/>
              </a:rPr>
              <a:t>in</a:t>
            </a:r>
            <a:r>
              <a:rPr sz="1900" spc="295" dirty="0">
                <a:latin typeface="Trebuchet MS"/>
                <a:cs typeface="Trebuchet MS"/>
              </a:rPr>
              <a:t> </a:t>
            </a:r>
            <a:r>
              <a:rPr sz="1900" spc="-10" dirty="0">
                <a:latin typeface="Trebuchet MS"/>
                <a:cs typeface="Trebuchet MS"/>
              </a:rPr>
              <a:t>place.</a:t>
            </a:r>
            <a:endParaRPr sz="1900" dirty="0">
              <a:latin typeface="Trebuchet MS"/>
              <a:cs typeface="Trebuchet MS"/>
            </a:endParaRPr>
          </a:p>
          <a:p>
            <a:pPr marL="12700" marR="7620" algn="just">
              <a:lnSpc>
                <a:spcPct val="100000"/>
              </a:lnSpc>
              <a:spcBef>
                <a:spcPts val="1005"/>
              </a:spcBef>
            </a:pPr>
            <a:r>
              <a:rPr sz="1900" spc="-5" dirty="0">
                <a:latin typeface="Trebuchet MS"/>
                <a:cs typeface="Trebuchet MS"/>
              </a:rPr>
              <a:t>Suppliers who </a:t>
            </a:r>
            <a:r>
              <a:rPr sz="1900" spc="-10" dirty="0">
                <a:latin typeface="Trebuchet MS"/>
                <a:cs typeface="Trebuchet MS"/>
              </a:rPr>
              <a:t>have </a:t>
            </a:r>
            <a:r>
              <a:rPr sz="1900" spc="-5" dirty="0">
                <a:latin typeface="Trebuchet MS"/>
                <a:cs typeface="Trebuchet MS"/>
              </a:rPr>
              <a:t>visited COVID-19 </a:t>
            </a:r>
            <a:r>
              <a:rPr sz="1900" spc="-10" dirty="0">
                <a:latin typeface="Trebuchet MS"/>
                <a:cs typeface="Trebuchet MS"/>
              </a:rPr>
              <a:t>affected </a:t>
            </a:r>
            <a:r>
              <a:rPr sz="1900" spc="-5" dirty="0">
                <a:latin typeface="Trebuchet MS"/>
                <a:cs typeface="Trebuchet MS"/>
              </a:rPr>
              <a:t>countries should follow travel restrictions  in</a:t>
            </a:r>
            <a:r>
              <a:rPr sz="1900" spc="-10" dirty="0">
                <a:latin typeface="Trebuchet MS"/>
                <a:cs typeface="Trebuchet MS"/>
              </a:rPr>
              <a:t> place.</a:t>
            </a:r>
            <a:endParaRPr sz="1900" dirty="0">
              <a:latin typeface="Trebuchet MS"/>
              <a:cs typeface="Trebuchet MS"/>
            </a:endParaRPr>
          </a:p>
          <a:p>
            <a:pPr marL="12700" algn="just">
              <a:lnSpc>
                <a:spcPct val="100000"/>
              </a:lnSpc>
              <a:spcBef>
                <a:spcPts val="1000"/>
              </a:spcBef>
            </a:pPr>
            <a:r>
              <a:rPr sz="1900" spc="-5" dirty="0">
                <a:latin typeface="Trebuchet MS"/>
                <a:cs typeface="Trebuchet MS"/>
              </a:rPr>
              <a:t>Suppliers </a:t>
            </a:r>
            <a:r>
              <a:rPr sz="1900" spc="-10" dirty="0">
                <a:latin typeface="Trebuchet MS"/>
                <a:cs typeface="Trebuchet MS"/>
              </a:rPr>
              <a:t>who are under </a:t>
            </a:r>
            <a:r>
              <a:rPr sz="1900" spc="-5" dirty="0">
                <a:latin typeface="Trebuchet MS"/>
                <a:cs typeface="Trebuchet MS"/>
              </a:rPr>
              <a:t>an </a:t>
            </a:r>
            <a:r>
              <a:rPr sz="1900" spc="-10" dirty="0">
                <a:latin typeface="Trebuchet MS"/>
                <a:cs typeface="Trebuchet MS"/>
              </a:rPr>
              <a:t>active quarantine </a:t>
            </a:r>
            <a:r>
              <a:rPr sz="1900" spc="-5" dirty="0">
                <a:latin typeface="Trebuchet MS"/>
                <a:cs typeface="Trebuchet MS"/>
              </a:rPr>
              <a:t>order </a:t>
            </a:r>
            <a:r>
              <a:rPr sz="1900" spc="-10" dirty="0">
                <a:latin typeface="Trebuchet MS"/>
                <a:cs typeface="Trebuchet MS"/>
              </a:rPr>
              <a:t>are not performing </a:t>
            </a:r>
            <a:r>
              <a:rPr sz="1900" spc="-5" dirty="0">
                <a:latin typeface="Trebuchet MS"/>
                <a:cs typeface="Trebuchet MS"/>
              </a:rPr>
              <a:t>work at </a:t>
            </a:r>
            <a:r>
              <a:rPr sz="1900" spc="-10" dirty="0">
                <a:latin typeface="Trebuchet MS"/>
                <a:cs typeface="Trebuchet MS"/>
              </a:rPr>
              <a:t>the</a:t>
            </a:r>
            <a:r>
              <a:rPr sz="1900" spc="365" dirty="0">
                <a:latin typeface="Trebuchet MS"/>
                <a:cs typeface="Trebuchet MS"/>
              </a:rPr>
              <a:t> </a:t>
            </a:r>
            <a:r>
              <a:rPr sz="1900" spc="-5" dirty="0">
                <a:latin typeface="Trebuchet MS"/>
                <a:cs typeface="Trebuchet MS"/>
              </a:rPr>
              <a:t>hotel.</a:t>
            </a:r>
            <a:endParaRPr sz="1900" dirty="0">
              <a:latin typeface="Trebuchet MS"/>
              <a:cs typeface="Trebuchet M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22631"/>
            <a:ext cx="1746250" cy="574675"/>
          </a:xfrm>
          <a:prstGeom prst="rect">
            <a:avLst/>
          </a:prstGeom>
        </p:spPr>
        <p:txBody>
          <a:bodyPr vert="horz" wrap="square" lIns="0" tIns="12700" rIns="0" bIns="0" rtlCol="0">
            <a:spAutoFit/>
          </a:bodyPr>
          <a:lstStyle/>
          <a:p>
            <a:pPr marL="12700">
              <a:lnSpc>
                <a:spcPct val="100000"/>
              </a:lnSpc>
              <a:spcBef>
                <a:spcPts val="100"/>
              </a:spcBef>
            </a:pPr>
            <a:r>
              <a:rPr dirty="0"/>
              <a:t>Hygiene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67</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06018" y="1391538"/>
            <a:ext cx="10869930" cy="4839915"/>
          </a:xfrm>
          <a:prstGeom prst="rect">
            <a:avLst/>
          </a:prstGeom>
        </p:spPr>
        <p:txBody>
          <a:bodyPr vert="horz" wrap="square" lIns="0" tIns="12065" rIns="0" bIns="0" rtlCol="0">
            <a:spAutoFit/>
          </a:bodyPr>
          <a:lstStyle/>
          <a:p>
            <a:pPr marL="12700">
              <a:lnSpc>
                <a:spcPct val="100000"/>
              </a:lnSpc>
              <a:spcBef>
                <a:spcPts val="95"/>
              </a:spcBef>
            </a:pPr>
            <a:r>
              <a:rPr sz="1900" spc="-125" dirty="0">
                <a:latin typeface="Trebuchet MS"/>
                <a:cs typeface="Trebuchet MS"/>
              </a:rPr>
              <a:t>To</a:t>
            </a:r>
            <a:r>
              <a:rPr sz="1900" spc="200" dirty="0">
                <a:latin typeface="Trebuchet MS"/>
                <a:cs typeface="Trebuchet MS"/>
              </a:rPr>
              <a:t> </a:t>
            </a:r>
            <a:r>
              <a:rPr sz="1900" spc="-5" dirty="0">
                <a:latin typeface="Trebuchet MS"/>
                <a:cs typeface="Trebuchet MS"/>
              </a:rPr>
              <a:t>allow</a:t>
            </a:r>
            <a:r>
              <a:rPr sz="1900" spc="215" dirty="0">
                <a:latin typeface="Trebuchet MS"/>
                <a:cs typeface="Trebuchet MS"/>
              </a:rPr>
              <a:t> </a:t>
            </a:r>
            <a:r>
              <a:rPr sz="1900" spc="-5" dirty="0">
                <a:latin typeface="Trebuchet MS"/>
                <a:cs typeface="Trebuchet MS"/>
              </a:rPr>
              <a:t>hotels</a:t>
            </a:r>
            <a:r>
              <a:rPr sz="1900" spc="204" dirty="0">
                <a:latin typeface="Trebuchet MS"/>
                <a:cs typeface="Trebuchet MS"/>
              </a:rPr>
              <a:t> </a:t>
            </a:r>
            <a:r>
              <a:rPr sz="1900" spc="-5" dirty="0">
                <a:latin typeface="Trebuchet MS"/>
                <a:cs typeface="Trebuchet MS"/>
              </a:rPr>
              <a:t>to</a:t>
            </a:r>
            <a:r>
              <a:rPr sz="1900" spc="210" dirty="0">
                <a:latin typeface="Trebuchet MS"/>
                <a:cs typeface="Trebuchet MS"/>
              </a:rPr>
              <a:t> </a:t>
            </a:r>
            <a:r>
              <a:rPr sz="1900" spc="-10" dirty="0">
                <a:latin typeface="Trebuchet MS"/>
                <a:cs typeface="Trebuchet MS"/>
              </a:rPr>
              <a:t>execute</a:t>
            </a:r>
            <a:r>
              <a:rPr sz="1900" spc="210" dirty="0">
                <a:latin typeface="Trebuchet MS"/>
                <a:cs typeface="Trebuchet MS"/>
              </a:rPr>
              <a:t> </a:t>
            </a:r>
            <a:r>
              <a:rPr sz="1900" spc="-25" dirty="0">
                <a:latin typeface="Trebuchet MS"/>
                <a:cs typeface="Trebuchet MS"/>
              </a:rPr>
              <a:t>flawlessly,</a:t>
            </a:r>
            <a:r>
              <a:rPr sz="1900" spc="204" dirty="0">
                <a:latin typeface="Trebuchet MS"/>
                <a:cs typeface="Trebuchet MS"/>
              </a:rPr>
              <a:t> </a:t>
            </a:r>
            <a:r>
              <a:rPr sz="1900" spc="-5" dirty="0">
                <a:latin typeface="Trebuchet MS"/>
                <a:cs typeface="Trebuchet MS"/>
              </a:rPr>
              <a:t>it</a:t>
            </a:r>
            <a:r>
              <a:rPr sz="1900" spc="204" dirty="0">
                <a:latin typeface="Trebuchet MS"/>
                <a:cs typeface="Trebuchet MS"/>
              </a:rPr>
              <a:t> </a:t>
            </a:r>
            <a:r>
              <a:rPr sz="1900" spc="-10" dirty="0">
                <a:latin typeface="Trebuchet MS"/>
                <a:cs typeface="Trebuchet MS"/>
              </a:rPr>
              <a:t>is</a:t>
            </a:r>
            <a:r>
              <a:rPr sz="1900" spc="204" dirty="0">
                <a:latin typeface="Trebuchet MS"/>
                <a:cs typeface="Trebuchet MS"/>
              </a:rPr>
              <a:t> </a:t>
            </a:r>
            <a:r>
              <a:rPr sz="1900" spc="-5" dirty="0">
                <a:latin typeface="Trebuchet MS"/>
                <a:cs typeface="Trebuchet MS"/>
              </a:rPr>
              <a:t>recommend</a:t>
            </a:r>
            <a:r>
              <a:rPr sz="1900" spc="215" dirty="0">
                <a:latin typeface="Trebuchet MS"/>
                <a:cs typeface="Trebuchet MS"/>
              </a:rPr>
              <a:t> </a:t>
            </a:r>
            <a:r>
              <a:rPr sz="1900" spc="-10" dirty="0">
                <a:latin typeface="Trebuchet MS"/>
                <a:cs typeface="Trebuchet MS"/>
              </a:rPr>
              <a:t>that</a:t>
            </a:r>
            <a:r>
              <a:rPr sz="1900" spc="195" dirty="0">
                <a:latin typeface="Trebuchet MS"/>
                <a:cs typeface="Trebuchet MS"/>
              </a:rPr>
              <a:t> </a:t>
            </a:r>
            <a:r>
              <a:rPr sz="1900" spc="-10" dirty="0">
                <a:latin typeface="Trebuchet MS"/>
                <a:cs typeface="Trebuchet MS"/>
              </a:rPr>
              <a:t>the</a:t>
            </a:r>
            <a:r>
              <a:rPr sz="1900" spc="204" dirty="0">
                <a:latin typeface="Trebuchet MS"/>
                <a:cs typeface="Trebuchet MS"/>
              </a:rPr>
              <a:t> </a:t>
            </a:r>
            <a:r>
              <a:rPr sz="1900" spc="-10" dirty="0">
                <a:latin typeface="Trebuchet MS"/>
                <a:cs typeface="Trebuchet MS"/>
              </a:rPr>
              <a:t>hygiene</a:t>
            </a:r>
            <a:r>
              <a:rPr sz="1900" spc="195" dirty="0">
                <a:latin typeface="Trebuchet MS"/>
                <a:cs typeface="Trebuchet MS"/>
              </a:rPr>
              <a:t> </a:t>
            </a:r>
            <a:r>
              <a:rPr sz="1900" spc="-10" dirty="0">
                <a:latin typeface="Trebuchet MS"/>
                <a:cs typeface="Trebuchet MS"/>
              </a:rPr>
              <a:t>team</a:t>
            </a:r>
            <a:r>
              <a:rPr sz="1900" spc="220" dirty="0">
                <a:latin typeface="Trebuchet MS"/>
                <a:cs typeface="Trebuchet MS"/>
              </a:rPr>
              <a:t> </a:t>
            </a:r>
            <a:r>
              <a:rPr sz="1900" spc="-5" dirty="0">
                <a:latin typeface="Trebuchet MS"/>
                <a:cs typeface="Trebuchet MS"/>
              </a:rPr>
              <a:t>support</a:t>
            </a:r>
            <a:r>
              <a:rPr sz="1900" spc="204" dirty="0">
                <a:latin typeface="Trebuchet MS"/>
                <a:cs typeface="Trebuchet MS"/>
              </a:rPr>
              <a:t> </a:t>
            </a:r>
            <a:r>
              <a:rPr sz="1900" spc="-10" dirty="0">
                <a:latin typeface="Trebuchet MS"/>
                <a:cs typeface="Trebuchet MS"/>
              </a:rPr>
              <a:t>the</a:t>
            </a:r>
            <a:r>
              <a:rPr sz="1900" spc="204" dirty="0">
                <a:latin typeface="Trebuchet MS"/>
                <a:cs typeface="Trebuchet MS"/>
              </a:rPr>
              <a:t> </a:t>
            </a:r>
            <a:r>
              <a:rPr sz="1900" spc="-25" dirty="0">
                <a:latin typeface="Trebuchet MS"/>
                <a:cs typeface="Trebuchet MS"/>
              </a:rPr>
              <a:t>hotel’s</a:t>
            </a:r>
            <a:endParaRPr sz="1900" dirty="0">
              <a:latin typeface="Trebuchet MS"/>
              <a:cs typeface="Trebuchet MS"/>
            </a:endParaRPr>
          </a:p>
          <a:p>
            <a:pPr marL="12700">
              <a:lnSpc>
                <a:spcPct val="100000"/>
              </a:lnSpc>
            </a:pPr>
            <a:r>
              <a:rPr sz="1900" spc="-5" dirty="0">
                <a:latin typeface="Trebuchet MS"/>
                <a:cs typeface="Trebuchet MS"/>
              </a:rPr>
              <a:t>overall operation and help </a:t>
            </a:r>
            <a:r>
              <a:rPr sz="1900" spc="-10" dirty="0">
                <a:latin typeface="Trebuchet MS"/>
                <a:cs typeface="Trebuchet MS"/>
              </a:rPr>
              <a:t>management </a:t>
            </a:r>
            <a:r>
              <a:rPr sz="1900" spc="-5" dirty="0">
                <a:latin typeface="Trebuchet MS"/>
                <a:cs typeface="Trebuchet MS"/>
              </a:rPr>
              <a:t>to apply the </a:t>
            </a:r>
            <a:r>
              <a:rPr sz="1900" spc="-10" dirty="0">
                <a:latin typeface="Trebuchet MS"/>
                <a:cs typeface="Trebuchet MS"/>
              </a:rPr>
              <a:t>guidelines</a:t>
            </a:r>
            <a:r>
              <a:rPr sz="1900" spc="210" dirty="0">
                <a:latin typeface="Trebuchet MS"/>
                <a:cs typeface="Trebuchet MS"/>
              </a:rPr>
              <a:t> </a:t>
            </a:r>
            <a:r>
              <a:rPr sz="1900" spc="-30" dirty="0">
                <a:latin typeface="Trebuchet MS"/>
                <a:cs typeface="Trebuchet MS"/>
              </a:rPr>
              <a:t>smoothly.</a:t>
            </a:r>
            <a:endParaRPr sz="1900" dirty="0">
              <a:latin typeface="Trebuchet MS"/>
              <a:cs typeface="Trebuchet MS"/>
            </a:endParaRPr>
          </a:p>
          <a:p>
            <a:pPr marL="12700" marR="2329180">
              <a:lnSpc>
                <a:spcPct val="143700"/>
              </a:lnSpc>
            </a:pPr>
            <a:r>
              <a:rPr sz="1900" spc="-5" dirty="0">
                <a:latin typeface="Trebuchet MS"/>
                <a:cs typeface="Trebuchet MS"/>
              </a:rPr>
              <a:t>The </a:t>
            </a:r>
            <a:r>
              <a:rPr sz="1900" spc="-10" dirty="0">
                <a:latin typeface="Trebuchet MS"/>
                <a:cs typeface="Trebuchet MS"/>
              </a:rPr>
              <a:t>hygiene team MUST </a:t>
            </a:r>
            <a:r>
              <a:rPr sz="1900" spc="-5" dirty="0">
                <a:latin typeface="Trebuchet MS"/>
                <a:cs typeface="Trebuchet MS"/>
              </a:rPr>
              <a:t>be knowledgeable </a:t>
            </a:r>
            <a:r>
              <a:rPr sz="1900" spc="-10" dirty="0">
                <a:latin typeface="Trebuchet MS"/>
                <a:cs typeface="Trebuchet MS"/>
              </a:rPr>
              <a:t>about </a:t>
            </a:r>
            <a:r>
              <a:rPr sz="1900" spc="-5" dirty="0">
                <a:latin typeface="Trebuchet MS"/>
                <a:cs typeface="Trebuchet MS"/>
              </a:rPr>
              <a:t>COVID-19 </a:t>
            </a:r>
            <a:r>
              <a:rPr sz="1900" spc="-10" dirty="0">
                <a:latin typeface="Trebuchet MS"/>
                <a:cs typeface="Trebuchet MS"/>
              </a:rPr>
              <a:t>and </a:t>
            </a:r>
            <a:r>
              <a:rPr sz="1900" spc="-5" dirty="0">
                <a:latin typeface="Trebuchet MS"/>
                <a:cs typeface="Trebuchet MS"/>
              </a:rPr>
              <a:t>its </a:t>
            </a:r>
            <a:r>
              <a:rPr sz="1900" spc="-10" dirty="0">
                <a:latin typeface="Trebuchet MS"/>
                <a:cs typeface="Trebuchet MS"/>
              </a:rPr>
              <a:t>prevention.  </a:t>
            </a:r>
            <a:r>
              <a:rPr sz="1900" spc="-5" dirty="0">
                <a:latin typeface="Trebuchet MS"/>
                <a:cs typeface="Trebuchet MS"/>
              </a:rPr>
              <a:t>Some of </a:t>
            </a:r>
            <a:r>
              <a:rPr sz="1900" spc="-10" dirty="0">
                <a:latin typeface="Trebuchet MS"/>
                <a:cs typeface="Trebuchet MS"/>
              </a:rPr>
              <a:t>the keys duties</a:t>
            </a:r>
            <a:r>
              <a:rPr sz="1900" spc="90" dirty="0">
                <a:latin typeface="Trebuchet MS"/>
                <a:cs typeface="Trebuchet MS"/>
              </a:rPr>
              <a:t> </a:t>
            </a:r>
            <a:r>
              <a:rPr sz="1900" spc="-5" dirty="0">
                <a:latin typeface="Trebuchet MS"/>
                <a:cs typeface="Trebuchet MS"/>
              </a:rPr>
              <a:t>include:</a:t>
            </a:r>
            <a:endParaRPr sz="1900" dirty="0">
              <a:latin typeface="Trebuchet MS"/>
              <a:cs typeface="Trebuchet MS"/>
            </a:endParaRPr>
          </a:p>
          <a:p>
            <a:pPr marL="354965" indent="-342900">
              <a:lnSpc>
                <a:spcPct val="100000"/>
              </a:lnSpc>
              <a:spcBef>
                <a:spcPts val="1010"/>
              </a:spcBef>
              <a:buFont typeface="Arial" panose="020B0604020202020204" pitchFamily="34" charset="0"/>
              <a:buChar char="•"/>
              <a:tabLst>
                <a:tab pos="247015" algn="l"/>
                <a:tab pos="247650" algn="l"/>
              </a:tabLst>
            </a:pPr>
            <a:r>
              <a:rPr sz="1900" spc="-5" dirty="0">
                <a:latin typeface="Trebuchet MS"/>
                <a:cs typeface="Trebuchet MS"/>
              </a:rPr>
              <a:t>Supporting </a:t>
            </a:r>
            <a:r>
              <a:rPr lang="en-US" sz="1900" spc="-10" dirty="0" smtClean="0">
                <a:latin typeface="Trebuchet MS"/>
                <a:cs typeface="Trebuchet MS"/>
              </a:rPr>
              <a:t>the </a:t>
            </a:r>
            <a:r>
              <a:rPr lang="en-US" sz="1900" spc="-5" dirty="0">
                <a:latin typeface="Trebuchet MS"/>
                <a:cs typeface="Trebuchet MS"/>
              </a:rPr>
              <a:t>person in charge for </a:t>
            </a:r>
            <a:r>
              <a:rPr lang="en-US" sz="1900" spc="-10" dirty="0" smtClean="0">
                <a:latin typeface="Trebuchet MS"/>
                <a:cs typeface="Trebuchet MS"/>
              </a:rPr>
              <a:t>COVID-19 issue </a:t>
            </a:r>
            <a:r>
              <a:rPr sz="1900" spc="-5" dirty="0" smtClean="0">
                <a:latin typeface="Trebuchet MS"/>
                <a:cs typeface="Trebuchet MS"/>
              </a:rPr>
              <a:t>with </a:t>
            </a:r>
            <a:r>
              <a:rPr sz="1900" spc="-10" dirty="0">
                <a:latin typeface="Trebuchet MS"/>
                <a:cs typeface="Trebuchet MS"/>
              </a:rPr>
              <a:t>the </a:t>
            </a:r>
            <a:r>
              <a:rPr sz="1900" spc="-5" dirty="0">
                <a:latin typeface="Trebuchet MS"/>
                <a:cs typeface="Trebuchet MS"/>
              </a:rPr>
              <a:t>logbook </a:t>
            </a:r>
            <a:r>
              <a:rPr sz="1900" spc="-10" dirty="0">
                <a:latin typeface="Trebuchet MS"/>
                <a:cs typeface="Trebuchet MS"/>
              </a:rPr>
              <a:t>and </a:t>
            </a:r>
            <a:r>
              <a:rPr sz="1900" spc="-5" dirty="0">
                <a:latin typeface="Trebuchet MS"/>
                <a:cs typeface="Trebuchet MS"/>
              </a:rPr>
              <a:t>ensuring </a:t>
            </a:r>
            <a:r>
              <a:rPr sz="1900" spc="-10" dirty="0">
                <a:latin typeface="Trebuchet MS"/>
                <a:cs typeface="Trebuchet MS"/>
              </a:rPr>
              <a:t>that </a:t>
            </a:r>
            <a:r>
              <a:rPr sz="1900" spc="-5" dirty="0">
                <a:latin typeface="Trebuchet MS"/>
                <a:cs typeface="Trebuchet MS"/>
              </a:rPr>
              <a:t>illness cases are</a:t>
            </a:r>
            <a:r>
              <a:rPr sz="1900" spc="380" dirty="0">
                <a:latin typeface="Trebuchet MS"/>
                <a:cs typeface="Trebuchet MS"/>
              </a:rPr>
              <a:t> </a:t>
            </a:r>
            <a:r>
              <a:rPr sz="1900" spc="-5" dirty="0" smtClean="0">
                <a:latin typeface="Trebuchet MS"/>
                <a:cs typeface="Trebuchet MS"/>
              </a:rPr>
              <a:t>followed</a:t>
            </a:r>
            <a:r>
              <a:rPr lang="en-US" sz="1900" spc="-5" dirty="0" smtClean="0">
                <a:latin typeface="Trebuchet MS"/>
                <a:cs typeface="Trebuchet MS"/>
              </a:rPr>
              <a:t> </a:t>
            </a:r>
            <a:r>
              <a:rPr sz="1900" spc="-10" dirty="0" smtClean="0">
                <a:latin typeface="Trebuchet MS"/>
                <a:cs typeface="Trebuchet MS"/>
              </a:rPr>
              <a:t>through</a:t>
            </a:r>
            <a:r>
              <a:rPr sz="1900" spc="15" dirty="0" smtClean="0">
                <a:latin typeface="Trebuchet MS"/>
                <a:cs typeface="Trebuchet MS"/>
              </a:rPr>
              <a:t> </a:t>
            </a:r>
            <a:r>
              <a:rPr sz="1900" spc="-25" dirty="0">
                <a:latin typeface="Trebuchet MS"/>
                <a:cs typeface="Trebuchet MS"/>
              </a:rPr>
              <a:t>accordingly.</a:t>
            </a:r>
            <a:endParaRPr sz="1900" dirty="0">
              <a:latin typeface="Trebuchet MS"/>
              <a:cs typeface="Trebuchet MS"/>
            </a:endParaRPr>
          </a:p>
          <a:p>
            <a:pPr marL="355600" indent="-342900" algn="just">
              <a:lnSpc>
                <a:spcPct val="100000"/>
              </a:lnSpc>
              <a:spcBef>
                <a:spcPts val="1000"/>
              </a:spcBef>
              <a:buFont typeface="Arial" panose="020B0604020202020204" pitchFamily="34" charset="0"/>
              <a:buChar char="•"/>
              <a:tabLst>
                <a:tab pos="355600" algn="l"/>
              </a:tabLst>
            </a:pPr>
            <a:r>
              <a:rPr sz="1900" spc="-10" dirty="0">
                <a:latin typeface="Trebuchet MS"/>
                <a:cs typeface="Trebuchet MS"/>
              </a:rPr>
              <a:t>Check equipment </a:t>
            </a:r>
            <a:r>
              <a:rPr sz="1900" spc="-5" dirty="0">
                <a:latin typeface="Trebuchet MS"/>
                <a:cs typeface="Trebuchet MS"/>
              </a:rPr>
              <a:t>of </a:t>
            </a:r>
            <a:r>
              <a:rPr sz="1900" spc="-10" dirty="0">
                <a:latin typeface="Trebuchet MS"/>
                <a:cs typeface="Trebuchet MS"/>
              </a:rPr>
              <a:t>medical</a:t>
            </a:r>
            <a:r>
              <a:rPr sz="1900" spc="95" dirty="0">
                <a:latin typeface="Trebuchet MS"/>
                <a:cs typeface="Trebuchet MS"/>
              </a:rPr>
              <a:t> </a:t>
            </a:r>
            <a:r>
              <a:rPr sz="1900" spc="-5" dirty="0">
                <a:latin typeface="Trebuchet MS"/>
                <a:cs typeface="Trebuchet MS"/>
              </a:rPr>
              <a:t>kit.</a:t>
            </a:r>
            <a:endParaRPr sz="1900" dirty="0">
              <a:latin typeface="Trebuchet MS"/>
              <a:cs typeface="Trebuchet MS"/>
            </a:endParaRPr>
          </a:p>
          <a:p>
            <a:pPr marL="355600" marR="5715" indent="-342900" algn="just">
              <a:lnSpc>
                <a:spcPct val="100000"/>
              </a:lnSpc>
              <a:spcBef>
                <a:spcPts val="994"/>
              </a:spcBef>
              <a:buFont typeface="Arial" panose="020B0604020202020204" pitchFamily="34" charset="0"/>
              <a:buChar char="•"/>
              <a:tabLst>
                <a:tab pos="355600" algn="l"/>
              </a:tabLst>
            </a:pPr>
            <a:r>
              <a:rPr sz="1900" spc="-5" dirty="0">
                <a:latin typeface="Trebuchet MS"/>
                <a:cs typeface="Trebuchet MS"/>
              </a:rPr>
              <a:t>Spot </a:t>
            </a:r>
            <a:r>
              <a:rPr sz="1900" spc="-10" dirty="0">
                <a:latin typeface="Trebuchet MS"/>
                <a:cs typeface="Trebuchet MS"/>
              </a:rPr>
              <a:t>check </a:t>
            </a:r>
            <a:r>
              <a:rPr sz="1900" spc="-5" dirty="0">
                <a:latin typeface="Trebuchet MS"/>
                <a:cs typeface="Trebuchet MS"/>
              </a:rPr>
              <a:t>different areas in </a:t>
            </a:r>
            <a:r>
              <a:rPr sz="1900" spc="-10" dirty="0">
                <a:latin typeface="Trebuchet MS"/>
                <a:cs typeface="Trebuchet MS"/>
              </a:rPr>
              <a:t>the hotel </a:t>
            </a:r>
            <a:r>
              <a:rPr sz="1900" spc="-5" dirty="0">
                <a:latin typeface="Trebuchet MS"/>
                <a:cs typeface="Trebuchet MS"/>
              </a:rPr>
              <a:t>on a </a:t>
            </a:r>
            <a:r>
              <a:rPr sz="1900" spc="-10" dirty="0">
                <a:latin typeface="Trebuchet MS"/>
                <a:cs typeface="Trebuchet MS"/>
              </a:rPr>
              <a:t>daily </a:t>
            </a:r>
            <a:r>
              <a:rPr sz="1900" spc="-5" dirty="0">
                <a:latin typeface="Trebuchet MS"/>
                <a:cs typeface="Trebuchet MS"/>
              </a:rPr>
              <a:t>basis. These include: Canteen, employees  cloakroom, employee smoking area etc., </a:t>
            </a:r>
            <a:r>
              <a:rPr sz="1900" spc="-10" dirty="0">
                <a:latin typeface="Trebuchet MS"/>
                <a:cs typeface="Trebuchet MS"/>
              </a:rPr>
              <a:t>ensuring </a:t>
            </a:r>
            <a:r>
              <a:rPr sz="1900" spc="-5" dirty="0">
                <a:latin typeface="Trebuchet MS"/>
                <a:cs typeface="Trebuchet MS"/>
              </a:rPr>
              <a:t>there is no </a:t>
            </a:r>
            <a:r>
              <a:rPr sz="1900" spc="-10" dirty="0">
                <a:latin typeface="Trebuchet MS"/>
                <a:cs typeface="Trebuchet MS"/>
              </a:rPr>
              <a:t>big </a:t>
            </a:r>
            <a:r>
              <a:rPr sz="1900" spc="-5" dirty="0">
                <a:latin typeface="Trebuchet MS"/>
                <a:cs typeface="Trebuchet MS"/>
              </a:rPr>
              <a:t>gathering of employees at </a:t>
            </a:r>
            <a:r>
              <a:rPr sz="1900" spc="-10" dirty="0">
                <a:latin typeface="Trebuchet MS"/>
                <a:cs typeface="Trebuchet MS"/>
              </a:rPr>
              <a:t>that  </a:t>
            </a:r>
            <a:r>
              <a:rPr sz="1900" spc="-5" dirty="0">
                <a:latin typeface="Trebuchet MS"/>
                <a:cs typeface="Trebuchet MS"/>
              </a:rPr>
              <a:t>time.</a:t>
            </a:r>
            <a:endParaRPr sz="1900" dirty="0">
              <a:latin typeface="Trebuchet MS"/>
              <a:cs typeface="Trebuchet MS"/>
            </a:endParaRPr>
          </a:p>
          <a:p>
            <a:pPr marL="355600" indent="-342900" algn="just">
              <a:lnSpc>
                <a:spcPct val="100000"/>
              </a:lnSpc>
              <a:spcBef>
                <a:spcPts val="1010"/>
              </a:spcBef>
              <a:buFont typeface="Arial" panose="020B0604020202020204" pitchFamily="34" charset="0"/>
              <a:buChar char="•"/>
              <a:tabLst>
                <a:tab pos="355600" algn="l"/>
              </a:tabLst>
            </a:pPr>
            <a:r>
              <a:rPr sz="1900" spc="-10" dirty="0">
                <a:latin typeface="Trebuchet MS"/>
                <a:cs typeface="Trebuchet MS"/>
              </a:rPr>
              <a:t>Check </a:t>
            </a:r>
            <a:r>
              <a:rPr sz="1900" spc="-5" dirty="0">
                <a:latin typeface="Trebuchet MS"/>
                <a:cs typeface="Trebuchet MS"/>
              </a:rPr>
              <a:t>if </a:t>
            </a:r>
            <a:r>
              <a:rPr sz="1900" spc="-10" dirty="0">
                <a:latin typeface="Trebuchet MS"/>
                <a:cs typeface="Trebuchet MS"/>
              </a:rPr>
              <a:t>the Human </a:t>
            </a:r>
            <a:r>
              <a:rPr sz="1900" spc="-15" dirty="0">
                <a:latin typeface="Trebuchet MS"/>
                <a:cs typeface="Trebuchet MS"/>
              </a:rPr>
              <a:t>Resources </a:t>
            </a:r>
            <a:r>
              <a:rPr sz="1900" spc="-10" dirty="0">
                <a:latin typeface="Trebuchet MS"/>
                <a:cs typeface="Trebuchet MS"/>
              </a:rPr>
              <a:t>Department check </a:t>
            </a:r>
            <a:r>
              <a:rPr sz="1900" spc="-20" dirty="0">
                <a:latin typeface="Trebuchet MS"/>
                <a:cs typeface="Trebuchet MS"/>
              </a:rPr>
              <a:t>employee’s </a:t>
            </a:r>
            <a:r>
              <a:rPr sz="1900" spc="-10" dirty="0">
                <a:latin typeface="Trebuchet MS"/>
                <a:cs typeface="Trebuchet MS"/>
              </a:rPr>
              <a:t>temperature </a:t>
            </a:r>
            <a:r>
              <a:rPr sz="1900" spc="-5" dirty="0">
                <a:latin typeface="Trebuchet MS"/>
                <a:cs typeface="Trebuchet MS"/>
              </a:rPr>
              <a:t>in </a:t>
            </a:r>
            <a:r>
              <a:rPr sz="1900" spc="-10" dirty="0">
                <a:latin typeface="Trebuchet MS"/>
                <a:cs typeface="Trebuchet MS"/>
              </a:rPr>
              <a:t>case</a:t>
            </a:r>
            <a:r>
              <a:rPr sz="1900" spc="360" dirty="0">
                <a:latin typeface="Trebuchet MS"/>
                <a:cs typeface="Trebuchet MS"/>
              </a:rPr>
              <a:t> </a:t>
            </a:r>
            <a:r>
              <a:rPr sz="1900" spc="-10" dirty="0">
                <a:latin typeface="Trebuchet MS"/>
                <a:cs typeface="Trebuchet MS"/>
              </a:rPr>
              <a:t>needed.</a:t>
            </a:r>
            <a:endParaRPr sz="1900" dirty="0">
              <a:latin typeface="Trebuchet MS"/>
              <a:cs typeface="Trebuchet MS"/>
            </a:endParaRPr>
          </a:p>
          <a:p>
            <a:pPr marL="355600" indent="-342900" algn="just">
              <a:lnSpc>
                <a:spcPct val="100000"/>
              </a:lnSpc>
              <a:spcBef>
                <a:spcPts val="994"/>
              </a:spcBef>
              <a:buFont typeface="Arial" panose="020B0604020202020204" pitchFamily="34" charset="0"/>
              <a:buChar char="•"/>
              <a:tabLst>
                <a:tab pos="355600" algn="l"/>
              </a:tabLst>
            </a:pPr>
            <a:r>
              <a:rPr sz="1900" spc="-125" dirty="0">
                <a:latin typeface="Trebuchet MS"/>
                <a:cs typeface="Trebuchet MS"/>
              </a:rPr>
              <a:t>To </a:t>
            </a:r>
            <a:r>
              <a:rPr sz="1900" spc="-5" dirty="0">
                <a:latin typeface="Trebuchet MS"/>
                <a:cs typeface="Trebuchet MS"/>
              </a:rPr>
              <a:t>fully support </a:t>
            </a:r>
            <a:r>
              <a:rPr sz="1900" spc="-10" dirty="0">
                <a:latin typeface="Trebuchet MS"/>
                <a:cs typeface="Trebuchet MS"/>
              </a:rPr>
              <a:t>Housekeeping </a:t>
            </a:r>
            <a:r>
              <a:rPr sz="1900" spc="-5" dirty="0">
                <a:latin typeface="Trebuchet MS"/>
                <a:cs typeface="Trebuchet MS"/>
              </a:rPr>
              <a:t>in </a:t>
            </a:r>
            <a:r>
              <a:rPr sz="1900" spc="-10" dirty="0">
                <a:latin typeface="Trebuchet MS"/>
                <a:cs typeface="Trebuchet MS"/>
              </a:rPr>
              <a:t>case </a:t>
            </a:r>
            <a:r>
              <a:rPr sz="1900" spc="-5" dirty="0">
                <a:latin typeface="Trebuchet MS"/>
                <a:cs typeface="Trebuchet MS"/>
              </a:rPr>
              <a:t>of a suspected</a:t>
            </a:r>
            <a:r>
              <a:rPr sz="1900" spc="335" dirty="0">
                <a:latin typeface="Trebuchet MS"/>
                <a:cs typeface="Trebuchet MS"/>
              </a:rPr>
              <a:t> </a:t>
            </a:r>
            <a:r>
              <a:rPr sz="1900" spc="-5" dirty="0">
                <a:latin typeface="Trebuchet MS"/>
                <a:cs typeface="Trebuchet MS"/>
              </a:rPr>
              <a:t>illness.</a:t>
            </a:r>
            <a:endParaRPr sz="1900" dirty="0">
              <a:latin typeface="Trebuchet MS"/>
              <a:cs typeface="Trebuchet MS"/>
            </a:endParaRPr>
          </a:p>
          <a:p>
            <a:pPr marL="355600" indent="-342900" algn="just">
              <a:lnSpc>
                <a:spcPct val="100000"/>
              </a:lnSpc>
              <a:spcBef>
                <a:spcPts val="994"/>
              </a:spcBef>
              <a:buFont typeface="Arial" panose="020B0604020202020204" pitchFamily="34" charset="0"/>
              <a:buChar char="•"/>
              <a:tabLst>
                <a:tab pos="355600" algn="l"/>
              </a:tabLst>
            </a:pPr>
            <a:r>
              <a:rPr sz="1900" spc="-5" dirty="0">
                <a:latin typeface="Trebuchet MS"/>
                <a:cs typeface="Trebuchet MS"/>
              </a:rPr>
              <a:t>Supports in</a:t>
            </a:r>
            <a:r>
              <a:rPr sz="1900" spc="40" dirty="0">
                <a:latin typeface="Trebuchet MS"/>
                <a:cs typeface="Trebuchet MS"/>
              </a:rPr>
              <a:t> </a:t>
            </a:r>
            <a:r>
              <a:rPr sz="1900" spc="-10" dirty="0">
                <a:latin typeface="Trebuchet MS"/>
                <a:cs typeface="Trebuchet MS"/>
              </a:rPr>
              <a:t>training/coaching.</a:t>
            </a:r>
            <a:endParaRPr sz="1900" dirty="0">
              <a:latin typeface="Trebuchet MS"/>
              <a:cs typeface="Trebuchet M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22631"/>
            <a:ext cx="1746250" cy="574675"/>
          </a:xfrm>
          <a:prstGeom prst="rect">
            <a:avLst/>
          </a:prstGeom>
        </p:spPr>
        <p:txBody>
          <a:bodyPr vert="horz" wrap="square" lIns="0" tIns="12700" rIns="0" bIns="0" rtlCol="0">
            <a:spAutoFit/>
          </a:bodyPr>
          <a:lstStyle/>
          <a:p>
            <a:pPr marL="12700">
              <a:lnSpc>
                <a:spcPct val="100000"/>
              </a:lnSpc>
              <a:spcBef>
                <a:spcPts val="100"/>
              </a:spcBef>
            </a:pPr>
            <a:r>
              <a:rPr dirty="0"/>
              <a:t>Hygiene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68 </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77951" y="1576476"/>
            <a:ext cx="10752455" cy="3810635"/>
          </a:xfrm>
          <a:prstGeom prst="rect">
            <a:avLst/>
          </a:prstGeom>
        </p:spPr>
        <p:txBody>
          <a:bodyPr vert="horz" wrap="square" lIns="0" tIns="139065" rIns="0" bIns="0" rtlCol="0">
            <a:spAutoFit/>
          </a:bodyPr>
          <a:lstStyle/>
          <a:p>
            <a:pPr marL="355600" indent="-343535">
              <a:lnSpc>
                <a:spcPct val="100000"/>
              </a:lnSpc>
              <a:spcBef>
                <a:spcPts val="1095"/>
              </a:spcBef>
              <a:buFont typeface="Arial" panose="020B0604020202020204" pitchFamily="34" charset="0"/>
              <a:buChar char="•"/>
              <a:tabLst>
                <a:tab pos="355600" algn="l"/>
                <a:tab pos="356235" algn="l"/>
              </a:tabLst>
            </a:pPr>
            <a:r>
              <a:rPr sz="1900" spc="-5" dirty="0">
                <a:latin typeface="Trebuchet MS"/>
                <a:cs typeface="Trebuchet MS"/>
              </a:rPr>
              <a:t>Be </a:t>
            </a:r>
            <a:r>
              <a:rPr sz="1900" spc="-10" dirty="0">
                <a:latin typeface="Trebuchet MS"/>
                <a:cs typeface="Trebuchet MS"/>
              </a:rPr>
              <a:t>the main contact person </a:t>
            </a:r>
            <a:r>
              <a:rPr sz="1900" spc="-5" dirty="0">
                <a:latin typeface="Trebuchet MS"/>
                <a:cs typeface="Trebuchet MS"/>
              </a:rPr>
              <a:t>for </a:t>
            </a:r>
            <a:r>
              <a:rPr sz="1900" spc="-10" dirty="0">
                <a:latin typeface="Trebuchet MS"/>
                <a:cs typeface="Trebuchet MS"/>
              </a:rPr>
              <a:t>the </a:t>
            </a:r>
            <a:r>
              <a:rPr sz="1900" spc="-5" dirty="0">
                <a:latin typeface="Trebuchet MS"/>
                <a:cs typeface="Trebuchet MS"/>
              </a:rPr>
              <a:t>local hospitals/authorities/medical</a:t>
            </a:r>
            <a:r>
              <a:rPr sz="1900" spc="229" dirty="0">
                <a:latin typeface="Trebuchet MS"/>
                <a:cs typeface="Trebuchet MS"/>
              </a:rPr>
              <a:t> </a:t>
            </a:r>
            <a:r>
              <a:rPr sz="1900" spc="-40" dirty="0">
                <a:latin typeface="Trebuchet MS"/>
                <a:cs typeface="Trebuchet MS"/>
              </a:rPr>
              <a:t>officer.</a:t>
            </a:r>
            <a:endParaRPr sz="1900" dirty="0">
              <a:latin typeface="Trebuchet MS"/>
              <a:cs typeface="Trebuchet MS"/>
            </a:endParaRPr>
          </a:p>
          <a:p>
            <a:pPr marL="355600" marR="5080" indent="-343535">
              <a:lnSpc>
                <a:spcPct val="100000"/>
              </a:lnSpc>
              <a:spcBef>
                <a:spcPts val="994"/>
              </a:spcBef>
              <a:buFont typeface="Arial" panose="020B0604020202020204" pitchFamily="34" charset="0"/>
              <a:buChar char="•"/>
              <a:tabLst>
                <a:tab pos="355600" algn="l"/>
                <a:tab pos="356235" algn="l"/>
                <a:tab pos="1216660" algn="l"/>
              </a:tabLst>
            </a:pPr>
            <a:r>
              <a:rPr sz="1900" spc="-10" dirty="0">
                <a:latin typeface="Trebuchet MS"/>
                <a:cs typeface="Trebuchet MS"/>
              </a:rPr>
              <a:t>Check	</a:t>
            </a:r>
            <a:r>
              <a:rPr sz="1900" spc="-5" dirty="0">
                <a:latin typeface="Trebuchet MS"/>
                <a:cs typeface="Trebuchet MS"/>
              </a:rPr>
              <a:t>the entrance </a:t>
            </a:r>
            <a:r>
              <a:rPr sz="1900" dirty="0">
                <a:latin typeface="Trebuchet MS"/>
                <a:cs typeface="Trebuchet MS"/>
              </a:rPr>
              <a:t>of </a:t>
            </a:r>
            <a:r>
              <a:rPr sz="1900" spc="-5" dirty="0">
                <a:latin typeface="Trebuchet MS"/>
                <a:cs typeface="Trebuchet MS"/>
              </a:rPr>
              <a:t>the restaurant with regard </a:t>
            </a:r>
            <a:r>
              <a:rPr sz="1900" spc="5" dirty="0">
                <a:latin typeface="Trebuchet MS"/>
                <a:cs typeface="Trebuchet MS"/>
              </a:rPr>
              <a:t>to </a:t>
            </a:r>
            <a:r>
              <a:rPr sz="1900" spc="-10" dirty="0">
                <a:latin typeface="Trebuchet MS"/>
                <a:cs typeface="Trebuchet MS"/>
              </a:rPr>
              <a:t>the </a:t>
            </a:r>
            <a:r>
              <a:rPr sz="1900" spc="-5" dirty="0">
                <a:latin typeface="Trebuchet MS"/>
                <a:cs typeface="Trebuchet MS"/>
              </a:rPr>
              <a:t>number of guests </a:t>
            </a:r>
            <a:r>
              <a:rPr sz="1900" dirty="0">
                <a:latin typeface="Trebuchet MS"/>
                <a:cs typeface="Trebuchet MS"/>
              </a:rPr>
              <a:t>and </a:t>
            </a:r>
            <a:r>
              <a:rPr sz="1900" spc="-5" dirty="0">
                <a:latin typeface="Trebuchet MS"/>
                <a:cs typeface="Trebuchet MS"/>
              </a:rPr>
              <a:t>distance of  tables.</a:t>
            </a:r>
            <a:endParaRPr sz="1900" dirty="0">
              <a:latin typeface="Trebuchet MS"/>
              <a:cs typeface="Trebuchet MS"/>
            </a:endParaRPr>
          </a:p>
          <a:p>
            <a:pPr marL="355600" indent="-343535">
              <a:lnSpc>
                <a:spcPct val="100000"/>
              </a:lnSpc>
              <a:spcBef>
                <a:spcPts val="1000"/>
              </a:spcBef>
              <a:buFont typeface="Arial" panose="020B0604020202020204" pitchFamily="34" charset="0"/>
              <a:buChar char="•"/>
              <a:tabLst>
                <a:tab pos="355600" algn="l"/>
                <a:tab pos="356235" algn="l"/>
              </a:tabLst>
            </a:pPr>
            <a:r>
              <a:rPr sz="1900" spc="-10" dirty="0">
                <a:latin typeface="Trebuchet MS"/>
                <a:cs typeface="Trebuchet MS"/>
              </a:rPr>
              <a:t>Check restaurant and </a:t>
            </a:r>
            <a:r>
              <a:rPr sz="1900" spc="-5" dirty="0">
                <a:latin typeface="Trebuchet MS"/>
                <a:cs typeface="Trebuchet MS"/>
              </a:rPr>
              <a:t>social </a:t>
            </a:r>
            <a:r>
              <a:rPr sz="1900" spc="-10" dirty="0">
                <a:latin typeface="Trebuchet MS"/>
                <a:cs typeface="Trebuchet MS"/>
              </a:rPr>
              <a:t>distancing </a:t>
            </a:r>
            <a:r>
              <a:rPr sz="1900" spc="-5" dirty="0">
                <a:latin typeface="Trebuchet MS"/>
                <a:cs typeface="Trebuchet MS"/>
              </a:rPr>
              <a:t>of </a:t>
            </a:r>
            <a:r>
              <a:rPr sz="1900" spc="-10" dirty="0">
                <a:latin typeface="Trebuchet MS"/>
                <a:cs typeface="Trebuchet MS"/>
              </a:rPr>
              <a:t>guests </a:t>
            </a:r>
            <a:r>
              <a:rPr sz="1900" spc="-5" dirty="0">
                <a:latin typeface="Trebuchet MS"/>
                <a:cs typeface="Trebuchet MS"/>
              </a:rPr>
              <a:t>in </a:t>
            </a:r>
            <a:r>
              <a:rPr sz="1900" spc="-10" dirty="0">
                <a:latin typeface="Trebuchet MS"/>
                <a:cs typeface="Trebuchet MS"/>
              </a:rPr>
              <a:t>the restaurant and bars</a:t>
            </a:r>
            <a:r>
              <a:rPr sz="1900" spc="345" dirty="0">
                <a:latin typeface="Trebuchet MS"/>
                <a:cs typeface="Trebuchet MS"/>
              </a:rPr>
              <a:t> </a:t>
            </a:r>
            <a:r>
              <a:rPr sz="1900" spc="-5" dirty="0">
                <a:latin typeface="Trebuchet MS"/>
                <a:cs typeface="Trebuchet MS"/>
              </a:rPr>
              <a:t>etc.</a:t>
            </a:r>
            <a:endParaRPr sz="1900" dirty="0">
              <a:latin typeface="Trebuchet MS"/>
              <a:cs typeface="Trebuchet MS"/>
            </a:endParaRPr>
          </a:p>
          <a:p>
            <a:pPr marL="355600" marR="6985" indent="-343535">
              <a:lnSpc>
                <a:spcPct val="100000"/>
              </a:lnSpc>
              <a:spcBef>
                <a:spcPts val="1010"/>
              </a:spcBef>
              <a:buFont typeface="Arial" panose="020B0604020202020204" pitchFamily="34" charset="0"/>
              <a:buChar char="•"/>
              <a:tabLst>
                <a:tab pos="355600" algn="l"/>
                <a:tab pos="356235" algn="l"/>
              </a:tabLst>
            </a:pPr>
            <a:r>
              <a:rPr sz="1900" spc="-10" dirty="0">
                <a:latin typeface="Trebuchet MS"/>
                <a:cs typeface="Trebuchet MS"/>
              </a:rPr>
              <a:t>Check </a:t>
            </a:r>
            <a:r>
              <a:rPr sz="1900" spc="-5" dirty="0">
                <a:latin typeface="Trebuchet MS"/>
                <a:cs typeface="Trebuchet MS"/>
              </a:rPr>
              <a:t>all </a:t>
            </a:r>
            <a:r>
              <a:rPr sz="1900" spc="-10" dirty="0">
                <a:latin typeface="Trebuchet MS"/>
                <a:cs typeface="Trebuchet MS"/>
              </a:rPr>
              <a:t>the </a:t>
            </a:r>
            <a:r>
              <a:rPr sz="1900" spc="-5" dirty="0">
                <a:latin typeface="Trebuchet MS"/>
                <a:cs typeface="Trebuchet MS"/>
              </a:rPr>
              <a:t>distance between sunbeds </a:t>
            </a:r>
            <a:r>
              <a:rPr sz="1900" spc="-10" dirty="0">
                <a:latin typeface="Trebuchet MS"/>
                <a:cs typeface="Trebuchet MS"/>
              </a:rPr>
              <a:t>and </a:t>
            </a:r>
            <a:r>
              <a:rPr sz="1900" spc="-5" dirty="0">
                <a:latin typeface="Trebuchet MS"/>
                <a:cs typeface="Trebuchet MS"/>
              </a:rPr>
              <a:t>ensure that </a:t>
            </a:r>
            <a:r>
              <a:rPr sz="1900" spc="-10" dirty="0">
                <a:latin typeface="Trebuchet MS"/>
                <a:cs typeface="Trebuchet MS"/>
              </a:rPr>
              <a:t>disinfection </a:t>
            </a:r>
            <a:r>
              <a:rPr sz="1900" spc="-5" dirty="0">
                <a:latin typeface="Trebuchet MS"/>
                <a:cs typeface="Trebuchet MS"/>
              </a:rPr>
              <a:t>stations are always fully  </a:t>
            </a:r>
            <a:r>
              <a:rPr sz="1900" spc="-10" dirty="0">
                <a:latin typeface="Trebuchet MS"/>
                <a:cs typeface="Trebuchet MS"/>
              </a:rPr>
              <a:t>equipped </a:t>
            </a:r>
            <a:r>
              <a:rPr sz="1900" spc="-5" dirty="0">
                <a:latin typeface="Trebuchet MS"/>
                <a:cs typeface="Trebuchet MS"/>
              </a:rPr>
              <a:t>including </a:t>
            </a:r>
            <a:r>
              <a:rPr sz="1900" spc="-10" dirty="0">
                <a:latin typeface="Trebuchet MS"/>
                <a:cs typeface="Trebuchet MS"/>
              </a:rPr>
              <a:t>paper </a:t>
            </a:r>
            <a:r>
              <a:rPr sz="1900" spc="-5" dirty="0">
                <a:latin typeface="Trebuchet MS"/>
                <a:cs typeface="Trebuchet MS"/>
              </a:rPr>
              <a:t>towels</a:t>
            </a:r>
            <a:r>
              <a:rPr sz="1900" spc="120" dirty="0">
                <a:latin typeface="Trebuchet MS"/>
                <a:cs typeface="Trebuchet MS"/>
              </a:rPr>
              <a:t> </a:t>
            </a:r>
            <a:r>
              <a:rPr sz="1900" spc="-5" dirty="0">
                <a:latin typeface="Trebuchet MS"/>
                <a:cs typeface="Trebuchet MS"/>
              </a:rPr>
              <a:t>etc.</a:t>
            </a:r>
            <a:endParaRPr sz="1900" dirty="0">
              <a:latin typeface="Trebuchet MS"/>
              <a:cs typeface="Trebuchet MS"/>
            </a:endParaRPr>
          </a:p>
          <a:p>
            <a:pPr marL="355600" indent="-343535">
              <a:lnSpc>
                <a:spcPct val="100000"/>
              </a:lnSpc>
              <a:spcBef>
                <a:spcPts val="994"/>
              </a:spcBef>
              <a:buFont typeface="Arial" panose="020B0604020202020204" pitchFamily="34" charset="0"/>
              <a:buChar char="•"/>
              <a:tabLst>
                <a:tab pos="355600" algn="l"/>
                <a:tab pos="356235" algn="l"/>
              </a:tabLst>
            </a:pPr>
            <a:r>
              <a:rPr sz="1900" spc="-5" dirty="0">
                <a:latin typeface="Trebuchet MS"/>
                <a:cs typeface="Trebuchet MS"/>
              </a:rPr>
              <a:t>Submit a regular </a:t>
            </a:r>
            <a:r>
              <a:rPr sz="1900" spc="-10" dirty="0">
                <a:latin typeface="Trebuchet MS"/>
                <a:cs typeface="Trebuchet MS"/>
              </a:rPr>
              <a:t>report </a:t>
            </a:r>
            <a:r>
              <a:rPr sz="1900" spc="-5" dirty="0">
                <a:latin typeface="Trebuchet MS"/>
                <a:cs typeface="Trebuchet MS"/>
              </a:rPr>
              <a:t>of </a:t>
            </a:r>
            <a:r>
              <a:rPr sz="1900" spc="-10" dirty="0">
                <a:latin typeface="Trebuchet MS"/>
                <a:cs typeface="Trebuchet MS"/>
              </a:rPr>
              <a:t>any particular</a:t>
            </a:r>
            <a:r>
              <a:rPr sz="1900" spc="140" dirty="0">
                <a:latin typeface="Trebuchet MS"/>
                <a:cs typeface="Trebuchet MS"/>
              </a:rPr>
              <a:t> </a:t>
            </a:r>
            <a:r>
              <a:rPr sz="1900" spc="-5" dirty="0">
                <a:latin typeface="Trebuchet MS"/>
                <a:cs typeface="Trebuchet MS"/>
              </a:rPr>
              <a:t>observation.</a:t>
            </a:r>
            <a:endParaRPr sz="1900" dirty="0">
              <a:latin typeface="Trebuchet MS"/>
              <a:cs typeface="Trebuchet MS"/>
            </a:endParaRPr>
          </a:p>
          <a:p>
            <a:pPr marL="355600" marR="6350" indent="-343535">
              <a:lnSpc>
                <a:spcPct val="100000"/>
              </a:lnSpc>
              <a:spcBef>
                <a:spcPts val="994"/>
              </a:spcBef>
              <a:buFont typeface="Arial" panose="020B0604020202020204" pitchFamily="34" charset="0"/>
              <a:buChar char="•"/>
              <a:tabLst>
                <a:tab pos="355600" algn="l"/>
                <a:tab pos="356235" algn="l"/>
              </a:tabLst>
            </a:pPr>
            <a:r>
              <a:rPr sz="1900" spc="-10" dirty="0">
                <a:latin typeface="Trebuchet MS"/>
                <a:cs typeface="Trebuchet MS"/>
              </a:rPr>
              <a:t>Direct </a:t>
            </a:r>
            <a:r>
              <a:rPr sz="1900" spc="-5" dirty="0">
                <a:latin typeface="Trebuchet MS"/>
                <a:cs typeface="Trebuchet MS"/>
              </a:rPr>
              <a:t>reporting to General Manager and performing any additional task </a:t>
            </a:r>
            <a:r>
              <a:rPr sz="1900" spc="-10" dirty="0">
                <a:latin typeface="Trebuchet MS"/>
                <a:cs typeface="Trebuchet MS"/>
              </a:rPr>
              <a:t>that may </a:t>
            </a:r>
            <a:r>
              <a:rPr sz="1900" spc="-5" dirty="0">
                <a:latin typeface="Trebuchet MS"/>
                <a:cs typeface="Trebuchet MS"/>
              </a:rPr>
              <a:t>be required  to support </a:t>
            </a:r>
            <a:r>
              <a:rPr sz="1900" spc="-10" dirty="0">
                <a:latin typeface="Trebuchet MS"/>
                <a:cs typeface="Trebuchet MS"/>
              </a:rPr>
              <a:t>the</a:t>
            </a:r>
            <a:r>
              <a:rPr sz="1900" spc="55" dirty="0">
                <a:latin typeface="Trebuchet MS"/>
                <a:cs typeface="Trebuchet MS"/>
              </a:rPr>
              <a:t> </a:t>
            </a:r>
            <a:r>
              <a:rPr sz="1900" spc="-5" dirty="0">
                <a:latin typeface="Trebuchet MS"/>
                <a:cs typeface="Trebuchet MS"/>
              </a:rPr>
              <a:t>hotel.</a:t>
            </a:r>
            <a:endParaRPr sz="1900" dirty="0">
              <a:latin typeface="Trebuchet MS"/>
              <a:cs typeface="Trebuchet MS"/>
            </a:endParaRPr>
          </a:p>
          <a:p>
            <a:pPr marL="355600" indent="-343535">
              <a:lnSpc>
                <a:spcPct val="100000"/>
              </a:lnSpc>
              <a:spcBef>
                <a:spcPts val="1010"/>
              </a:spcBef>
              <a:buFont typeface="Arial" panose="020B0604020202020204" pitchFamily="34" charset="0"/>
              <a:buChar char="•"/>
              <a:tabLst>
                <a:tab pos="355600" algn="l"/>
                <a:tab pos="356235" algn="l"/>
              </a:tabLst>
            </a:pPr>
            <a:r>
              <a:rPr sz="1900" spc="-45" dirty="0">
                <a:latin typeface="Trebuchet MS"/>
                <a:cs typeface="Trebuchet MS"/>
              </a:rPr>
              <a:t>Train </a:t>
            </a:r>
            <a:r>
              <a:rPr sz="1900" spc="-10" dirty="0">
                <a:latin typeface="Trebuchet MS"/>
                <a:cs typeface="Trebuchet MS"/>
              </a:rPr>
              <a:t>and continuously </a:t>
            </a:r>
            <a:r>
              <a:rPr sz="1900" spc="-5" dirty="0">
                <a:latin typeface="Trebuchet MS"/>
                <a:cs typeface="Trebuchet MS"/>
              </a:rPr>
              <a:t>getting </a:t>
            </a:r>
            <a:r>
              <a:rPr sz="1900" spc="-10" dirty="0">
                <a:latin typeface="Trebuchet MS"/>
                <a:cs typeface="Trebuchet MS"/>
              </a:rPr>
              <a:t>up-dates from authorities and </a:t>
            </a:r>
            <a:r>
              <a:rPr sz="1900" spc="-5" dirty="0">
                <a:latin typeface="Trebuchet MS"/>
                <a:cs typeface="Trebuchet MS"/>
              </a:rPr>
              <a:t>sharing </a:t>
            </a:r>
            <a:r>
              <a:rPr sz="1900" spc="-10" dirty="0">
                <a:latin typeface="Trebuchet MS"/>
                <a:cs typeface="Trebuchet MS"/>
              </a:rPr>
              <a:t>this</a:t>
            </a:r>
            <a:r>
              <a:rPr sz="1900" spc="315" dirty="0">
                <a:latin typeface="Trebuchet MS"/>
                <a:cs typeface="Trebuchet MS"/>
              </a:rPr>
              <a:t> </a:t>
            </a:r>
            <a:r>
              <a:rPr sz="1900" spc="-5" dirty="0">
                <a:latin typeface="Trebuchet MS"/>
                <a:cs typeface="Trebuchet MS"/>
              </a:rPr>
              <a:t>information.</a:t>
            </a:r>
            <a:endParaRPr sz="1900" dirty="0">
              <a:latin typeface="Trebuchet MS"/>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552" y="103759"/>
            <a:ext cx="7689850" cy="574040"/>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35" dirty="0"/>
              <a:t> </a:t>
            </a:r>
            <a:r>
              <a:rPr spc="-60" dirty="0"/>
              <a:t>Training</a:t>
            </a:r>
          </a:p>
        </p:txBody>
      </p:sp>
      <p:sp>
        <p:nvSpPr>
          <p:cNvPr id="4" name="object 4"/>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6</a:t>
            </a:r>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42594" y="950484"/>
            <a:ext cx="10347325" cy="4622419"/>
          </a:xfrm>
          <a:prstGeom prst="rect">
            <a:avLst/>
          </a:prstGeom>
        </p:spPr>
        <p:txBody>
          <a:bodyPr vert="horz" wrap="square" lIns="0" tIns="127635" rIns="0" bIns="0" rtlCol="0">
            <a:spAutoFit/>
          </a:bodyPr>
          <a:lstStyle/>
          <a:p>
            <a:pPr marL="12700">
              <a:lnSpc>
                <a:spcPct val="100000"/>
              </a:lnSpc>
              <a:spcBef>
                <a:spcPts val="1005"/>
              </a:spcBef>
            </a:pPr>
            <a:r>
              <a:rPr sz="1900" u="heavy" spc="-10" dirty="0">
                <a:uFill>
                  <a:solidFill>
                    <a:srgbClr val="000000"/>
                  </a:solidFill>
                </a:uFill>
                <a:latin typeface="Trebuchet MS"/>
                <a:cs typeface="Trebuchet MS"/>
              </a:rPr>
              <a:t>Conditions </a:t>
            </a:r>
            <a:r>
              <a:rPr sz="1900" u="heavy" spc="-5" dirty="0">
                <a:uFill>
                  <a:solidFill>
                    <a:srgbClr val="000000"/>
                  </a:solidFill>
                </a:uFill>
                <a:latin typeface="Trebuchet MS"/>
                <a:cs typeface="Trebuchet MS"/>
              </a:rPr>
              <a:t>for</a:t>
            </a:r>
            <a:r>
              <a:rPr sz="1900" u="heavy" spc="35" dirty="0">
                <a:uFill>
                  <a:solidFill>
                    <a:srgbClr val="000000"/>
                  </a:solidFill>
                </a:uFill>
                <a:latin typeface="Trebuchet MS"/>
                <a:cs typeface="Trebuchet MS"/>
              </a:rPr>
              <a:t> </a:t>
            </a:r>
            <a:r>
              <a:rPr sz="1900" u="heavy" spc="-5" dirty="0">
                <a:uFill>
                  <a:solidFill>
                    <a:srgbClr val="000000"/>
                  </a:solidFill>
                </a:uFill>
                <a:latin typeface="Trebuchet MS"/>
                <a:cs typeface="Trebuchet MS"/>
              </a:rPr>
              <a:t>Staff:</a:t>
            </a:r>
            <a:endParaRPr sz="1900" dirty="0">
              <a:latin typeface="Trebuchet MS"/>
              <a:cs typeface="Trebuchet MS"/>
            </a:endParaRPr>
          </a:p>
          <a:p>
            <a:pPr marL="241300" indent="-228600">
              <a:lnSpc>
                <a:spcPct val="100000"/>
              </a:lnSpc>
              <a:spcBef>
                <a:spcPts val="900"/>
              </a:spcBef>
              <a:buFont typeface="Arial"/>
              <a:buChar char="•"/>
              <a:tabLst>
                <a:tab pos="240665" algn="l"/>
                <a:tab pos="241300" algn="l"/>
              </a:tabLst>
            </a:pPr>
            <a:r>
              <a:rPr sz="1900" spc="-5" dirty="0" smtClean="0">
                <a:latin typeface="Trebuchet MS"/>
                <a:cs typeface="Trebuchet MS"/>
              </a:rPr>
              <a:t>Daily </a:t>
            </a:r>
            <a:r>
              <a:rPr sz="1900" spc="-10" dirty="0">
                <a:latin typeface="Trebuchet MS"/>
                <a:cs typeface="Trebuchet MS"/>
              </a:rPr>
              <a:t>temperature measurement </a:t>
            </a:r>
            <a:r>
              <a:rPr sz="1900" spc="-5" dirty="0">
                <a:latin typeface="Trebuchet MS"/>
                <a:cs typeface="Trebuchet MS"/>
              </a:rPr>
              <a:t>for</a:t>
            </a:r>
            <a:r>
              <a:rPr sz="1900" spc="120" dirty="0">
                <a:latin typeface="Trebuchet MS"/>
                <a:cs typeface="Trebuchet MS"/>
              </a:rPr>
              <a:t> </a:t>
            </a:r>
            <a:r>
              <a:rPr sz="1900" spc="-5" dirty="0">
                <a:latin typeface="Trebuchet MS"/>
                <a:cs typeface="Trebuchet MS"/>
              </a:rPr>
              <a:t>staff.</a:t>
            </a:r>
            <a:endParaRPr sz="1900" dirty="0">
              <a:latin typeface="Trebuchet MS"/>
              <a:cs typeface="Trebuchet MS"/>
            </a:endParaRPr>
          </a:p>
          <a:p>
            <a:pPr marL="240665" marR="5080" indent="-228600" algn="just">
              <a:lnSpc>
                <a:spcPct val="100000"/>
              </a:lnSpc>
              <a:spcBef>
                <a:spcPts val="900"/>
              </a:spcBef>
              <a:buFont typeface="Arial"/>
              <a:buChar char="•"/>
              <a:tabLst>
                <a:tab pos="241300" algn="l"/>
              </a:tabLst>
            </a:pPr>
            <a:r>
              <a:rPr sz="1900" spc="-5" dirty="0">
                <a:latin typeface="Trebuchet MS"/>
                <a:cs typeface="Trebuchet MS"/>
              </a:rPr>
              <a:t>Separate housing should </a:t>
            </a:r>
            <a:r>
              <a:rPr sz="1900" dirty="0">
                <a:latin typeface="Trebuchet MS"/>
                <a:cs typeface="Trebuchet MS"/>
              </a:rPr>
              <a:t>be </a:t>
            </a:r>
            <a:r>
              <a:rPr sz="1900" spc="-10" dirty="0">
                <a:latin typeface="Trebuchet MS"/>
                <a:cs typeface="Trebuchet MS"/>
              </a:rPr>
              <a:t>provided </a:t>
            </a:r>
            <a:r>
              <a:rPr sz="1900" spc="-5" dirty="0">
                <a:latin typeface="Trebuchet MS"/>
                <a:cs typeface="Trebuchet MS"/>
              </a:rPr>
              <a:t>for </a:t>
            </a:r>
            <a:r>
              <a:rPr sz="1900" spc="-10" dirty="0">
                <a:latin typeface="Trebuchet MS"/>
                <a:cs typeface="Trebuchet MS"/>
              </a:rPr>
              <a:t>the hotel </a:t>
            </a:r>
            <a:r>
              <a:rPr sz="1900" spc="-5" dirty="0">
                <a:latin typeface="Trebuchet MS"/>
                <a:cs typeface="Trebuchet MS"/>
              </a:rPr>
              <a:t>staff </a:t>
            </a:r>
            <a:r>
              <a:rPr sz="1900" spc="-10" dirty="0">
                <a:latin typeface="Trebuchet MS"/>
                <a:cs typeface="Trebuchet MS"/>
              </a:rPr>
              <a:t>taking into </a:t>
            </a:r>
            <a:r>
              <a:rPr sz="1900" spc="-5" dirty="0">
                <a:latin typeface="Trebuchet MS"/>
                <a:cs typeface="Trebuchet MS"/>
              </a:rPr>
              <a:t>consideration </a:t>
            </a:r>
            <a:r>
              <a:rPr sz="1900" spc="-10" dirty="0">
                <a:latin typeface="Trebuchet MS"/>
                <a:cs typeface="Trebuchet MS"/>
              </a:rPr>
              <a:t>that they  are </a:t>
            </a:r>
            <a:r>
              <a:rPr sz="1900" spc="-5" dirty="0">
                <a:latin typeface="Trebuchet MS"/>
                <a:cs typeface="Trebuchet MS"/>
              </a:rPr>
              <a:t>not crowded, while providing isolation areas </a:t>
            </a:r>
            <a:r>
              <a:rPr sz="1900" dirty="0">
                <a:latin typeface="Trebuchet MS"/>
                <a:cs typeface="Trebuchet MS"/>
              </a:rPr>
              <a:t>for </a:t>
            </a:r>
            <a:r>
              <a:rPr sz="1900" spc="-10" dirty="0">
                <a:latin typeface="Trebuchet MS"/>
                <a:cs typeface="Trebuchet MS"/>
              </a:rPr>
              <a:t>affected </a:t>
            </a:r>
            <a:r>
              <a:rPr sz="1900" spc="-5" dirty="0">
                <a:latin typeface="Trebuchet MS"/>
                <a:cs typeface="Trebuchet MS"/>
              </a:rPr>
              <a:t>cases as they arise (mild </a:t>
            </a:r>
            <a:r>
              <a:rPr sz="1900" dirty="0">
                <a:latin typeface="Trebuchet MS"/>
                <a:cs typeface="Trebuchet MS"/>
              </a:rPr>
              <a:t>and  </a:t>
            </a:r>
            <a:r>
              <a:rPr sz="1900" spc="-10" dirty="0">
                <a:latin typeface="Trebuchet MS"/>
                <a:cs typeface="Trebuchet MS"/>
              </a:rPr>
              <a:t>non-critical cases</a:t>
            </a:r>
            <a:r>
              <a:rPr sz="1900" spc="60" dirty="0">
                <a:latin typeface="Trebuchet MS"/>
                <a:cs typeface="Trebuchet MS"/>
              </a:rPr>
              <a:t> </a:t>
            </a:r>
            <a:r>
              <a:rPr sz="1900" spc="-5" dirty="0">
                <a:latin typeface="Trebuchet MS"/>
                <a:cs typeface="Trebuchet MS"/>
              </a:rPr>
              <a:t>only).</a:t>
            </a:r>
            <a:endParaRPr sz="1900" dirty="0">
              <a:latin typeface="Trebuchet MS"/>
              <a:cs typeface="Trebuchet MS"/>
            </a:endParaRPr>
          </a:p>
          <a:p>
            <a:pPr marL="240665" marR="6985" indent="-228600" algn="just">
              <a:lnSpc>
                <a:spcPct val="100000"/>
              </a:lnSpc>
              <a:spcBef>
                <a:spcPts val="905"/>
              </a:spcBef>
              <a:buFont typeface="Arial"/>
              <a:buChar char="•"/>
              <a:tabLst>
                <a:tab pos="241300" algn="l"/>
              </a:tabLst>
            </a:pPr>
            <a:r>
              <a:rPr sz="1900" spc="-5" dirty="0">
                <a:latin typeface="Trebuchet MS"/>
                <a:cs typeface="Trebuchet MS"/>
              </a:rPr>
              <a:t>Clear shift planning to </a:t>
            </a:r>
            <a:r>
              <a:rPr sz="1900" dirty="0">
                <a:latin typeface="Trebuchet MS"/>
                <a:cs typeface="Trebuchet MS"/>
              </a:rPr>
              <a:t>be </a:t>
            </a:r>
            <a:r>
              <a:rPr sz="1900" spc="-5" dirty="0">
                <a:latin typeface="Trebuchet MS"/>
                <a:cs typeface="Trebuchet MS"/>
              </a:rPr>
              <a:t>arranged, split </a:t>
            </a:r>
            <a:r>
              <a:rPr sz="1900" spc="-10" dirty="0">
                <a:latin typeface="Trebuchet MS"/>
                <a:cs typeface="Trebuchet MS"/>
              </a:rPr>
              <a:t>shifts </a:t>
            </a:r>
            <a:r>
              <a:rPr sz="1900" spc="-5" dirty="0">
                <a:latin typeface="Trebuchet MS"/>
                <a:cs typeface="Trebuchet MS"/>
              </a:rPr>
              <a:t>and or overlapping </a:t>
            </a:r>
            <a:r>
              <a:rPr sz="1900" dirty="0">
                <a:latin typeface="Trebuchet MS"/>
                <a:cs typeface="Trebuchet MS"/>
              </a:rPr>
              <a:t>of </a:t>
            </a:r>
            <a:r>
              <a:rPr sz="1900" spc="-5" dirty="0">
                <a:latin typeface="Trebuchet MS"/>
                <a:cs typeface="Trebuchet MS"/>
              </a:rPr>
              <a:t>shifts should be kept to  a </a:t>
            </a:r>
            <a:r>
              <a:rPr sz="1900" spc="-10" dirty="0">
                <a:latin typeface="Trebuchet MS"/>
                <a:cs typeface="Trebuchet MS"/>
              </a:rPr>
              <a:t>minimum.</a:t>
            </a:r>
            <a:endParaRPr sz="1900" dirty="0">
              <a:latin typeface="Trebuchet MS"/>
              <a:cs typeface="Trebuchet MS"/>
            </a:endParaRPr>
          </a:p>
          <a:p>
            <a:pPr marL="241300" indent="-228600" algn="just">
              <a:lnSpc>
                <a:spcPct val="100000"/>
              </a:lnSpc>
              <a:spcBef>
                <a:spcPts val="900"/>
              </a:spcBef>
              <a:buFont typeface="Arial"/>
              <a:buChar char="•"/>
              <a:tabLst>
                <a:tab pos="241300" algn="l"/>
              </a:tabLst>
            </a:pPr>
            <a:r>
              <a:rPr sz="1900" spc="-25" dirty="0">
                <a:latin typeface="Trebuchet MS"/>
                <a:cs typeface="Trebuchet MS"/>
              </a:rPr>
              <a:t>Avoid</a:t>
            </a:r>
            <a:r>
              <a:rPr sz="1900" spc="120" dirty="0">
                <a:latin typeface="Trebuchet MS"/>
                <a:cs typeface="Trebuchet MS"/>
              </a:rPr>
              <a:t> </a:t>
            </a:r>
            <a:r>
              <a:rPr sz="1900" spc="-5" dirty="0">
                <a:latin typeface="Trebuchet MS"/>
                <a:cs typeface="Trebuchet MS"/>
              </a:rPr>
              <a:t>assigning</a:t>
            </a:r>
            <a:r>
              <a:rPr sz="1900" spc="125" dirty="0">
                <a:latin typeface="Trebuchet MS"/>
                <a:cs typeface="Trebuchet MS"/>
              </a:rPr>
              <a:t> </a:t>
            </a:r>
            <a:r>
              <a:rPr sz="1900" spc="-5" dirty="0">
                <a:latin typeface="Trebuchet MS"/>
                <a:cs typeface="Trebuchet MS"/>
              </a:rPr>
              <a:t>elderly</a:t>
            </a:r>
            <a:r>
              <a:rPr sz="1900" spc="125" dirty="0">
                <a:latin typeface="Trebuchet MS"/>
                <a:cs typeface="Trebuchet MS"/>
              </a:rPr>
              <a:t> </a:t>
            </a:r>
            <a:r>
              <a:rPr sz="1900" spc="-5" dirty="0">
                <a:latin typeface="Trebuchet MS"/>
                <a:cs typeface="Trebuchet MS"/>
              </a:rPr>
              <a:t>employees</a:t>
            </a:r>
            <a:r>
              <a:rPr sz="1900" spc="130" dirty="0">
                <a:latin typeface="Trebuchet MS"/>
                <a:cs typeface="Trebuchet MS"/>
              </a:rPr>
              <a:t> </a:t>
            </a:r>
            <a:r>
              <a:rPr sz="1900" dirty="0">
                <a:latin typeface="Trebuchet MS"/>
                <a:cs typeface="Trebuchet MS"/>
              </a:rPr>
              <a:t>or</a:t>
            </a:r>
            <a:r>
              <a:rPr sz="1900" spc="120" dirty="0">
                <a:latin typeface="Trebuchet MS"/>
                <a:cs typeface="Trebuchet MS"/>
              </a:rPr>
              <a:t> </a:t>
            </a:r>
            <a:r>
              <a:rPr sz="1900" spc="-5" dirty="0">
                <a:latin typeface="Trebuchet MS"/>
                <a:cs typeface="Trebuchet MS"/>
              </a:rPr>
              <a:t>those</a:t>
            </a:r>
            <a:r>
              <a:rPr sz="1900" spc="125" dirty="0">
                <a:latin typeface="Trebuchet MS"/>
                <a:cs typeface="Trebuchet MS"/>
              </a:rPr>
              <a:t> </a:t>
            </a:r>
            <a:r>
              <a:rPr sz="1900" spc="-5" dirty="0">
                <a:latin typeface="Trebuchet MS"/>
                <a:cs typeface="Trebuchet MS"/>
              </a:rPr>
              <a:t>suffering</a:t>
            </a:r>
            <a:r>
              <a:rPr sz="1900" spc="120" dirty="0">
                <a:latin typeface="Trebuchet MS"/>
                <a:cs typeface="Trebuchet MS"/>
              </a:rPr>
              <a:t> </a:t>
            </a:r>
            <a:r>
              <a:rPr sz="1900" spc="-5" dirty="0">
                <a:latin typeface="Trebuchet MS"/>
                <a:cs typeface="Trebuchet MS"/>
              </a:rPr>
              <a:t>from</a:t>
            </a:r>
            <a:r>
              <a:rPr sz="1900" spc="120" dirty="0">
                <a:latin typeface="Trebuchet MS"/>
                <a:cs typeface="Trebuchet MS"/>
              </a:rPr>
              <a:t> </a:t>
            </a:r>
            <a:r>
              <a:rPr sz="1900" spc="-5" dirty="0">
                <a:latin typeface="Trebuchet MS"/>
                <a:cs typeface="Trebuchet MS"/>
              </a:rPr>
              <a:t>chronic</a:t>
            </a:r>
            <a:r>
              <a:rPr sz="1900" spc="125" dirty="0">
                <a:latin typeface="Trebuchet MS"/>
                <a:cs typeface="Trebuchet MS"/>
              </a:rPr>
              <a:t> </a:t>
            </a:r>
            <a:r>
              <a:rPr sz="1900" spc="-5" dirty="0">
                <a:latin typeface="Trebuchet MS"/>
                <a:cs typeface="Trebuchet MS"/>
              </a:rPr>
              <a:t>diseases</a:t>
            </a:r>
            <a:r>
              <a:rPr sz="1900" spc="125" dirty="0">
                <a:latin typeface="Trebuchet MS"/>
                <a:cs typeface="Trebuchet MS"/>
              </a:rPr>
              <a:t> </a:t>
            </a:r>
            <a:r>
              <a:rPr sz="1900" spc="-5" dirty="0">
                <a:latin typeface="Trebuchet MS"/>
                <a:cs typeface="Trebuchet MS"/>
              </a:rPr>
              <a:t>in</a:t>
            </a:r>
            <a:r>
              <a:rPr sz="1900" spc="125" dirty="0">
                <a:latin typeface="Trebuchet MS"/>
                <a:cs typeface="Trebuchet MS"/>
              </a:rPr>
              <a:t> </a:t>
            </a:r>
            <a:r>
              <a:rPr sz="1900" spc="-10" dirty="0">
                <a:latin typeface="Trebuchet MS"/>
                <a:cs typeface="Trebuchet MS"/>
              </a:rPr>
              <a:t>activities</a:t>
            </a:r>
            <a:r>
              <a:rPr sz="1900" spc="125" dirty="0">
                <a:latin typeface="Trebuchet MS"/>
                <a:cs typeface="Trebuchet MS"/>
              </a:rPr>
              <a:t> </a:t>
            </a:r>
            <a:r>
              <a:rPr sz="1900" spc="-10" dirty="0">
                <a:latin typeface="Trebuchet MS"/>
                <a:cs typeface="Trebuchet MS"/>
              </a:rPr>
              <a:t>that</a:t>
            </a:r>
            <a:endParaRPr sz="1900" dirty="0">
              <a:latin typeface="Trebuchet MS"/>
              <a:cs typeface="Trebuchet MS"/>
            </a:endParaRPr>
          </a:p>
          <a:p>
            <a:pPr marL="240665" algn="just">
              <a:lnSpc>
                <a:spcPct val="100000"/>
              </a:lnSpc>
            </a:pPr>
            <a:r>
              <a:rPr sz="1900" spc="-10" dirty="0">
                <a:latin typeface="Trebuchet MS"/>
                <a:cs typeface="Trebuchet MS"/>
              </a:rPr>
              <a:t>require direct contact </a:t>
            </a:r>
            <a:r>
              <a:rPr sz="1900" spc="-5" dirty="0">
                <a:latin typeface="Trebuchet MS"/>
                <a:cs typeface="Trebuchet MS"/>
              </a:rPr>
              <a:t>with</a:t>
            </a:r>
            <a:r>
              <a:rPr sz="1900" spc="75" dirty="0">
                <a:latin typeface="Trebuchet MS"/>
                <a:cs typeface="Trebuchet MS"/>
              </a:rPr>
              <a:t> </a:t>
            </a:r>
            <a:r>
              <a:rPr sz="1900" spc="-5" dirty="0">
                <a:latin typeface="Trebuchet MS"/>
                <a:cs typeface="Trebuchet MS"/>
              </a:rPr>
              <a:t>guests.</a:t>
            </a:r>
            <a:endParaRPr sz="1900" dirty="0">
              <a:latin typeface="Trebuchet MS"/>
              <a:cs typeface="Trebuchet MS"/>
            </a:endParaRPr>
          </a:p>
          <a:p>
            <a:pPr marL="240665" marR="6350" indent="-228600" algn="just">
              <a:lnSpc>
                <a:spcPct val="100000"/>
              </a:lnSpc>
              <a:spcBef>
                <a:spcPts val="900"/>
              </a:spcBef>
              <a:buFont typeface="Arial"/>
              <a:buChar char="•"/>
              <a:tabLst>
                <a:tab pos="241300" algn="l"/>
              </a:tabLst>
            </a:pPr>
            <a:r>
              <a:rPr sz="1900" spc="-5" dirty="0">
                <a:latin typeface="Trebuchet MS"/>
                <a:cs typeface="Trebuchet MS"/>
              </a:rPr>
              <a:t>Ensure cleaning and </a:t>
            </a:r>
            <a:r>
              <a:rPr sz="1900" spc="-10" dirty="0">
                <a:latin typeface="Trebuchet MS"/>
                <a:cs typeface="Trebuchet MS"/>
              </a:rPr>
              <a:t>disinfection </a:t>
            </a:r>
            <a:r>
              <a:rPr sz="1900" spc="-5" dirty="0">
                <a:latin typeface="Trebuchet MS"/>
                <a:cs typeface="Trebuchet MS"/>
              </a:rPr>
              <a:t>protocols are in place for </a:t>
            </a:r>
            <a:r>
              <a:rPr sz="1900" spc="-10" dirty="0">
                <a:latin typeface="Trebuchet MS"/>
                <a:cs typeface="Trebuchet MS"/>
              </a:rPr>
              <a:t>the </a:t>
            </a:r>
            <a:r>
              <a:rPr sz="1900" spc="-5" dirty="0">
                <a:latin typeface="Trebuchet MS"/>
                <a:cs typeface="Trebuchet MS"/>
              </a:rPr>
              <a:t>transportation services </a:t>
            </a:r>
            <a:r>
              <a:rPr sz="1900" dirty="0">
                <a:latin typeface="Trebuchet MS"/>
                <a:cs typeface="Trebuchet MS"/>
              </a:rPr>
              <a:t>used  </a:t>
            </a:r>
            <a:r>
              <a:rPr sz="1900" spc="-5" dirty="0">
                <a:latin typeface="Trebuchet MS"/>
                <a:cs typeface="Trebuchet MS"/>
              </a:rPr>
              <a:t>for</a:t>
            </a:r>
            <a:r>
              <a:rPr sz="1900" dirty="0">
                <a:latin typeface="Trebuchet MS"/>
                <a:cs typeface="Trebuchet MS"/>
              </a:rPr>
              <a:t> </a:t>
            </a:r>
            <a:r>
              <a:rPr sz="1900" spc="-5" dirty="0">
                <a:latin typeface="Trebuchet MS"/>
                <a:cs typeface="Trebuchet MS"/>
              </a:rPr>
              <a:t>staff.</a:t>
            </a:r>
            <a:endParaRPr sz="1900" dirty="0">
              <a:latin typeface="Trebuchet MS"/>
              <a:cs typeface="Trebuchet MS"/>
            </a:endParaRPr>
          </a:p>
          <a:p>
            <a:pPr marL="240665" marR="7620" indent="-228600" algn="just">
              <a:lnSpc>
                <a:spcPct val="100000"/>
              </a:lnSpc>
              <a:spcBef>
                <a:spcPts val="900"/>
              </a:spcBef>
              <a:buFont typeface="Arial"/>
              <a:buChar char="•"/>
              <a:tabLst>
                <a:tab pos="241300" algn="l"/>
              </a:tabLst>
            </a:pPr>
            <a:r>
              <a:rPr sz="1900" spc="-5" dirty="0">
                <a:latin typeface="Trebuchet MS"/>
                <a:cs typeface="Trebuchet MS"/>
              </a:rPr>
              <a:t>Apply social </a:t>
            </a:r>
            <a:r>
              <a:rPr sz="1900" spc="-10" dirty="0">
                <a:latin typeface="Trebuchet MS"/>
                <a:cs typeface="Trebuchet MS"/>
              </a:rPr>
              <a:t>distancing </a:t>
            </a:r>
            <a:r>
              <a:rPr sz="1900" spc="-5" dirty="0">
                <a:latin typeface="Trebuchet MS"/>
                <a:cs typeface="Trebuchet MS"/>
              </a:rPr>
              <a:t>requirements </a:t>
            </a:r>
            <a:r>
              <a:rPr sz="1900" dirty="0">
                <a:latin typeface="Trebuchet MS"/>
                <a:cs typeface="Trebuchet MS"/>
              </a:rPr>
              <a:t>on </a:t>
            </a:r>
            <a:r>
              <a:rPr sz="1900" spc="-5" dirty="0">
                <a:latin typeface="Trebuchet MS"/>
                <a:cs typeface="Trebuchet MS"/>
              </a:rPr>
              <a:t>board vehicle use, including capacity management;  </a:t>
            </a:r>
            <a:r>
              <a:rPr sz="1900" spc="-10" dirty="0">
                <a:latin typeface="Trebuchet MS"/>
                <a:cs typeface="Trebuchet MS"/>
              </a:rPr>
              <a:t>queuing and </a:t>
            </a:r>
            <a:r>
              <a:rPr sz="1900" spc="-5" dirty="0">
                <a:latin typeface="Trebuchet MS"/>
                <a:cs typeface="Trebuchet MS"/>
              </a:rPr>
              <a:t>seating</a:t>
            </a:r>
            <a:r>
              <a:rPr sz="1900" spc="60" dirty="0">
                <a:latin typeface="Trebuchet MS"/>
                <a:cs typeface="Trebuchet MS"/>
              </a:rPr>
              <a:t> </a:t>
            </a:r>
            <a:r>
              <a:rPr sz="1900" spc="-10" dirty="0">
                <a:latin typeface="Trebuchet MS"/>
                <a:cs typeface="Trebuchet MS"/>
              </a:rPr>
              <a:t>arrangements.</a:t>
            </a:r>
            <a:endParaRPr sz="1900" dirty="0">
              <a:latin typeface="Trebuchet MS"/>
              <a:cs typeface="Trebuchet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79070"/>
            <a:ext cx="5017770" cy="574040"/>
          </a:xfrm>
          <a:prstGeom prst="rect">
            <a:avLst/>
          </a:prstGeom>
        </p:spPr>
        <p:txBody>
          <a:bodyPr vert="horz" wrap="square" lIns="0" tIns="12700" rIns="0" bIns="0" rtlCol="0">
            <a:spAutoFit/>
          </a:bodyPr>
          <a:lstStyle/>
          <a:p>
            <a:pPr marL="12700">
              <a:lnSpc>
                <a:spcPct val="100000"/>
              </a:lnSpc>
              <a:spcBef>
                <a:spcPts val="100"/>
              </a:spcBef>
            </a:pPr>
            <a:r>
              <a:rPr spc="-25" dirty="0"/>
              <a:t>General </a:t>
            </a:r>
            <a:r>
              <a:rPr spc="-30" dirty="0"/>
              <a:t>Manager’s</a:t>
            </a:r>
            <a:r>
              <a:rPr spc="-35" dirty="0"/>
              <a:t> </a:t>
            </a:r>
            <a:r>
              <a:rPr dirty="0"/>
              <a:t>Role</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69</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669747" y="1763420"/>
            <a:ext cx="10833735" cy="3103245"/>
          </a:xfrm>
          <a:prstGeom prst="rect">
            <a:avLst/>
          </a:prstGeom>
        </p:spPr>
        <p:txBody>
          <a:bodyPr vert="horz" wrap="square" lIns="0" tIns="139065" rIns="0" bIns="0" rtlCol="0">
            <a:spAutoFit/>
          </a:bodyPr>
          <a:lstStyle/>
          <a:p>
            <a:pPr marL="355600" indent="-342900">
              <a:lnSpc>
                <a:spcPct val="100000"/>
              </a:lnSpc>
              <a:spcBef>
                <a:spcPts val="1095"/>
              </a:spcBef>
              <a:buFont typeface="Arial" panose="020B0604020202020204" pitchFamily="34" charset="0"/>
              <a:buChar char="•"/>
              <a:tabLst>
                <a:tab pos="354965" algn="l"/>
                <a:tab pos="355600" algn="l"/>
              </a:tabLst>
            </a:pPr>
            <a:r>
              <a:rPr sz="1900" spc="-10" dirty="0">
                <a:latin typeface="Trebuchet MS"/>
                <a:cs typeface="Trebuchet MS"/>
              </a:rPr>
              <a:t>Building his/her crisis team which </a:t>
            </a:r>
            <a:r>
              <a:rPr sz="1900" spc="-5" dirty="0">
                <a:latin typeface="Trebuchet MS"/>
                <a:cs typeface="Trebuchet MS"/>
              </a:rPr>
              <a:t>includes </a:t>
            </a:r>
            <a:r>
              <a:rPr sz="1900" spc="-10" dirty="0">
                <a:latin typeface="Trebuchet MS"/>
                <a:cs typeface="Trebuchet MS"/>
              </a:rPr>
              <a:t>the head </a:t>
            </a:r>
            <a:r>
              <a:rPr sz="1900" spc="-5" dirty="0">
                <a:latin typeface="Trebuchet MS"/>
                <a:cs typeface="Trebuchet MS"/>
              </a:rPr>
              <a:t>of</a:t>
            </a:r>
            <a:r>
              <a:rPr sz="1900" spc="215" dirty="0">
                <a:latin typeface="Trebuchet MS"/>
                <a:cs typeface="Trebuchet MS"/>
              </a:rPr>
              <a:t> </a:t>
            </a:r>
            <a:r>
              <a:rPr sz="1900" spc="-10" dirty="0">
                <a:latin typeface="Trebuchet MS"/>
                <a:cs typeface="Trebuchet MS"/>
              </a:rPr>
              <a:t>departments.</a:t>
            </a:r>
            <a:endParaRPr sz="1900" dirty="0">
              <a:latin typeface="Trebuchet MS"/>
              <a:cs typeface="Trebuchet MS"/>
            </a:endParaRPr>
          </a:p>
          <a:p>
            <a:pPr marL="355600" marR="5080" indent="-342900">
              <a:lnSpc>
                <a:spcPct val="100000"/>
              </a:lnSpc>
              <a:spcBef>
                <a:spcPts val="994"/>
              </a:spcBef>
              <a:buFont typeface="Arial" panose="020B0604020202020204" pitchFamily="34" charset="0"/>
              <a:buChar char="•"/>
              <a:tabLst>
                <a:tab pos="354965" algn="l"/>
                <a:tab pos="355600" algn="l"/>
                <a:tab pos="1321435" algn="l"/>
                <a:tab pos="2103755" algn="l"/>
                <a:tab pos="3895725" algn="l"/>
                <a:tab pos="4283075" algn="l"/>
                <a:tab pos="4961255" algn="l"/>
                <a:tab pos="6405880" algn="l"/>
                <a:tab pos="6967220" algn="l"/>
                <a:tab pos="7576820" algn="l"/>
                <a:tab pos="8221345" algn="l"/>
                <a:tab pos="8768715" algn="l"/>
                <a:tab pos="10067290" algn="l"/>
                <a:tab pos="10460355" algn="l"/>
              </a:tabLst>
            </a:pPr>
            <a:r>
              <a:rPr sz="1900" spc="-10" dirty="0">
                <a:latin typeface="Trebuchet MS"/>
                <a:cs typeface="Trebuchet MS"/>
              </a:rPr>
              <a:t>Defi</a:t>
            </a:r>
            <a:r>
              <a:rPr sz="1900" spc="-15" dirty="0">
                <a:latin typeface="Trebuchet MS"/>
                <a:cs typeface="Trebuchet MS"/>
              </a:rPr>
              <a:t>n</a:t>
            </a:r>
            <a:r>
              <a:rPr sz="1900" dirty="0">
                <a:latin typeface="Trebuchet MS"/>
                <a:cs typeface="Trebuchet MS"/>
              </a:rPr>
              <a:t>e</a:t>
            </a:r>
            <a:r>
              <a:rPr sz="1900" spc="-5" dirty="0">
                <a:latin typeface="Trebuchet MS"/>
                <a:cs typeface="Trebuchet MS"/>
              </a:rPr>
              <a:t>s</a:t>
            </a:r>
            <a:r>
              <a:rPr sz="1900" dirty="0">
                <a:latin typeface="Trebuchet MS"/>
                <a:cs typeface="Trebuchet MS"/>
              </a:rPr>
              <a:t>	</a:t>
            </a:r>
            <a:r>
              <a:rPr sz="1900" spc="-5" dirty="0">
                <a:latin typeface="Trebuchet MS"/>
                <a:cs typeface="Trebuchet MS"/>
              </a:rPr>
              <a:t>rol</a:t>
            </a:r>
            <a:r>
              <a:rPr sz="1900" spc="5" dirty="0">
                <a:latin typeface="Trebuchet MS"/>
                <a:cs typeface="Trebuchet MS"/>
              </a:rPr>
              <a:t>e</a:t>
            </a:r>
            <a:r>
              <a:rPr sz="1900" dirty="0">
                <a:latin typeface="Trebuchet MS"/>
                <a:cs typeface="Trebuchet MS"/>
              </a:rPr>
              <a:t>s</a:t>
            </a:r>
            <a:r>
              <a:rPr sz="1900" spc="-5" dirty="0">
                <a:latin typeface="Trebuchet MS"/>
                <a:cs typeface="Trebuchet MS"/>
              </a:rPr>
              <a:t>,</a:t>
            </a:r>
            <a:r>
              <a:rPr sz="1900" dirty="0">
                <a:latin typeface="Trebuchet MS"/>
                <a:cs typeface="Trebuchet MS"/>
              </a:rPr>
              <a:t>	</a:t>
            </a:r>
            <a:r>
              <a:rPr sz="1900" spc="-5" dirty="0">
                <a:latin typeface="Trebuchet MS"/>
                <a:cs typeface="Trebuchet MS"/>
              </a:rPr>
              <a:t>re</a:t>
            </a:r>
            <a:r>
              <a:rPr sz="1900" spc="10" dirty="0">
                <a:latin typeface="Trebuchet MS"/>
                <a:cs typeface="Trebuchet MS"/>
              </a:rPr>
              <a:t>s</a:t>
            </a:r>
            <a:r>
              <a:rPr sz="1900" spc="-10" dirty="0">
                <a:latin typeface="Trebuchet MS"/>
                <a:cs typeface="Trebuchet MS"/>
              </a:rPr>
              <a:t>po</a:t>
            </a:r>
            <a:r>
              <a:rPr sz="1900" dirty="0">
                <a:latin typeface="Trebuchet MS"/>
                <a:cs typeface="Trebuchet MS"/>
              </a:rPr>
              <a:t>n</a:t>
            </a:r>
            <a:r>
              <a:rPr sz="1900" spc="-5" dirty="0">
                <a:latin typeface="Trebuchet MS"/>
                <a:cs typeface="Trebuchet MS"/>
              </a:rPr>
              <a:t>sibil</a:t>
            </a:r>
            <a:r>
              <a:rPr sz="1900" spc="5" dirty="0">
                <a:latin typeface="Trebuchet MS"/>
                <a:cs typeface="Trebuchet MS"/>
              </a:rPr>
              <a:t>i</a:t>
            </a:r>
            <a:r>
              <a:rPr sz="1900" spc="-10" dirty="0">
                <a:latin typeface="Trebuchet MS"/>
                <a:cs typeface="Trebuchet MS"/>
              </a:rPr>
              <a:t>tie</a:t>
            </a:r>
            <a:r>
              <a:rPr sz="1900" spc="-5" dirty="0">
                <a:latin typeface="Trebuchet MS"/>
                <a:cs typeface="Trebuchet MS"/>
              </a:rPr>
              <a:t>s</a:t>
            </a:r>
            <a:r>
              <a:rPr sz="1900" dirty="0">
                <a:latin typeface="Trebuchet MS"/>
                <a:cs typeface="Trebuchet MS"/>
              </a:rPr>
              <a:t>	</a:t>
            </a:r>
            <a:r>
              <a:rPr sz="1900" spc="-5" dirty="0">
                <a:latin typeface="Trebuchet MS"/>
                <a:cs typeface="Trebuchet MS"/>
              </a:rPr>
              <a:t>of</a:t>
            </a:r>
            <a:r>
              <a:rPr sz="1900" dirty="0">
                <a:latin typeface="Trebuchet MS"/>
                <a:cs typeface="Trebuchet MS"/>
              </a:rPr>
              <a:t>	</a:t>
            </a:r>
            <a:r>
              <a:rPr sz="1900" spc="-10" dirty="0">
                <a:latin typeface="Trebuchet MS"/>
                <a:cs typeface="Trebuchet MS"/>
              </a:rPr>
              <a:t>ea</a:t>
            </a:r>
            <a:r>
              <a:rPr sz="1900" dirty="0">
                <a:latin typeface="Trebuchet MS"/>
                <a:cs typeface="Trebuchet MS"/>
              </a:rPr>
              <a:t>c</a:t>
            </a:r>
            <a:r>
              <a:rPr sz="1900" spc="-5" dirty="0">
                <a:latin typeface="Trebuchet MS"/>
                <a:cs typeface="Trebuchet MS"/>
              </a:rPr>
              <a:t>h</a:t>
            </a:r>
            <a:r>
              <a:rPr sz="1900" dirty="0">
                <a:latin typeface="Trebuchet MS"/>
                <a:cs typeface="Trebuchet MS"/>
              </a:rPr>
              <a:t>	</a:t>
            </a:r>
            <a:r>
              <a:rPr sz="1900" spc="-10" dirty="0">
                <a:latin typeface="Trebuchet MS"/>
                <a:cs typeface="Trebuchet MS"/>
              </a:rPr>
              <a:t>d</a:t>
            </a:r>
            <a:r>
              <a:rPr sz="1900" dirty="0">
                <a:latin typeface="Trebuchet MS"/>
                <a:cs typeface="Trebuchet MS"/>
              </a:rPr>
              <a:t>e</a:t>
            </a:r>
            <a:r>
              <a:rPr sz="1900" spc="-10" dirty="0">
                <a:latin typeface="Trebuchet MS"/>
                <a:cs typeface="Trebuchet MS"/>
              </a:rPr>
              <a:t>p</a:t>
            </a:r>
            <a:r>
              <a:rPr sz="1900" spc="5" dirty="0">
                <a:latin typeface="Trebuchet MS"/>
                <a:cs typeface="Trebuchet MS"/>
              </a:rPr>
              <a:t>a</a:t>
            </a:r>
            <a:r>
              <a:rPr sz="1900" spc="-5" dirty="0">
                <a:latin typeface="Trebuchet MS"/>
                <a:cs typeface="Trebuchet MS"/>
              </a:rPr>
              <a:t>rtme</a:t>
            </a:r>
            <a:r>
              <a:rPr sz="1900" spc="-15" dirty="0">
                <a:latin typeface="Trebuchet MS"/>
                <a:cs typeface="Trebuchet MS"/>
              </a:rPr>
              <a:t>n</a:t>
            </a:r>
            <a:r>
              <a:rPr sz="1900" spc="-5" dirty="0">
                <a:latin typeface="Trebuchet MS"/>
                <a:cs typeface="Trebuchet MS"/>
              </a:rPr>
              <a:t>t</a:t>
            </a:r>
            <a:r>
              <a:rPr sz="1900" dirty="0">
                <a:latin typeface="Trebuchet MS"/>
                <a:cs typeface="Trebuchet MS"/>
              </a:rPr>
              <a:t>	</a:t>
            </a:r>
            <a:r>
              <a:rPr sz="1900" spc="-10" dirty="0">
                <a:latin typeface="Trebuchet MS"/>
                <a:cs typeface="Trebuchet MS"/>
              </a:rPr>
              <a:t>a</a:t>
            </a:r>
            <a:r>
              <a:rPr sz="1900" dirty="0">
                <a:latin typeface="Trebuchet MS"/>
                <a:cs typeface="Trebuchet MS"/>
              </a:rPr>
              <a:t>n</a:t>
            </a:r>
            <a:r>
              <a:rPr sz="1900" spc="-5" dirty="0">
                <a:latin typeface="Trebuchet MS"/>
                <a:cs typeface="Trebuchet MS"/>
              </a:rPr>
              <a:t>d</a:t>
            </a:r>
            <a:r>
              <a:rPr sz="1900" dirty="0">
                <a:latin typeface="Trebuchet MS"/>
                <a:cs typeface="Trebuchet MS"/>
              </a:rPr>
              <a:t>	h</a:t>
            </a:r>
            <a:r>
              <a:rPr sz="1900" spc="-5" dirty="0">
                <a:latin typeface="Trebuchet MS"/>
                <a:cs typeface="Trebuchet MS"/>
              </a:rPr>
              <a:t>ow</a:t>
            </a:r>
            <a:r>
              <a:rPr sz="1900" dirty="0">
                <a:latin typeface="Trebuchet MS"/>
                <a:cs typeface="Trebuchet MS"/>
              </a:rPr>
              <a:t>	</a:t>
            </a:r>
            <a:r>
              <a:rPr sz="1900" spc="-10" dirty="0">
                <a:latin typeface="Trebuchet MS"/>
                <a:cs typeface="Trebuchet MS"/>
              </a:rPr>
              <a:t>the</a:t>
            </a:r>
            <a:r>
              <a:rPr sz="1900" spc="-5" dirty="0">
                <a:latin typeface="Trebuchet MS"/>
                <a:cs typeface="Trebuchet MS"/>
              </a:rPr>
              <a:t>y</a:t>
            </a:r>
            <a:r>
              <a:rPr sz="1900" dirty="0">
                <a:latin typeface="Trebuchet MS"/>
                <a:cs typeface="Trebuchet MS"/>
              </a:rPr>
              <a:t>	c</a:t>
            </a:r>
            <a:r>
              <a:rPr sz="1900" spc="-10" dirty="0">
                <a:latin typeface="Trebuchet MS"/>
                <a:cs typeface="Trebuchet MS"/>
              </a:rPr>
              <a:t>a</a:t>
            </a:r>
            <a:r>
              <a:rPr sz="1900" spc="-5" dirty="0">
                <a:latin typeface="Trebuchet MS"/>
                <a:cs typeface="Trebuchet MS"/>
              </a:rPr>
              <a:t>n</a:t>
            </a:r>
            <a:r>
              <a:rPr sz="1900" dirty="0">
                <a:latin typeface="Trebuchet MS"/>
                <a:cs typeface="Trebuchet MS"/>
              </a:rPr>
              <a:t>	</a:t>
            </a:r>
            <a:r>
              <a:rPr sz="1900" spc="-10" dirty="0">
                <a:latin typeface="Trebuchet MS"/>
                <a:cs typeface="Trebuchet MS"/>
              </a:rPr>
              <a:t>co</a:t>
            </a:r>
            <a:r>
              <a:rPr sz="1900" dirty="0">
                <a:latin typeface="Trebuchet MS"/>
                <a:cs typeface="Trebuchet MS"/>
              </a:rPr>
              <a:t>n</a:t>
            </a:r>
            <a:r>
              <a:rPr sz="1900" spc="-10" dirty="0">
                <a:latin typeface="Trebuchet MS"/>
                <a:cs typeface="Trebuchet MS"/>
              </a:rPr>
              <a:t>tribut</a:t>
            </a:r>
            <a:r>
              <a:rPr sz="1900" spc="-5" dirty="0">
                <a:latin typeface="Trebuchet MS"/>
                <a:cs typeface="Trebuchet MS"/>
              </a:rPr>
              <a:t>e</a:t>
            </a:r>
            <a:r>
              <a:rPr sz="1900" dirty="0">
                <a:latin typeface="Trebuchet MS"/>
                <a:cs typeface="Trebuchet MS"/>
              </a:rPr>
              <a:t>	</a:t>
            </a:r>
            <a:r>
              <a:rPr sz="1900" spc="-5" dirty="0">
                <a:latin typeface="Trebuchet MS"/>
                <a:cs typeface="Trebuchet MS"/>
              </a:rPr>
              <a:t>to</a:t>
            </a:r>
            <a:r>
              <a:rPr sz="1900" dirty="0">
                <a:latin typeface="Trebuchet MS"/>
                <a:cs typeface="Trebuchet MS"/>
              </a:rPr>
              <a:t>	</a:t>
            </a:r>
            <a:r>
              <a:rPr sz="1900" spc="-10" dirty="0">
                <a:latin typeface="Trebuchet MS"/>
                <a:cs typeface="Trebuchet MS"/>
              </a:rPr>
              <a:t>t</a:t>
            </a:r>
            <a:r>
              <a:rPr sz="1900" spc="5" dirty="0">
                <a:latin typeface="Trebuchet MS"/>
                <a:cs typeface="Trebuchet MS"/>
              </a:rPr>
              <a:t>h</a:t>
            </a:r>
            <a:r>
              <a:rPr sz="1900" spc="-5" dirty="0">
                <a:latin typeface="Trebuchet MS"/>
                <a:cs typeface="Trebuchet MS"/>
              </a:rPr>
              <a:t>e  </a:t>
            </a:r>
            <a:r>
              <a:rPr sz="1900" spc="-10" dirty="0">
                <a:latin typeface="Trebuchet MS"/>
                <a:cs typeface="Trebuchet MS"/>
              </a:rPr>
              <a:t>effectiveness </a:t>
            </a:r>
            <a:r>
              <a:rPr sz="1900" spc="-5" dirty="0">
                <a:latin typeface="Trebuchet MS"/>
                <a:cs typeface="Trebuchet MS"/>
              </a:rPr>
              <a:t>of </a:t>
            </a:r>
            <a:r>
              <a:rPr sz="1900" spc="-10" dirty="0">
                <a:latin typeface="Trebuchet MS"/>
                <a:cs typeface="Trebuchet MS"/>
              </a:rPr>
              <a:t>the</a:t>
            </a:r>
            <a:r>
              <a:rPr sz="1900" spc="75" dirty="0">
                <a:latin typeface="Trebuchet MS"/>
                <a:cs typeface="Trebuchet MS"/>
              </a:rPr>
              <a:t> </a:t>
            </a:r>
            <a:r>
              <a:rPr sz="1900" spc="-10" dirty="0">
                <a:latin typeface="Trebuchet MS"/>
                <a:cs typeface="Trebuchet MS"/>
              </a:rPr>
              <a:t>program.</a:t>
            </a:r>
            <a:endParaRPr sz="1900" dirty="0">
              <a:latin typeface="Trebuchet MS"/>
              <a:cs typeface="Trebuchet MS"/>
            </a:endParaRPr>
          </a:p>
          <a:p>
            <a:pPr marL="355600" marR="6350" indent="-342900">
              <a:lnSpc>
                <a:spcPct val="100000"/>
              </a:lnSpc>
              <a:spcBef>
                <a:spcPts val="1000"/>
              </a:spcBef>
              <a:buFont typeface="Arial" panose="020B0604020202020204" pitchFamily="34" charset="0"/>
              <a:buChar char="•"/>
              <a:tabLst>
                <a:tab pos="354965" algn="l"/>
                <a:tab pos="355600" algn="l"/>
              </a:tabLst>
            </a:pPr>
            <a:r>
              <a:rPr sz="1900" spc="-55" dirty="0">
                <a:latin typeface="Trebuchet MS"/>
                <a:cs typeface="Trebuchet MS"/>
              </a:rPr>
              <a:t>Takes </a:t>
            </a:r>
            <a:r>
              <a:rPr sz="1900" spc="-5" dirty="0">
                <a:latin typeface="Trebuchet MS"/>
                <a:cs typeface="Trebuchet MS"/>
              </a:rPr>
              <a:t>appropriate corrective and preventive actions and </a:t>
            </a:r>
            <a:r>
              <a:rPr sz="1900" spc="-10" dirty="0">
                <a:latin typeface="Trebuchet MS"/>
                <a:cs typeface="Trebuchet MS"/>
              </a:rPr>
              <a:t>continually </a:t>
            </a:r>
            <a:r>
              <a:rPr sz="1900" spc="-5" dirty="0">
                <a:latin typeface="Trebuchet MS"/>
                <a:cs typeface="Trebuchet MS"/>
              </a:rPr>
              <a:t>improves </a:t>
            </a:r>
            <a:r>
              <a:rPr sz="1900" spc="-10" dirty="0">
                <a:latin typeface="Trebuchet MS"/>
                <a:cs typeface="Trebuchet MS"/>
              </a:rPr>
              <a:t>the effectiveness  </a:t>
            </a:r>
            <a:r>
              <a:rPr sz="1900" spc="-5" dirty="0">
                <a:latin typeface="Trebuchet MS"/>
                <a:cs typeface="Trebuchet MS"/>
              </a:rPr>
              <a:t>of </a:t>
            </a:r>
            <a:r>
              <a:rPr sz="1900" spc="-10" dirty="0">
                <a:latin typeface="Trebuchet MS"/>
                <a:cs typeface="Trebuchet MS"/>
              </a:rPr>
              <a:t>the</a:t>
            </a:r>
            <a:r>
              <a:rPr sz="1900" spc="10" dirty="0">
                <a:latin typeface="Trebuchet MS"/>
                <a:cs typeface="Trebuchet MS"/>
              </a:rPr>
              <a:t> </a:t>
            </a:r>
            <a:r>
              <a:rPr sz="1900" spc="-10" dirty="0">
                <a:latin typeface="Trebuchet MS"/>
                <a:cs typeface="Trebuchet MS"/>
              </a:rPr>
              <a:t>program.</a:t>
            </a:r>
            <a:endParaRPr sz="1900" dirty="0">
              <a:latin typeface="Trebuchet MS"/>
              <a:cs typeface="Trebuchet MS"/>
            </a:endParaRPr>
          </a:p>
          <a:p>
            <a:pPr marL="355600" indent="-342900">
              <a:lnSpc>
                <a:spcPct val="100000"/>
              </a:lnSpc>
              <a:spcBef>
                <a:spcPts val="1005"/>
              </a:spcBef>
              <a:buFont typeface="Arial" panose="020B0604020202020204" pitchFamily="34" charset="0"/>
              <a:buChar char="•"/>
              <a:tabLst>
                <a:tab pos="354965" algn="l"/>
                <a:tab pos="355600" algn="l"/>
              </a:tabLst>
            </a:pPr>
            <a:r>
              <a:rPr sz="1900" spc="-5" dirty="0">
                <a:latin typeface="Trebuchet MS"/>
                <a:cs typeface="Trebuchet MS"/>
              </a:rPr>
              <a:t>Ensures </a:t>
            </a:r>
            <a:r>
              <a:rPr sz="1900" spc="-10" dirty="0">
                <a:latin typeface="Trebuchet MS"/>
                <a:cs typeface="Trebuchet MS"/>
              </a:rPr>
              <a:t>that employees are </a:t>
            </a:r>
            <a:r>
              <a:rPr sz="1900" spc="-5" dirty="0">
                <a:latin typeface="Trebuchet MS"/>
                <a:cs typeface="Trebuchet MS"/>
              </a:rPr>
              <a:t>familiar </a:t>
            </a:r>
            <a:r>
              <a:rPr sz="1900" spc="-10" dirty="0">
                <a:latin typeface="Trebuchet MS"/>
                <a:cs typeface="Trebuchet MS"/>
              </a:rPr>
              <a:t>and comply </a:t>
            </a:r>
            <a:r>
              <a:rPr sz="1900" spc="-5" dirty="0">
                <a:latin typeface="Trebuchet MS"/>
                <a:cs typeface="Trebuchet MS"/>
              </a:rPr>
              <a:t>with </a:t>
            </a:r>
            <a:r>
              <a:rPr sz="1900" spc="-10" dirty="0">
                <a:latin typeface="Trebuchet MS"/>
                <a:cs typeface="Trebuchet MS"/>
              </a:rPr>
              <a:t>the requirements </a:t>
            </a:r>
            <a:r>
              <a:rPr sz="1900" spc="-5" dirty="0">
                <a:latin typeface="Trebuchet MS"/>
                <a:cs typeface="Trebuchet MS"/>
              </a:rPr>
              <a:t>of </a:t>
            </a:r>
            <a:r>
              <a:rPr sz="1900" spc="-10" dirty="0">
                <a:latin typeface="Trebuchet MS"/>
                <a:cs typeface="Trebuchet MS"/>
              </a:rPr>
              <a:t>the</a:t>
            </a:r>
            <a:r>
              <a:rPr sz="1900" spc="325" dirty="0">
                <a:latin typeface="Trebuchet MS"/>
                <a:cs typeface="Trebuchet MS"/>
              </a:rPr>
              <a:t> </a:t>
            </a:r>
            <a:r>
              <a:rPr sz="1900" spc="-10" dirty="0">
                <a:latin typeface="Trebuchet MS"/>
                <a:cs typeface="Trebuchet MS"/>
              </a:rPr>
              <a:t>program.</a:t>
            </a:r>
            <a:endParaRPr sz="1900" dirty="0">
              <a:latin typeface="Trebuchet MS"/>
              <a:cs typeface="Trebuchet MS"/>
            </a:endParaRPr>
          </a:p>
          <a:p>
            <a:pPr marL="355600" indent="-342900">
              <a:lnSpc>
                <a:spcPct val="100000"/>
              </a:lnSpc>
              <a:spcBef>
                <a:spcPts val="1000"/>
              </a:spcBef>
              <a:buFont typeface="Arial" panose="020B0604020202020204" pitchFamily="34" charset="0"/>
              <a:buChar char="•"/>
              <a:tabLst>
                <a:tab pos="354965" algn="l"/>
                <a:tab pos="355600" algn="l"/>
              </a:tabLst>
            </a:pPr>
            <a:r>
              <a:rPr sz="1900" spc="-5" dirty="0">
                <a:latin typeface="Trebuchet MS"/>
                <a:cs typeface="Trebuchet MS"/>
              </a:rPr>
              <a:t>Commits to </a:t>
            </a:r>
            <a:r>
              <a:rPr sz="1900" spc="-10" dirty="0">
                <a:latin typeface="Trebuchet MS"/>
                <a:cs typeface="Trebuchet MS"/>
              </a:rPr>
              <a:t>develop, implement and continually improve the effectiveness </a:t>
            </a:r>
            <a:r>
              <a:rPr sz="1900" spc="-5" dirty="0">
                <a:latin typeface="Trebuchet MS"/>
                <a:cs typeface="Trebuchet MS"/>
              </a:rPr>
              <a:t>of </a:t>
            </a:r>
            <a:r>
              <a:rPr sz="1900" spc="-10" dirty="0">
                <a:latin typeface="Trebuchet MS"/>
                <a:cs typeface="Trebuchet MS"/>
              </a:rPr>
              <a:t>the</a:t>
            </a:r>
            <a:r>
              <a:rPr sz="1900" spc="370" dirty="0">
                <a:latin typeface="Trebuchet MS"/>
                <a:cs typeface="Trebuchet MS"/>
              </a:rPr>
              <a:t> </a:t>
            </a:r>
            <a:r>
              <a:rPr sz="1900" spc="-10" dirty="0">
                <a:latin typeface="Trebuchet MS"/>
                <a:cs typeface="Trebuchet MS"/>
              </a:rPr>
              <a:t>program.</a:t>
            </a:r>
            <a:endParaRPr sz="1900" dirty="0">
              <a:latin typeface="Trebuchet MS"/>
              <a:cs typeface="Trebuchet MS"/>
            </a:endParaRPr>
          </a:p>
          <a:p>
            <a:pPr marL="355600" indent="-342900">
              <a:lnSpc>
                <a:spcPct val="100000"/>
              </a:lnSpc>
              <a:spcBef>
                <a:spcPts val="994"/>
              </a:spcBef>
              <a:buFont typeface="Arial" panose="020B0604020202020204" pitchFamily="34" charset="0"/>
              <a:buChar char="•"/>
              <a:tabLst>
                <a:tab pos="354965" algn="l"/>
                <a:tab pos="355600" algn="l"/>
              </a:tabLst>
            </a:pPr>
            <a:r>
              <a:rPr sz="1900" spc="-5" dirty="0">
                <a:latin typeface="Trebuchet MS"/>
                <a:cs typeface="Trebuchet MS"/>
              </a:rPr>
              <a:t>The </a:t>
            </a:r>
            <a:r>
              <a:rPr sz="1900" spc="-10" dirty="0">
                <a:latin typeface="Trebuchet MS"/>
                <a:cs typeface="Trebuchet MS"/>
              </a:rPr>
              <a:t>measures and requirements </a:t>
            </a:r>
            <a:r>
              <a:rPr sz="1900" spc="-5" dirty="0">
                <a:latin typeface="Trebuchet MS"/>
                <a:cs typeface="Trebuchet MS"/>
              </a:rPr>
              <a:t>of </a:t>
            </a:r>
            <a:r>
              <a:rPr sz="1900" spc="-10" dirty="0">
                <a:latin typeface="Trebuchet MS"/>
                <a:cs typeface="Trebuchet MS"/>
              </a:rPr>
              <a:t>the program </a:t>
            </a:r>
            <a:r>
              <a:rPr sz="1900" spc="-5" dirty="0">
                <a:latin typeface="Trebuchet MS"/>
                <a:cs typeface="Trebuchet MS"/>
              </a:rPr>
              <a:t>should be</a:t>
            </a:r>
            <a:r>
              <a:rPr sz="1900" spc="260" dirty="0">
                <a:latin typeface="Trebuchet MS"/>
                <a:cs typeface="Trebuchet MS"/>
              </a:rPr>
              <a:t> </a:t>
            </a:r>
            <a:r>
              <a:rPr sz="1900" spc="-5" dirty="0">
                <a:latin typeface="Trebuchet MS"/>
                <a:cs typeface="Trebuchet MS"/>
              </a:rPr>
              <a:t>available.</a:t>
            </a:r>
            <a:endParaRPr sz="1900" dirty="0">
              <a:latin typeface="Trebuchet MS"/>
              <a:cs typeface="Trebuchet M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520" y="121742"/>
            <a:ext cx="2428240" cy="574675"/>
          </a:xfrm>
          <a:prstGeom prst="rect">
            <a:avLst/>
          </a:prstGeom>
        </p:spPr>
        <p:txBody>
          <a:bodyPr vert="horz" wrap="square" lIns="0" tIns="12700" rIns="0" bIns="0" rtlCol="0">
            <a:spAutoFit/>
          </a:bodyPr>
          <a:lstStyle/>
          <a:p>
            <a:pPr marL="12700">
              <a:lnSpc>
                <a:spcPct val="100000"/>
              </a:lnSpc>
              <a:spcBef>
                <a:spcPts val="100"/>
              </a:spcBef>
            </a:pPr>
            <a:r>
              <a:rPr dirty="0"/>
              <a:t>Crisis</a:t>
            </a:r>
            <a:r>
              <a:rPr spc="-150" dirty="0"/>
              <a:t> </a:t>
            </a:r>
            <a:r>
              <a:rPr spc="-100" dirty="0"/>
              <a:t>Team</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70</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741680" y="1799081"/>
            <a:ext cx="10824210" cy="2928620"/>
          </a:xfrm>
          <a:prstGeom prst="rect">
            <a:avLst/>
          </a:prstGeom>
        </p:spPr>
        <p:txBody>
          <a:bodyPr vert="horz" wrap="square" lIns="0" tIns="12065" rIns="0" bIns="0" rtlCol="0">
            <a:spAutoFit/>
          </a:bodyPr>
          <a:lstStyle/>
          <a:p>
            <a:pPr marL="12700" marR="5080" algn="just">
              <a:lnSpc>
                <a:spcPct val="100000"/>
              </a:lnSpc>
              <a:spcBef>
                <a:spcPts val="95"/>
              </a:spcBef>
            </a:pPr>
            <a:r>
              <a:rPr sz="1900" spc="-5" dirty="0">
                <a:latin typeface="Trebuchet MS"/>
                <a:cs typeface="Trebuchet MS"/>
              </a:rPr>
              <a:t>A crisis team </a:t>
            </a:r>
            <a:r>
              <a:rPr sz="1900" spc="-10" dirty="0">
                <a:latin typeface="Trebuchet MS"/>
                <a:cs typeface="Trebuchet MS"/>
              </a:rPr>
              <a:t>involving </a:t>
            </a:r>
            <a:r>
              <a:rPr sz="1900" spc="-5" dirty="0">
                <a:latin typeface="Trebuchet MS"/>
                <a:cs typeface="Trebuchet MS"/>
              </a:rPr>
              <a:t>members of each relevant department (HODs) can support management </a:t>
            </a:r>
            <a:r>
              <a:rPr sz="1900" spc="-10" dirty="0">
                <a:latin typeface="Trebuchet MS"/>
                <a:cs typeface="Trebuchet MS"/>
              </a:rPr>
              <a:t>in  the </a:t>
            </a:r>
            <a:r>
              <a:rPr sz="1900" spc="-5" dirty="0">
                <a:latin typeface="Trebuchet MS"/>
                <a:cs typeface="Trebuchet MS"/>
              </a:rPr>
              <a:t>implementation of the </a:t>
            </a:r>
            <a:r>
              <a:rPr sz="1900" spc="-10" dirty="0">
                <a:latin typeface="Trebuchet MS"/>
                <a:cs typeface="Trebuchet MS"/>
              </a:rPr>
              <a:t>action </a:t>
            </a:r>
            <a:r>
              <a:rPr sz="1900" spc="-5" dirty="0">
                <a:latin typeface="Trebuchet MS"/>
                <a:cs typeface="Trebuchet MS"/>
              </a:rPr>
              <a:t>plan and </a:t>
            </a:r>
            <a:r>
              <a:rPr sz="1900" spc="-10" dirty="0">
                <a:latin typeface="Trebuchet MS"/>
                <a:cs typeface="Trebuchet MS"/>
              </a:rPr>
              <a:t>timely identification </a:t>
            </a:r>
            <a:r>
              <a:rPr sz="1900" dirty="0">
                <a:latin typeface="Trebuchet MS"/>
                <a:cs typeface="Trebuchet MS"/>
              </a:rPr>
              <a:t>of </a:t>
            </a:r>
            <a:r>
              <a:rPr sz="1900" spc="-5" dirty="0">
                <a:latin typeface="Trebuchet MS"/>
                <a:cs typeface="Trebuchet MS"/>
              </a:rPr>
              <a:t>required adjustments. This will  </a:t>
            </a:r>
            <a:r>
              <a:rPr sz="1900" spc="-10" dirty="0">
                <a:latin typeface="Trebuchet MS"/>
                <a:cs typeface="Trebuchet MS"/>
              </a:rPr>
              <a:t>enable the </a:t>
            </a:r>
            <a:r>
              <a:rPr sz="1900" spc="-5" dirty="0">
                <a:latin typeface="Trebuchet MS"/>
                <a:cs typeface="Trebuchet MS"/>
              </a:rPr>
              <a:t>hotel to operate smoothly and still </a:t>
            </a:r>
            <a:r>
              <a:rPr sz="1900" spc="-10" dirty="0">
                <a:latin typeface="Trebuchet MS"/>
                <a:cs typeface="Trebuchet MS"/>
              </a:rPr>
              <a:t>meet </a:t>
            </a:r>
            <a:r>
              <a:rPr sz="1900" spc="-20" dirty="0">
                <a:latin typeface="Trebuchet MS"/>
                <a:cs typeface="Trebuchet MS"/>
              </a:rPr>
              <a:t>guest’s </a:t>
            </a:r>
            <a:r>
              <a:rPr sz="1900" spc="-5" dirty="0">
                <a:latin typeface="Trebuchet MS"/>
                <a:cs typeface="Trebuchet MS"/>
              </a:rPr>
              <a:t>expectation while </a:t>
            </a:r>
            <a:r>
              <a:rPr sz="1900" spc="-10" dirty="0">
                <a:latin typeface="Trebuchet MS"/>
                <a:cs typeface="Trebuchet MS"/>
              </a:rPr>
              <a:t>maintaining </a:t>
            </a:r>
            <a:r>
              <a:rPr sz="1900" spc="-5" dirty="0">
                <a:latin typeface="Trebuchet MS"/>
                <a:cs typeface="Trebuchet MS"/>
              </a:rPr>
              <a:t>a </a:t>
            </a:r>
            <a:r>
              <a:rPr sz="1900" spc="-10" dirty="0">
                <a:latin typeface="Trebuchet MS"/>
                <a:cs typeface="Trebuchet MS"/>
              </a:rPr>
              <a:t>high  </a:t>
            </a:r>
            <a:r>
              <a:rPr sz="1900" spc="-5" dirty="0">
                <a:latin typeface="Trebuchet MS"/>
                <a:cs typeface="Trebuchet MS"/>
              </a:rPr>
              <a:t>level of </a:t>
            </a:r>
            <a:r>
              <a:rPr sz="1900" spc="-10" dirty="0">
                <a:latin typeface="Trebuchet MS"/>
                <a:cs typeface="Trebuchet MS"/>
              </a:rPr>
              <a:t>hygiene </a:t>
            </a:r>
            <a:r>
              <a:rPr sz="1900" spc="-5" dirty="0">
                <a:latin typeface="Trebuchet MS"/>
                <a:cs typeface="Trebuchet MS"/>
              </a:rPr>
              <a:t>in the</a:t>
            </a:r>
            <a:r>
              <a:rPr sz="1900" spc="60" dirty="0">
                <a:latin typeface="Trebuchet MS"/>
                <a:cs typeface="Trebuchet MS"/>
              </a:rPr>
              <a:t> </a:t>
            </a:r>
            <a:r>
              <a:rPr sz="1900" spc="-5" dirty="0">
                <a:latin typeface="Trebuchet MS"/>
                <a:cs typeface="Trebuchet MS"/>
              </a:rPr>
              <a:t>hotel.</a:t>
            </a:r>
            <a:endParaRPr sz="1900">
              <a:latin typeface="Trebuchet MS"/>
              <a:cs typeface="Trebuchet MS"/>
            </a:endParaRPr>
          </a:p>
          <a:p>
            <a:pPr>
              <a:lnSpc>
                <a:spcPct val="100000"/>
              </a:lnSpc>
              <a:spcBef>
                <a:spcPts val="5"/>
              </a:spcBef>
            </a:pPr>
            <a:endParaRPr sz="2000">
              <a:latin typeface="Times New Roman"/>
              <a:cs typeface="Times New Roman"/>
            </a:endParaRPr>
          </a:p>
          <a:p>
            <a:pPr marL="355600" indent="-342900">
              <a:lnSpc>
                <a:spcPct val="100000"/>
              </a:lnSpc>
              <a:buChar char="-"/>
              <a:tabLst>
                <a:tab pos="354965" algn="l"/>
                <a:tab pos="355600" algn="l"/>
              </a:tabLst>
            </a:pPr>
            <a:r>
              <a:rPr sz="1900" spc="-15" dirty="0">
                <a:latin typeface="Trebuchet MS"/>
                <a:cs typeface="Trebuchet MS"/>
              </a:rPr>
              <a:t>Responsible </a:t>
            </a:r>
            <a:r>
              <a:rPr sz="1900" spc="-5" dirty="0">
                <a:latin typeface="Trebuchet MS"/>
                <a:cs typeface="Trebuchet MS"/>
              </a:rPr>
              <a:t>of all </a:t>
            </a:r>
            <a:r>
              <a:rPr sz="1900" spc="-10" dirty="0">
                <a:latin typeface="Trebuchet MS"/>
                <a:cs typeface="Trebuchet MS"/>
              </a:rPr>
              <a:t>disinfection and cleaning</a:t>
            </a:r>
            <a:r>
              <a:rPr sz="1900" spc="165" dirty="0">
                <a:latin typeface="Trebuchet MS"/>
                <a:cs typeface="Trebuchet MS"/>
              </a:rPr>
              <a:t> </a:t>
            </a:r>
            <a:r>
              <a:rPr sz="1900" spc="-5" dirty="0">
                <a:latin typeface="Trebuchet MS"/>
                <a:cs typeface="Trebuchet MS"/>
              </a:rPr>
              <a:t>plan.</a:t>
            </a:r>
            <a:endParaRPr sz="1900">
              <a:latin typeface="Trebuchet MS"/>
              <a:cs typeface="Trebuchet MS"/>
            </a:endParaRPr>
          </a:p>
          <a:p>
            <a:pPr marL="355600" indent="-342900">
              <a:lnSpc>
                <a:spcPct val="100000"/>
              </a:lnSpc>
              <a:spcBef>
                <a:spcPts val="780"/>
              </a:spcBef>
              <a:buChar char="-"/>
              <a:tabLst>
                <a:tab pos="354965" algn="l"/>
                <a:tab pos="355600" algn="l"/>
              </a:tabLst>
            </a:pPr>
            <a:r>
              <a:rPr sz="1900" spc="-5" dirty="0">
                <a:latin typeface="Trebuchet MS"/>
                <a:cs typeface="Trebuchet MS"/>
              </a:rPr>
              <a:t>Ensure </a:t>
            </a:r>
            <a:r>
              <a:rPr sz="1900" spc="-10" dirty="0">
                <a:latin typeface="Trebuchet MS"/>
                <a:cs typeface="Trebuchet MS"/>
              </a:rPr>
              <a:t>the </a:t>
            </a:r>
            <a:r>
              <a:rPr sz="1900" spc="-5" dirty="0">
                <a:latin typeface="Trebuchet MS"/>
                <a:cs typeface="Trebuchet MS"/>
              </a:rPr>
              <a:t>sickness, illness </a:t>
            </a:r>
            <a:r>
              <a:rPr sz="1900" spc="-10" dirty="0">
                <a:latin typeface="Trebuchet MS"/>
                <a:cs typeface="Trebuchet MS"/>
              </a:rPr>
              <a:t>procedure kept </a:t>
            </a:r>
            <a:r>
              <a:rPr sz="1900" spc="-5" dirty="0">
                <a:latin typeface="Trebuchet MS"/>
                <a:cs typeface="Trebuchet MS"/>
              </a:rPr>
              <a:t>in</a:t>
            </a:r>
            <a:r>
              <a:rPr sz="1900" spc="185" dirty="0">
                <a:latin typeface="Trebuchet MS"/>
                <a:cs typeface="Trebuchet MS"/>
              </a:rPr>
              <a:t> </a:t>
            </a:r>
            <a:r>
              <a:rPr sz="1900" spc="-10" dirty="0">
                <a:latin typeface="Trebuchet MS"/>
                <a:cs typeface="Trebuchet MS"/>
              </a:rPr>
              <a:t>place.</a:t>
            </a:r>
            <a:endParaRPr sz="1900">
              <a:latin typeface="Trebuchet MS"/>
              <a:cs typeface="Trebuchet MS"/>
            </a:endParaRPr>
          </a:p>
          <a:p>
            <a:pPr marL="355600" indent="-342900">
              <a:lnSpc>
                <a:spcPct val="100000"/>
              </a:lnSpc>
              <a:spcBef>
                <a:spcPts val="770"/>
              </a:spcBef>
              <a:buChar char="-"/>
              <a:tabLst>
                <a:tab pos="354965" algn="l"/>
                <a:tab pos="355600" algn="l"/>
              </a:tabLst>
            </a:pPr>
            <a:r>
              <a:rPr sz="1900" spc="-5" dirty="0">
                <a:latin typeface="Trebuchet MS"/>
                <a:cs typeface="Trebuchet MS"/>
              </a:rPr>
              <a:t>Ensure </a:t>
            </a:r>
            <a:r>
              <a:rPr sz="1900" spc="-10" dirty="0">
                <a:latin typeface="Trebuchet MS"/>
                <a:cs typeface="Trebuchet MS"/>
              </a:rPr>
              <a:t>the action plans are done </a:t>
            </a:r>
            <a:r>
              <a:rPr sz="1900" spc="-5" dirty="0">
                <a:latin typeface="Trebuchet MS"/>
                <a:cs typeface="Trebuchet MS"/>
              </a:rPr>
              <a:t>in </a:t>
            </a:r>
            <a:r>
              <a:rPr sz="1900" spc="-10" dirty="0">
                <a:latin typeface="Trebuchet MS"/>
                <a:cs typeface="Trebuchet MS"/>
              </a:rPr>
              <a:t>case </a:t>
            </a:r>
            <a:r>
              <a:rPr sz="1900" spc="-5" dirty="0">
                <a:latin typeface="Trebuchet MS"/>
                <a:cs typeface="Trebuchet MS"/>
              </a:rPr>
              <a:t>of </a:t>
            </a:r>
            <a:r>
              <a:rPr sz="1900" spc="-10" dirty="0">
                <a:latin typeface="Trebuchet MS"/>
                <a:cs typeface="Trebuchet MS"/>
              </a:rPr>
              <a:t>nonconformance</a:t>
            </a:r>
            <a:r>
              <a:rPr sz="1900" spc="250" dirty="0">
                <a:latin typeface="Trebuchet MS"/>
                <a:cs typeface="Trebuchet MS"/>
              </a:rPr>
              <a:t> </a:t>
            </a:r>
            <a:r>
              <a:rPr sz="1900" spc="-5" dirty="0">
                <a:latin typeface="Trebuchet MS"/>
                <a:cs typeface="Trebuchet MS"/>
              </a:rPr>
              <a:t>points.</a:t>
            </a:r>
            <a:endParaRPr sz="1900">
              <a:latin typeface="Trebuchet MS"/>
              <a:cs typeface="Trebuchet MS"/>
            </a:endParaRPr>
          </a:p>
          <a:p>
            <a:pPr marL="355600" indent="-342900">
              <a:lnSpc>
                <a:spcPct val="100000"/>
              </a:lnSpc>
              <a:spcBef>
                <a:spcPts val="770"/>
              </a:spcBef>
              <a:buChar char="-"/>
              <a:tabLst>
                <a:tab pos="354965" algn="l"/>
                <a:tab pos="355600" algn="l"/>
              </a:tabLst>
            </a:pPr>
            <a:r>
              <a:rPr sz="1900" spc="-15" dirty="0">
                <a:latin typeface="Trebuchet MS"/>
                <a:cs typeface="Trebuchet MS"/>
              </a:rPr>
              <a:t>Responsible </a:t>
            </a:r>
            <a:r>
              <a:rPr sz="1900" spc="-5" dirty="0">
                <a:latin typeface="Trebuchet MS"/>
                <a:cs typeface="Trebuchet MS"/>
              </a:rPr>
              <a:t>of </a:t>
            </a:r>
            <a:r>
              <a:rPr sz="1900" spc="-10" dirty="0">
                <a:latin typeface="Trebuchet MS"/>
                <a:cs typeface="Trebuchet MS"/>
              </a:rPr>
              <a:t>applying and updating the guidance</a:t>
            </a:r>
            <a:r>
              <a:rPr sz="1900" spc="200" dirty="0">
                <a:latin typeface="Trebuchet MS"/>
                <a:cs typeface="Trebuchet MS"/>
              </a:rPr>
              <a:t> </a:t>
            </a:r>
            <a:r>
              <a:rPr sz="1900" spc="-30" dirty="0">
                <a:latin typeface="Trebuchet MS"/>
                <a:cs typeface="Trebuchet MS"/>
              </a:rPr>
              <a:t>strictly.</a:t>
            </a:r>
            <a:endParaRPr sz="1900">
              <a:latin typeface="Trebuchet MS"/>
              <a:cs typeface="Trebuchet M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2410"/>
            <a:ext cx="8925560" cy="574675"/>
          </a:xfrm>
          <a:prstGeom prst="rect">
            <a:avLst/>
          </a:prstGeom>
        </p:spPr>
        <p:txBody>
          <a:bodyPr vert="horz" wrap="square" lIns="0" tIns="12700" rIns="0" bIns="0" rtlCol="0">
            <a:spAutoFit/>
          </a:bodyPr>
          <a:lstStyle/>
          <a:p>
            <a:pPr marL="12700">
              <a:lnSpc>
                <a:spcPct val="100000"/>
              </a:lnSpc>
              <a:spcBef>
                <a:spcPts val="100"/>
              </a:spcBef>
            </a:pPr>
            <a:r>
              <a:rPr spc="-5" dirty="0"/>
              <a:t>In </a:t>
            </a:r>
            <a:r>
              <a:rPr dirty="0"/>
              <a:t>Case of an </a:t>
            </a:r>
            <a:r>
              <a:rPr spc="-10" dirty="0"/>
              <a:t>Infected </a:t>
            </a:r>
            <a:r>
              <a:rPr spc="-30" dirty="0"/>
              <a:t>Person </a:t>
            </a:r>
            <a:r>
              <a:rPr dirty="0"/>
              <a:t>in </a:t>
            </a:r>
            <a:r>
              <a:rPr spc="-5" dirty="0"/>
              <a:t>the</a:t>
            </a:r>
            <a:r>
              <a:rPr spc="5" dirty="0"/>
              <a:t> </a:t>
            </a:r>
            <a:r>
              <a:rPr dirty="0"/>
              <a:t>Hotel</a:t>
            </a:r>
          </a:p>
        </p:txBody>
      </p:sp>
      <p:sp>
        <p:nvSpPr>
          <p:cNvPr id="3" name="object 3"/>
          <p:cNvSpPr txBox="1"/>
          <p:nvPr/>
        </p:nvSpPr>
        <p:spPr>
          <a:xfrm>
            <a:off x="770636" y="1525295"/>
            <a:ext cx="6770370" cy="3682365"/>
          </a:xfrm>
          <a:prstGeom prst="rect">
            <a:avLst/>
          </a:prstGeom>
        </p:spPr>
        <p:txBody>
          <a:bodyPr vert="horz" wrap="square" lIns="0" tIns="139065" rIns="0" bIns="0" rtlCol="0">
            <a:spAutoFit/>
          </a:bodyPr>
          <a:lstStyle/>
          <a:p>
            <a:pPr marL="12700" algn="just">
              <a:lnSpc>
                <a:spcPct val="100000"/>
              </a:lnSpc>
              <a:spcBef>
                <a:spcPts val="1095"/>
              </a:spcBef>
            </a:pPr>
            <a:r>
              <a:rPr sz="1900" u="heavy" spc="-10" dirty="0">
                <a:uFill>
                  <a:solidFill>
                    <a:srgbClr val="000000"/>
                  </a:solidFill>
                </a:uFill>
                <a:latin typeface="Trebuchet MS"/>
                <a:cs typeface="Trebuchet MS"/>
              </a:rPr>
              <a:t>Affected Guest </a:t>
            </a:r>
            <a:r>
              <a:rPr sz="1900" u="heavy" spc="-5" dirty="0">
                <a:uFill>
                  <a:solidFill>
                    <a:srgbClr val="000000"/>
                  </a:solidFill>
                </a:uFill>
                <a:latin typeface="Trebuchet MS"/>
                <a:cs typeface="Trebuchet MS"/>
              </a:rPr>
              <a:t>in </a:t>
            </a:r>
            <a:r>
              <a:rPr sz="1900" u="heavy" spc="-10" dirty="0">
                <a:uFill>
                  <a:solidFill>
                    <a:srgbClr val="000000"/>
                  </a:solidFill>
                </a:uFill>
                <a:latin typeface="Trebuchet MS"/>
                <a:cs typeface="Trebuchet MS"/>
              </a:rPr>
              <a:t>the</a:t>
            </a:r>
            <a:r>
              <a:rPr sz="1900" u="heavy" spc="70"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Hotel</a:t>
            </a:r>
            <a:endParaRPr sz="1900" dirty="0">
              <a:latin typeface="Trebuchet MS"/>
              <a:cs typeface="Trebuchet MS"/>
            </a:endParaRPr>
          </a:p>
          <a:p>
            <a:pPr marL="12700" marR="5080" algn="just">
              <a:lnSpc>
                <a:spcPct val="100000"/>
              </a:lnSpc>
              <a:spcBef>
                <a:spcPts val="994"/>
              </a:spcBef>
            </a:pPr>
            <a:r>
              <a:rPr sz="1900" spc="-5" dirty="0">
                <a:latin typeface="Trebuchet MS"/>
                <a:cs typeface="Trebuchet MS"/>
              </a:rPr>
              <a:t>A continued stay of </a:t>
            </a:r>
            <a:r>
              <a:rPr sz="1900" spc="-10" dirty="0">
                <a:latin typeface="Trebuchet MS"/>
                <a:cs typeface="Trebuchet MS"/>
              </a:rPr>
              <a:t>the </a:t>
            </a:r>
            <a:r>
              <a:rPr sz="1900" spc="-5" dirty="0">
                <a:latin typeface="Trebuchet MS"/>
                <a:cs typeface="Trebuchet MS"/>
              </a:rPr>
              <a:t>sick person in </a:t>
            </a:r>
            <a:r>
              <a:rPr sz="1900" spc="-10" dirty="0">
                <a:latin typeface="Trebuchet MS"/>
                <a:cs typeface="Trebuchet MS"/>
              </a:rPr>
              <a:t>the </a:t>
            </a:r>
            <a:r>
              <a:rPr sz="1900" spc="-5" dirty="0">
                <a:latin typeface="Trebuchet MS"/>
                <a:cs typeface="Trebuchet MS"/>
              </a:rPr>
              <a:t>establishment </a:t>
            </a:r>
            <a:r>
              <a:rPr sz="1900" spc="-10" dirty="0">
                <a:latin typeface="Trebuchet MS"/>
                <a:cs typeface="Trebuchet MS"/>
              </a:rPr>
              <a:t>is  not</a:t>
            </a:r>
            <a:r>
              <a:rPr sz="1900" spc="5" dirty="0">
                <a:latin typeface="Trebuchet MS"/>
                <a:cs typeface="Trebuchet MS"/>
              </a:rPr>
              <a:t> </a:t>
            </a:r>
            <a:r>
              <a:rPr sz="1900" spc="-10" dirty="0">
                <a:latin typeface="Trebuchet MS"/>
                <a:cs typeface="Trebuchet MS"/>
              </a:rPr>
              <a:t>recommended.</a:t>
            </a:r>
            <a:endParaRPr sz="1900" dirty="0">
              <a:latin typeface="Trebuchet MS"/>
              <a:cs typeface="Trebuchet MS"/>
            </a:endParaRPr>
          </a:p>
          <a:p>
            <a:pPr>
              <a:lnSpc>
                <a:spcPct val="100000"/>
              </a:lnSpc>
              <a:spcBef>
                <a:spcPts val="40"/>
              </a:spcBef>
            </a:pPr>
            <a:endParaRPr sz="2650" dirty="0">
              <a:latin typeface="Times New Roman"/>
              <a:cs typeface="Times New Roman"/>
            </a:endParaRPr>
          </a:p>
          <a:p>
            <a:pPr marL="12700" marR="5080" algn="just">
              <a:lnSpc>
                <a:spcPct val="100000"/>
              </a:lnSpc>
            </a:pPr>
            <a:r>
              <a:rPr sz="1900" spc="-5" dirty="0">
                <a:latin typeface="Trebuchet MS"/>
                <a:cs typeface="Trebuchet MS"/>
              </a:rPr>
              <a:t>The person can be isolated in a </a:t>
            </a:r>
            <a:r>
              <a:rPr sz="1900" dirty="0">
                <a:latin typeface="Trebuchet MS"/>
                <a:cs typeface="Trebuchet MS"/>
              </a:rPr>
              <a:t>room </a:t>
            </a:r>
            <a:r>
              <a:rPr sz="1900" spc="-5" dirty="0">
                <a:latin typeface="Trebuchet MS"/>
                <a:cs typeface="Trebuchet MS"/>
              </a:rPr>
              <a:t>on a temporary basis  </a:t>
            </a:r>
            <a:r>
              <a:rPr sz="1900" spc="-10" dirty="0">
                <a:latin typeface="Trebuchet MS"/>
                <a:cs typeface="Trebuchet MS"/>
              </a:rPr>
              <a:t>until the intervention </a:t>
            </a:r>
            <a:r>
              <a:rPr sz="1900" spc="-5" dirty="0">
                <a:latin typeface="Trebuchet MS"/>
                <a:cs typeface="Trebuchet MS"/>
              </a:rPr>
              <a:t>of a </a:t>
            </a:r>
            <a:r>
              <a:rPr sz="1900" spc="-10" dirty="0">
                <a:latin typeface="Trebuchet MS"/>
                <a:cs typeface="Trebuchet MS"/>
              </a:rPr>
              <a:t>hotel </a:t>
            </a:r>
            <a:r>
              <a:rPr sz="1900" spc="-5" dirty="0">
                <a:latin typeface="Trebuchet MS"/>
                <a:cs typeface="Trebuchet MS"/>
              </a:rPr>
              <a:t>doctor or local </a:t>
            </a:r>
            <a:r>
              <a:rPr sz="1900" spc="-10" dirty="0">
                <a:latin typeface="Trebuchet MS"/>
                <a:cs typeface="Trebuchet MS"/>
              </a:rPr>
              <a:t>health  authorities, </a:t>
            </a:r>
            <a:r>
              <a:rPr sz="1900" spc="-5" dirty="0">
                <a:latin typeface="Trebuchet MS"/>
                <a:cs typeface="Trebuchet MS"/>
              </a:rPr>
              <a:t>and provided </a:t>
            </a:r>
            <a:r>
              <a:rPr sz="1900" spc="-10" dirty="0">
                <a:latin typeface="Trebuchet MS"/>
                <a:cs typeface="Trebuchet MS"/>
              </a:rPr>
              <a:t>the </a:t>
            </a:r>
            <a:r>
              <a:rPr sz="1900" spc="-5" dirty="0">
                <a:latin typeface="Trebuchet MS"/>
                <a:cs typeface="Trebuchet MS"/>
              </a:rPr>
              <a:t>room </a:t>
            </a:r>
            <a:r>
              <a:rPr sz="1900" dirty="0">
                <a:latin typeface="Trebuchet MS"/>
                <a:cs typeface="Trebuchet MS"/>
              </a:rPr>
              <a:t>is not </a:t>
            </a:r>
            <a:r>
              <a:rPr sz="1900" spc="-5" dirty="0">
                <a:latin typeface="Trebuchet MS"/>
                <a:cs typeface="Trebuchet MS"/>
              </a:rPr>
              <a:t>shared with other  guests.</a:t>
            </a:r>
            <a:endParaRPr sz="1900" dirty="0">
              <a:latin typeface="Trebuchet MS"/>
              <a:cs typeface="Trebuchet MS"/>
            </a:endParaRPr>
          </a:p>
          <a:p>
            <a:pPr>
              <a:lnSpc>
                <a:spcPct val="100000"/>
              </a:lnSpc>
              <a:spcBef>
                <a:spcPts val="30"/>
              </a:spcBef>
            </a:pPr>
            <a:endParaRPr sz="2750" dirty="0">
              <a:latin typeface="Times New Roman"/>
              <a:cs typeface="Times New Roman"/>
            </a:endParaRPr>
          </a:p>
          <a:p>
            <a:pPr marL="12700" marR="6350" algn="just">
              <a:lnSpc>
                <a:spcPct val="100000"/>
              </a:lnSpc>
              <a:spcBef>
                <a:spcPts val="5"/>
              </a:spcBef>
            </a:pPr>
            <a:r>
              <a:rPr sz="1900" spc="-5" dirty="0">
                <a:latin typeface="Trebuchet MS"/>
                <a:cs typeface="Trebuchet MS"/>
              </a:rPr>
              <a:t>No visitors should be permitted to </a:t>
            </a:r>
            <a:r>
              <a:rPr sz="1900" spc="-10" dirty="0">
                <a:latin typeface="Trebuchet MS"/>
                <a:cs typeface="Trebuchet MS"/>
              </a:rPr>
              <a:t>enter the </a:t>
            </a:r>
            <a:r>
              <a:rPr sz="1900" spc="-5" dirty="0">
                <a:latin typeface="Trebuchet MS"/>
                <a:cs typeface="Trebuchet MS"/>
              </a:rPr>
              <a:t>room occupied  by </a:t>
            </a:r>
            <a:r>
              <a:rPr sz="1900" spc="-10" dirty="0">
                <a:latin typeface="Trebuchet MS"/>
                <a:cs typeface="Trebuchet MS"/>
              </a:rPr>
              <a:t>the affected</a:t>
            </a:r>
            <a:r>
              <a:rPr sz="1900" spc="60" dirty="0">
                <a:latin typeface="Trebuchet MS"/>
                <a:cs typeface="Trebuchet MS"/>
              </a:rPr>
              <a:t> </a:t>
            </a:r>
            <a:r>
              <a:rPr sz="1900" spc="-10" dirty="0">
                <a:latin typeface="Trebuchet MS"/>
                <a:cs typeface="Trebuchet MS"/>
              </a:rPr>
              <a:t>guest.</a:t>
            </a:r>
            <a:endParaRPr sz="1900" dirty="0">
              <a:latin typeface="Trebuchet MS"/>
              <a:cs typeface="Trebuchet MS"/>
            </a:endParaRPr>
          </a:p>
        </p:txBody>
      </p:sp>
      <p:sp>
        <p:nvSpPr>
          <p:cNvPr id="4" name="object 4"/>
          <p:cNvSpPr/>
          <p:nvPr/>
        </p:nvSpPr>
        <p:spPr>
          <a:xfrm>
            <a:off x="8252459" y="1298321"/>
            <a:ext cx="3401567" cy="4553839"/>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71</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8293" y="1524000"/>
            <a:ext cx="11015345" cy="3211195"/>
          </a:xfrm>
          <a:prstGeom prst="rect">
            <a:avLst/>
          </a:prstGeom>
        </p:spPr>
        <p:txBody>
          <a:bodyPr vert="horz" wrap="square" lIns="0" tIns="12065" rIns="0" bIns="0" rtlCol="0">
            <a:spAutoFit/>
          </a:bodyPr>
          <a:lstStyle/>
          <a:p>
            <a:pPr marL="12700" marR="5080">
              <a:lnSpc>
                <a:spcPct val="100000"/>
              </a:lnSpc>
              <a:spcBef>
                <a:spcPts val="95"/>
              </a:spcBef>
            </a:pPr>
            <a:r>
              <a:rPr sz="1900" spc="-5" dirty="0">
                <a:latin typeface="Trebuchet MS"/>
                <a:cs typeface="Trebuchet MS"/>
              </a:rPr>
              <a:t>The experience of </a:t>
            </a:r>
            <a:r>
              <a:rPr sz="1900" spc="-10" dirty="0">
                <a:latin typeface="Trebuchet MS"/>
                <a:cs typeface="Trebuchet MS"/>
              </a:rPr>
              <a:t>the hotel </a:t>
            </a:r>
            <a:r>
              <a:rPr sz="1900" spc="-5" dirty="0">
                <a:latin typeface="Trebuchet MS"/>
                <a:cs typeface="Trebuchet MS"/>
              </a:rPr>
              <a:t>doctor should </a:t>
            </a:r>
            <a:r>
              <a:rPr sz="1900" dirty="0">
                <a:latin typeface="Trebuchet MS"/>
                <a:cs typeface="Trebuchet MS"/>
              </a:rPr>
              <a:t>be </a:t>
            </a:r>
            <a:r>
              <a:rPr sz="1900" spc="-5" dirty="0">
                <a:latin typeface="Trebuchet MS"/>
                <a:cs typeface="Trebuchet MS"/>
              </a:rPr>
              <a:t>called </a:t>
            </a:r>
            <a:r>
              <a:rPr sz="1900" dirty="0">
                <a:latin typeface="Trebuchet MS"/>
                <a:cs typeface="Trebuchet MS"/>
              </a:rPr>
              <a:t>in </a:t>
            </a:r>
            <a:r>
              <a:rPr sz="1900" spc="-5" dirty="0">
                <a:latin typeface="Trebuchet MS"/>
                <a:cs typeface="Trebuchet MS"/>
              </a:rPr>
              <a:t>case </a:t>
            </a:r>
            <a:r>
              <a:rPr sz="1900" dirty="0">
                <a:latin typeface="Trebuchet MS"/>
                <a:cs typeface="Trebuchet MS"/>
              </a:rPr>
              <a:t>of an </a:t>
            </a:r>
            <a:r>
              <a:rPr sz="1900" spc="-5" dirty="0">
                <a:latin typeface="Trebuchet MS"/>
                <a:cs typeface="Trebuchet MS"/>
              </a:rPr>
              <a:t>infected guest or employee </a:t>
            </a:r>
            <a:r>
              <a:rPr sz="1900" dirty="0">
                <a:latin typeface="Trebuchet MS"/>
                <a:cs typeface="Trebuchet MS"/>
              </a:rPr>
              <a:t>in </a:t>
            </a:r>
            <a:r>
              <a:rPr sz="1900" spc="-10" dirty="0">
                <a:latin typeface="Trebuchet MS"/>
                <a:cs typeface="Trebuchet MS"/>
              </a:rPr>
              <a:t>the  </a:t>
            </a:r>
            <a:r>
              <a:rPr sz="1900" spc="-5" dirty="0">
                <a:latin typeface="Trebuchet MS"/>
                <a:cs typeface="Trebuchet MS"/>
              </a:rPr>
              <a:t>hotel.</a:t>
            </a:r>
            <a:endParaRPr sz="1900" dirty="0">
              <a:latin typeface="Trebuchet MS"/>
              <a:cs typeface="Trebuchet MS"/>
            </a:endParaRPr>
          </a:p>
          <a:p>
            <a:pPr>
              <a:lnSpc>
                <a:spcPct val="100000"/>
              </a:lnSpc>
              <a:spcBef>
                <a:spcPts val="35"/>
              </a:spcBef>
            </a:pPr>
            <a:endParaRPr sz="1950" dirty="0">
              <a:latin typeface="Times New Roman"/>
              <a:cs typeface="Times New Roman"/>
            </a:endParaRPr>
          </a:p>
          <a:p>
            <a:pPr marL="12700">
              <a:lnSpc>
                <a:spcPct val="100000"/>
              </a:lnSpc>
              <a:tabLst>
                <a:tab pos="1289685" algn="l"/>
                <a:tab pos="1696085" algn="l"/>
                <a:tab pos="2199640" algn="l"/>
                <a:tab pos="3539490" algn="l"/>
                <a:tab pos="3902075" algn="l"/>
                <a:tab pos="4787900" algn="l"/>
                <a:tab pos="6459220" algn="l"/>
                <a:tab pos="7509509" algn="l"/>
                <a:tab pos="7813040" algn="l"/>
                <a:tab pos="8393430" algn="l"/>
                <a:tab pos="9236710" algn="l"/>
                <a:tab pos="9646920" algn="l"/>
                <a:tab pos="10504805" algn="l"/>
                <a:tab pos="10875010" algn="l"/>
              </a:tabLst>
            </a:pPr>
            <a:r>
              <a:rPr sz="1900" spc="-10" dirty="0">
                <a:latin typeface="Trebuchet MS"/>
                <a:cs typeface="Trebuchet MS"/>
              </a:rPr>
              <a:t>Depend</a:t>
            </a:r>
            <a:r>
              <a:rPr sz="1900" dirty="0">
                <a:latin typeface="Trebuchet MS"/>
                <a:cs typeface="Trebuchet MS"/>
              </a:rPr>
              <a:t>i</a:t>
            </a:r>
            <a:r>
              <a:rPr sz="1900" spc="-10" dirty="0">
                <a:latin typeface="Trebuchet MS"/>
                <a:cs typeface="Trebuchet MS"/>
              </a:rPr>
              <a:t>n</a:t>
            </a:r>
            <a:r>
              <a:rPr sz="1900" spc="-5" dirty="0">
                <a:latin typeface="Trebuchet MS"/>
                <a:cs typeface="Trebuchet MS"/>
              </a:rPr>
              <a:t>g</a:t>
            </a:r>
            <a:r>
              <a:rPr sz="1900" dirty="0">
                <a:latin typeface="Trebuchet MS"/>
                <a:cs typeface="Trebuchet MS"/>
              </a:rPr>
              <a:t>	</a:t>
            </a:r>
            <a:r>
              <a:rPr sz="1900" spc="-5" dirty="0">
                <a:latin typeface="Trebuchet MS"/>
                <a:cs typeface="Trebuchet MS"/>
              </a:rPr>
              <a:t>on</a:t>
            </a:r>
            <a:r>
              <a:rPr sz="1900" dirty="0">
                <a:latin typeface="Trebuchet MS"/>
                <a:cs typeface="Trebuchet MS"/>
              </a:rPr>
              <a:t>	</a:t>
            </a:r>
            <a:r>
              <a:rPr sz="1900" spc="-10" dirty="0">
                <a:latin typeface="Trebuchet MS"/>
                <a:cs typeface="Trebuchet MS"/>
              </a:rPr>
              <a:t>th</a:t>
            </a:r>
            <a:r>
              <a:rPr sz="1900" spc="-5" dirty="0">
                <a:latin typeface="Trebuchet MS"/>
                <a:cs typeface="Trebuchet MS"/>
              </a:rPr>
              <a:t>e</a:t>
            </a:r>
            <a:r>
              <a:rPr sz="1900" dirty="0">
                <a:latin typeface="Trebuchet MS"/>
                <a:cs typeface="Trebuchet MS"/>
              </a:rPr>
              <a:t>	</a:t>
            </a:r>
            <a:r>
              <a:rPr sz="1900" spc="-10" dirty="0">
                <a:latin typeface="Trebuchet MS"/>
                <a:cs typeface="Trebuchet MS"/>
              </a:rPr>
              <a:t>a</a:t>
            </a:r>
            <a:r>
              <a:rPr sz="1900" spc="-15" dirty="0">
                <a:latin typeface="Trebuchet MS"/>
                <a:cs typeface="Trebuchet MS"/>
              </a:rPr>
              <a:t>v</a:t>
            </a:r>
            <a:r>
              <a:rPr sz="1900" spc="-10" dirty="0">
                <a:latin typeface="Trebuchet MS"/>
                <a:cs typeface="Trebuchet MS"/>
              </a:rPr>
              <a:t>ailabili</a:t>
            </a:r>
            <a:r>
              <a:rPr sz="1900" spc="-5" dirty="0">
                <a:latin typeface="Trebuchet MS"/>
                <a:cs typeface="Trebuchet MS"/>
              </a:rPr>
              <a:t>ty</a:t>
            </a:r>
            <a:r>
              <a:rPr sz="1900" dirty="0">
                <a:latin typeface="Trebuchet MS"/>
                <a:cs typeface="Trebuchet MS"/>
              </a:rPr>
              <a:t>	</a:t>
            </a:r>
            <a:r>
              <a:rPr sz="1900" spc="-5" dirty="0">
                <a:latin typeface="Trebuchet MS"/>
                <a:cs typeface="Trebuchet MS"/>
              </a:rPr>
              <a:t>of</a:t>
            </a:r>
            <a:r>
              <a:rPr sz="1900" dirty="0">
                <a:latin typeface="Trebuchet MS"/>
                <a:cs typeface="Trebuchet MS"/>
              </a:rPr>
              <a:t>	</a:t>
            </a:r>
            <a:r>
              <a:rPr sz="1900" spc="-15" dirty="0">
                <a:latin typeface="Trebuchet MS"/>
                <a:cs typeface="Trebuchet MS"/>
              </a:rPr>
              <a:t>r</a:t>
            </a:r>
            <a:r>
              <a:rPr sz="1900" spc="-5" dirty="0">
                <a:latin typeface="Trebuchet MS"/>
                <a:cs typeface="Trebuchet MS"/>
              </a:rPr>
              <a:t>oom</a:t>
            </a:r>
            <a:r>
              <a:rPr sz="1900" dirty="0">
                <a:latin typeface="Trebuchet MS"/>
                <a:cs typeface="Trebuchet MS"/>
              </a:rPr>
              <a:t>s</a:t>
            </a:r>
            <a:r>
              <a:rPr sz="1900" spc="-5" dirty="0">
                <a:latin typeface="Trebuchet MS"/>
                <a:cs typeface="Trebuchet MS"/>
              </a:rPr>
              <a:t>,</a:t>
            </a:r>
            <a:r>
              <a:rPr sz="1900" dirty="0">
                <a:latin typeface="Trebuchet MS"/>
                <a:cs typeface="Trebuchet MS"/>
              </a:rPr>
              <a:t>	</a:t>
            </a:r>
            <a:r>
              <a:rPr sz="1900" spc="-10" dirty="0">
                <a:latin typeface="Trebuchet MS"/>
                <a:cs typeface="Trebuchet MS"/>
              </a:rPr>
              <a:t>ac</a:t>
            </a:r>
            <a:r>
              <a:rPr sz="1900" spc="-15" dirty="0">
                <a:latin typeface="Trebuchet MS"/>
                <a:cs typeface="Trebuchet MS"/>
              </a:rPr>
              <a:t>c</a:t>
            </a:r>
            <a:r>
              <a:rPr sz="1900" spc="-5" dirty="0">
                <a:latin typeface="Trebuchet MS"/>
                <a:cs typeface="Trebuchet MS"/>
              </a:rPr>
              <a:t>om</a:t>
            </a:r>
            <a:r>
              <a:rPr sz="1900" dirty="0">
                <a:latin typeface="Trebuchet MS"/>
                <a:cs typeface="Trebuchet MS"/>
              </a:rPr>
              <a:t>p</a:t>
            </a:r>
            <a:r>
              <a:rPr sz="1900" spc="-10" dirty="0">
                <a:latin typeface="Trebuchet MS"/>
                <a:cs typeface="Trebuchet MS"/>
              </a:rPr>
              <a:t>any</a:t>
            </a:r>
            <a:r>
              <a:rPr sz="1900" spc="-15" dirty="0">
                <a:latin typeface="Trebuchet MS"/>
                <a:cs typeface="Trebuchet MS"/>
              </a:rPr>
              <a:t>i</a:t>
            </a:r>
            <a:r>
              <a:rPr sz="1900" dirty="0">
                <a:latin typeface="Trebuchet MS"/>
                <a:cs typeface="Trebuchet MS"/>
              </a:rPr>
              <a:t>n</a:t>
            </a:r>
            <a:r>
              <a:rPr sz="1900" spc="-5" dirty="0">
                <a:latin typeface="Trebuchet MS"/>
                <a:cs typeface="Trebuchet MS"/>
              </a:rPr>
              <a:t>g</a:t>
            </a:r>
            <a:r>
              <a:rPr sz="1900" dirty="0">
                <a:latin typeface="Trebuchet MS"/>
                <a:cs typeface="Trebuchet MS"/>
              </a:rPr>
              <a:t>	</a:t>
            </a:r>
            <a:r>
              <a:rPr sz="1900" spc="-10" dirty="0">
                <a:latin typeface="Trebuchet MS"/>
                <a:cs typeface="Trebuchet MS"/>
              </a:rPr>
              <a:t>pers</a:t>
            </a:r>
            <a:r>
              <a:rPr sz="1900" spc="5" dirty="0">
                <a:latin typeface="Trebuchet MS"/>
                <a:cs typeface="Trebuchet MS"/>
              </a:rPr>
              <a:t>o</a:t>
            </a:r>
            <a:r>
              <a:rPr sz="1900" spc="-10" dirty="0">
                <a:latin typeface="Trebuchet MS"/>
                <a:cs typeface="Trebuchet MS"/>
              </a:rPr>
              <a:t>ns</a:t>
            </a:r>
            <a:r>
              <a:rPr sz="1900" spc="-5" dirty="0">
                <a:latin typeface="Trebuchet MS"/>
                <a:cs typeface="Trebuchet MS"/>
              </a:rPr>
              <a:t>,</a:t>
            </a:r>
            <a:r>
              <a:rPr sz="1900" dirty="0">
                <a:latin typeface="Trebuchet MS"/>
                <a:cs typeface="Trebuchet MS"/>
              </a:rPr>
              <a:t>	</a:t>
            </a:r>
            <a:r>
              <a:rPr sz="1900" spc="-10" dirty="0">
                <a:latin typeface="Trebuchet MS"/>
                <a:cs typeface="Trebuchet MS"/>
              </a:rPr>
              <a:t>i</a:t>
            </a:r>
            <a:r>
              <a:rPr sz="1900" spc="-5" dirty="0">
                <a:latin typeface="Trebuchet MS"/>
                <a:cs typeface="Trebuchet MS"/>
              </a:rPr>
              <a:t>f</a:t>
            </a:r>
            <a:r>
              <a:rPr sz="1900" dirty="0">
                <a:latin typeface="Trebuchet MS"/>
                <a:cs typeface="Trebuchet MS"/>
              </a:rPr>
              <a:t>	</a:t>
            </a:r>
            <a:r>
              <a:rPr sz="1900" spc="-10" dirty="0">
                <a:latin typeface="Trebuchet MS"/>
                <a:cs typeface="Trebuchet MS"/>
              </a:rPr>
              <a:t>an</a:t>
            </a:r>
            <a:r>
              <a:rPr sz="1900" spc="-240" dirty="0">
                <a:latin typeface="Trebuchet MS"/>
                <a:cs typeface="Trebuchet MS"/>
              </a:rPr>
              <a:t>y</a:t>
            </a:r>
            <a:r>
              <a:rPr sz="1900" spc="-5" dirty="0">
                <a:latin typeface="Trebuchet MS"/>
                <a:cs typeface="Trebuchet MS"/>
              </a:rPr>
              <a:t>,</a:t>
            </a:r>
            <a:r>
              <a:rPr sz="1900" dirty="0">
                <a:latin typeface="Trebuchet MS"/>
                <a:cs typeface="Trebuchet MS"/>
              </a:rPr>
              <a:t>	</a:t>
            </a:r>
            <a:r>
              <a:rPr sz="1900" spc="-5" dirty="0">
                <a:latin typeface="Trebuchet MS"/>
                <a:cs typeface="Trebuchet MS"/>
              </a:rPr>
              <a:t>sh</a:t>
            </a:r>
            <a:r>
              <a:rPr sz="1900" dirty="0">
                <a:latin typeface="Trebuchet MS"/>
                <a:cs typeface="Trebuchet MS"/>
              </a:rPr>
              <a:t>o</a:t>
            </a:r>
            <a:r>
              <a:rPr sz="1900" spc="-10" dirty="0">
                <a:latin typeface="Trebuchet MS"/>
                <a:cs typeface="Trebuchet MS"/>
              </a:rPr>
              <a:t>ul</a:t>
            </a:r>
            <a:r>
              <a:rPr sz="1900" spc="-5" dirty="0">
                <a:latin typeface="Trebuchet MS"/>
                <a:cs typeface="Trebuchet MS"/>
              </a:rPr>
              <a:t>d</a:t>
            </a:r>
            <a:r>
              <a:rPr sz="1900" dirty="0">
                <a:latin typeface="Trebuchet MS"/>
                <a:cs typeface="Trebuchet MS"/>
              </a:rPr>
              <a:t>	</a:t>
            </a:r>
            <a:r>
              <a:rPr sz="1900" spc="-10" dirty="0">
                <a:latin typeface="Trebuchet MS"/>
                <a:cs typeface="Trebuchet MS"/>
              </a:rPr>
              <a:t>b</a:t>
            </a:r>
            <a:r>
              <a:rPr sz="1900" spc="-5" dirty="0">
                <a:latin typeface="Trebuchet MS"/>
                <a:cs typeface="Trebuchet MS"/>
              </a:rPr>
              <a:t>e</a:t>
            </a:r>
            <a:r>
              <a:rPr sz="1900" dirty="0">
                <a:latin typeface="Trebuchet MS"/>
                <a:cs typeface="Trebuchet MS"/>
              </a:rPr>
              <a:t>	</a:t>
            </a:r>
            <a:r>
              <a:rPr sz="1900" spc="-10" dirty="0">
                <a:latin typeface="Trebuchet MS"/>
                <a:cs typeface="Trebuchet MS"/>
              </a:rPr>
              <a:t>mo</a:t>
            </a:r>
            <a:r>
              <a:rPr sz="1900" spc="-15" dirty="0">
                <a:latin typeface="Trebuchet MS"/>
                <a:cs typeface="Trebuchet MS"/>
              </a:rPr>
              <a:t>v</a:t>
            </a:r>
            <a:r>
              <a:rPr sz="1900" dirty="0">
                <a:latin typeface="Trebuchet MS"/>
                <a:cs typeface="Trebuchet MS"/>
              </a:rPr>
              <a:t>e</a:t>
            </a:r>
            <a:r>
              <a:rPr sz="1900" spc="-5" dirty="0">
                <a:latin typeface="Trebuchet MS"/>
                <a:cs typeface="Trebuchet MS"/>
              </a:rPr>
              <a:t>d</a:t>
            </a:r>
            <a:r>
              <a:rPr sz="1900" dirty="0">
                <a:latin typeface="Trebuchet MS"/>
                <a:cs typeface="Trebuchet MS"/>
              </a:rPr>
              <a:t>	</a:t>
            </a:r>
            <a:r>
              <a:rPr sz="1900" spc="-5" dirty="0">
                <a:latin typeface="Trebuchet MS"/>
                <a:cs typeface="Trebuchet MS"/>
              </a:rPr>
              <a:t>to</a:t>
            </a:r>
            <a:r>
              <a:rPr sz="1900" dirty="0">
                <a:latin typeface="Trebuchet MS"/>
                <a:cs typeface="Trebuchet MS"/>
              </a:rPr>
              <a:t>	</a:t>
            </a:r>
            <a:r>
              <a:rPr sz="1900" spc="-5" dirty="0">
                <a:latin typeface="Trebuchet MS"/>
                <a:cs typeface="Trebuchet MS"/>
              </a:rPr>
              <a:t>a</a:t>
            </a:r>
            <a:endParaRPr sz="1900" dirty="0">
              <a:latin typeface="Trebuchet MS"/>
              <a:cs typeface="Trebuchet MS"/>
            </a:endParaRPr>
          </a:p>
          <a:p>
            <a:pPr marL="12700">
              <a:lnSpc>
                <a:spcPct val="100000"/>
              </a:lnSpc>
              <a:spcBef>
                <a:spcPts val="5"/>
              </a:spcBef>
            </a:pPr>
            <a:r>
              <a:rPr sz="1900" spc="-10" dirty="0">
                <a:latin typeface="Trebuchet MS"/>
                <a:cs typeface="Trebuchet MS"/>
              </a:rPr>
              <a:t>different</a:t>
            </a:r>
            <a:r>
              <a:rPr sz="1900" spc="20" dirty="0">
                <a:latin typeface="Trebuchet MS"/>
                <a:cs typeface="Trebuchet MS"/>
              </a:rPr>
              <a:t> </a:t>
            </a:r>
            <a:r>
              <a:rPr sz="1900" spc="-5" dirty="0">
                <a:latin typeface="Trebuchet MS"/>
                <a:cs typeface="Trebuchet MS"/>
              </a:rPr>
              <a:t>room.</a:t>
            </a:r>
            <a:endParaRPr sz="1900" dirty="0">
              <a:latin typeface="Trebuchet MS"/>
              <a:cs typeface="Trebuchet MS"/>
            </a:endParaRPr>
          </a:p>
          <a:p>
            <a:pPr>
              <a:lnSpc>
                <a:spcPct val="100000"/>
              </a:lnSpc>
              <a:spcBef>
                <a:spcPts val="35"/>
              </a:spcBef>
            </a:pPr>
            <a:endParaRPr sz="1950" dirty="0">
              <a:latin typeface="Times New Roman"/>
              <a:cs typeface="Times New Roman"/>
            </a:endParaRPr>
          </a:p>
          <a:p>
            <a:pPr marL="12700" marR="5715">
              <a:lnSpc>
                <a:spcPct val="100000"/>
              </a:lnSpc>
            </a:pPr>
            <a:r>
              <a:rPr sz="1900" spc="-5" dirty="0">
                <a:latin typeface="Trebuchet MS"/>
                <a:cs typeface="Trebuchet MS"/>
              </a:rPr>
              <a:t>Should the </a:t>
            </a:r>
            <a:r>
              <a:rPr sz="1900" dirty="0">
                <a:latin typeface="Trebuchet MS"/>
                <a:cs typeface="Trebuchet MS"/>
              </a:rPr>
              <a:t>room </a:t>
            </a:r>
            <a:r>
              <a:rPr sz="1900" spc="-5" dirty="0">
                <a:latin typeface="Trebuchet MS"/>
                <a:cs typeface="Trebuchet MS"/>
              </a:rPr>
              <a:t>next to the </a:t>
            </a:r>
            <a:r>
              <a:rPr sz="1900" spc="-10" dirty="0">
                <a:latin typeface="Trebuchet MS"/>
                <a:cs typeface="Trebuchet MS"/>
              </a:rPr>
              <a:t>affected </a:t>
            </a:r>
            <a:r>
              <a:rPr sz="1900" spc="-5" dirty="0">
                <a:latin typeface="Trebuchet MS"/>
                <a:cs typeface="Trebuchet MS"/>
              </a:rPr>
              <a:t>guest be occupied, it </a:t>
            </a:r>
            <a:r>
              <a:rPr sz="1900" dirty="0">
                <a:latin typeface="Trebuchet MS"/>
                <a:cs typeface="Trebuchet MS"/>
              </a:rPr>
              <a:t>is </a:t>
            </a:r>
            <a:r>
              <a:rPr sz="1900" spc="-5" dirty="0">
                <a:latin typeface="Trebuchet MS"/>
                <a:cs typeface="Trebuchet MS"/>
              </a:rPr>
              <a:t>paramount to move </a:t>
            </a:r>
            <a:r>
              <a:rPr sz="1900" spc="-10" dirty="0">
                <a:latin typeface="Trebuchet MS"/>
                <a:cs typeface="Trebuchet MS"/>
              </a:rPr>
              <a:t>this </a:t>
            </a:r>
            <a:r>
              <a:rPr sz="1900" spc="-5" dirty="0">
                <a:latin typeface="Trebuchet MS"/>
                <a:cs typeface="Trebuchet MS"/>
              </a:rPr>
              <a:t>unaffected </a:t>
            </a:r>
            <a:r>
              <a:rPr sz="1900" spc="560" dirty="0">
                <a:latin typeface="Trebuchet MS"/>
                <a:cs typeface="Trebuchet MS"/>
              </a:rPr>
              <a:t> </a:t>
            </a:r>
            <a:r>
              <a:rPr sz="1900" spc="-10" dirty="0">
                <a:latin typeface="Trebuchet MS"/>
                <a:cs typeface="Trebuchet MS"/>
              </a:rPr>
              <a:t>guest </a:t>
            </a:r>
            <a:r>
              <a:rPr sz="1900" spc="-5" dirty="0">
                <a:latin typeface="Trebuchet MS"/>
                <a:cs typeface="Trebuchet MS"/>
              </a:rPr>
              <a:t>to a </a:t>
            </a:r>
            <a:r>
              <a:rPr sz="1900" spc="-10" dirty="0">
                <a:latin typeface="Trebuchet MS"/>
                <a:cs typeface="Trebuchet MS"/>
              </a:rPr>
              <a:t>different </a:t>
            </a:r>
            <a:r>
              <a:rPr sz="1900" spc="-5" dirty="0">
                <a:latin typeface="Trebuchet MS"/>
                <a:cs typeface="Trebuchet MS"/>
              </a:rPr>
              <a:t>room. This </a:t>
            </a:r>
            <a:r>
              <a:rPr sz="1900" spc="-10" dirty="0">
                <a:latin typeface="Trebuchet MS"/>
                <a:cs typeface="Trebuchet MS"/>
              </a:rPr>
              <a:t>must </a:t>
            </a:r>
            <a:r>
              <a:rPr sz="1900" spc="-5" dirty="0">
                <a:latin typeface="Trebuchet MS"/>
                <a:cs typeface="Trebuchet MS"/>
              </a:rPr>
              <a:t>be </a:t>
            </a:r>
            <a:r>
              <a:rPr sz="1900" spc="-10" dirty="0">
                <a:latin typeface="Trebuchet MS"/>
                <a:cs typeface="Trebuchet MS"/>
              </a:rPr>
              <a:t>done </a:t>
            </a:r>
            <a:r>
              <a:rPr sz="1900" spc="-5" dirty="0">
                <a:latin typeface="Trebuchet MS"/>
                <a:cs typeface="Trebuchet MS"/>
              </a:rPr>
              <a:t>with </a:t>
            </a:r>
            <a:r>
              <a:rPr sz="1900" spc="-10" dirty="0">
                <a:latin typeface="Trebuchet MS"/>
                <a:cs typeface="Trebuchet MS"/>
              </a:rPr>
              <a:t>careful</a:t>
            </a:r>
            <a:r>
              <a:rPr sz="1900" spc="200" dirty="0">
                <a:latin typeface="Trebuchet MS"/>
                <a:cs typeface="Trebuchet MS"/>
              </a:rPr>
              <a:t> </a:t>
            </a:r>
            <a:r>
              <a:rPr sz="1900" spc="-10" dirty="0">
                <a:latin typeface="Trebuchet MS"/>
                <a:cs typeface="Trebuchet MS"/>
              </a:rPr>
              <a:t>discretion.</a:t>
            </a:r>
            <a:endParaRPr sz="1900" dirty="0">
              <a:latin typeface="Trebuchet MS"/>
              <a:cs typeface="Trebuchet MS"/>
            </a:endParaRPr>
          </a:p>
          <a:p>
            <a:pPr>
              <a:lnSpc>
                <a:spcPct val="100000"/>
              </a:lnSpc>
              <a:spcBef>
                <a:spcPts val="40"/>
              </a:spcBef>
            </a:pPr>
            <a:endParaRPr sz="1950" dirty="0">
              <a:latin typeface="Times New Roman"/>
              <a:cs typeface="Times New Roman"/>
            </a:endParaRPr>
          </a:p>
          <a:p>
            <a:pPr marL="12700" marR="5080">
              <a:lnSpc>
                <a:spcPct val="100000"/>
              </a:lnSpc>
              <a:spcBef>
                <a:spcPts val="5"/>
              </a:spcBef>
            </a:pPr>
            <a:r>
              <a:rPr sz="1900" spc="-5" dirty="0">
                <a:latin typeface="Trebuchet MS"/>
                <a:cs typeface="Trebuchet MS"/>
              </a:rPr>
              <a:t>It is </a:t>
            </a:r>
            <a:r>
              <a:rPr sz="1900" spc="-10" dirty="0">
                <a:latin typeface="Trebuchet MS"/>
                <a:cs typeface="Trebuchet MS"/>
              </a:rPr>
              <a:t>highly </a:t>
            </a:r>
            <a:r>
              <a:rPr sz="1900" spc="-5" dirty="0">
                <a:latin typeface="Trebuchet MS"/>
                <a:cs typeface="Trebuchet MS"/>
              </a:rPr>
              <a:t>recommended </a:t>
            </a:r>
            <a:r>
              <a:rPr sz="1900" spc="-10" dirty="0">
                <a:latin typeface="Trebuchet MS"/>
                <a:cs typeface="Trebuchet MS"/>
              </a:rPr>
              <a:t>that </a:t>
            </a:r>
            <a:r>
              <a:rPr sz="1900" dirty="0">
                <a:latin typeface="Trebuchet MS"/>
                <a:cs typeface="Trebuchet MS"/>
              </a:rPr>
              <a:t>one </a:t>
            </a:r>
            <a:r>
              <a:rPr sz="1900" spc="-5" dirty="0">
                <a:latin typeface="Trebuchet MS"/>
                <a:cs typeface="Trebuchet MS"/>
              </a:rPr>
              <a:t>designated person looks after the guest who has been affected.  DO </a:t>
            </a:r>
            <a:r>
              <a:rPr sz="1900" spc="-10" dirty="0">
                <a:latin typeface="Trebuchet MS"/>
                <a:cs typeface="Trebuchet MS"/>
              </a:rPr>
              <a:t>NOT use different</a:t>
            </a:r>
            <a:r>
              <a:rPr sz="1900" spc="35" dirty="0">
                <a:latin typeface="Trebuchet MS"/>
                <a:cs typeface="Trebuchet MS"/>
              </a:rPr>
              <a:t> </a:t>
            </a:r>
            <a:r>
              <a:rPr sz="1900" spc="-10" dirty="0">
                <a:latin typeface="Trebuchet MS"/>
                <a:cs typeface="Trebuchet MS"/>
              </a:rPr>
              <a:t>employees.</a:t>
            </a:r>
            <a:endParaRPr sz="1900" dirty="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72</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8925560" cy="574675"/>
          </a:xfrm>
          <a:prstGeom prst="rect">
            <a:avLst/>
          </a:prstGeom>
        </p:spPr>
        <p:txBody>
          <a:bodyPr vert="horz" wrap="square" lIns="0" tIns="12700" rIns="0" bIns="0" rtlCol="0">
            <a:spAutoFit/>
          </a:bodyPr>
          <a:lstStyle/>
          <a:p>
            <a:pPr marL="12700">
              <a:lnSpc>
                <a:spcPct val="100000"/>
              </a:lnSpc>
              <a:spcBef>
                <a:spcPts val="100"/>
              </a:spcBef>
            </a:pPr>
            <a:r>
              <a:rPr spc="-5" dirty="0"/>
              <a:t>In </a:t>
            </a:r>
            <a:r>
              <a:rPr dirty="0"/>
              <a:t>Case of an </a:t>
            </a:r>
            <a:r>
              <a:rPr spc="-10" dirty="0"/>
              <a:t>Infected </a:t>
            </a:r>
            <a:r>
              <a:rPr spc="-30" dirty="0"/>
              <a:t>Person </a:t>
            </a:r>
            <a:r>
              <a:rPr dirty="0"/>
              <a:t>in </a:t>
            </a:r>
            <a:r>
              <a:rPr spc="-5" dirty="0"/>
              <a:t>the</a:t>
            </a:r>
            <a:r>
              <a:rPr spc="5" dirty="0"/>
              <a:t> </a:t>
            </a:r>
            <a:r>
              <a:rPr dirty="0"/>
              <a:t>Hotel</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39065" rIns="0" bIns="0" rtlCol="0">
            <a:spAutoFit/>
          </a:bodyPr>
          <a:lstStyle/>
          <a:p>
            <a:pPr marL="13335">
              <a:lnSpc>
                <a:spcPct val="100000"/>
              </a:lnSpc>
              <a:spcBef>
                <a:spcPts val="1095"/>
              </a:spcBef>
            </a:pPr>
            <a:r>
              <a:rPr spc="-10" dirty="0"/>
              <a:t>Non-Affected</a:t>
            </a:r>
            <a:r>
              <a:rPr spc="45" dirty="0"/>
              <a:t> </a:t>
            </a:r>
            <a:r>
              <a:rPr spc="-10" dirty="0"/>
              <a:t>Guests</a:t>
            </a:r>
          </a:p>
          <a:p>
            <a:pPr marL="13335" marR="5080">
              <a:lnSpc>
                <a:spcPct val="100000"/>
              </a:lnSpc>
              <a:spcBef>
                <a:spcPts val="994"/>
              </a:spcBef>
            </a:pPr>
            <a:r>
              <a:rPr u="none" spc="-5" dirty="0"/>
              <a:t>These </a:t>
            </a:r>
            <a:r>
              <a:rPr u="none" spc="-10" dirty="0"/>
              <a:t>are </a:t>
            </a:r>
            <a:r>
              <a:rPr u="none" spc="-5" dirty="0"/>
              <a:t>persons considered to </a:t>
            </a:r>
            <a:r>
              <a:rPr u="none" spc="-10" dirty="0"/>
              <a:t>have had </a:t>
            </a:r>
            <a:r>
              <a:rPr u="none" spc="-5" dirty="0"/>
              <a:t>a low-risk exposure. They </a:t>
            </a:r>
            <a:r>
              <a:rPr u="none" dirty="0"/>
              <a:t>should </a:t>
            </a:r>
            <a:r>
              <a:rPr u="none" spc="-5" dirty="0"/>
              <a:t>be provided with  information </a:t>
            </a:r>
            <a:r>
              <a:rPr u="none" spc="-10" dirty="0"/>
              <a:t>about the disease, </a:t>
            </a:r>
            <a:r>
              <a:rPr u="none" spc="-5" dirty="0"/>
              <a:t>its </a:t>
            </a:r>
            <a:r>
              <a:rPr u="none" spc="-10" dirty="0"/>
              <a:t>transmission, and preventive</a:t>
            </a:r>
            <a:r>
              <a:rPr u="none" spc="254" dirty="0"/>
              <a:t> </a:t>
            </a:r>
            <a:r>
              <a:rPr u="none" spc="-10" dirty="0"/>
              <a:t>measures.</a:t>
            </a:r>
          </a:p>
          <a:p>
            <a:pPr marL="635">
              <a:lnSpc>
                <a:spcPct val="100000"/>
              </a:lnSpc>
              <a:spcBef>
                <a:spcPts val="40"/>
              </a:spcBef>
            </a:pPr>
            <a:endParaRPr sz="1950">
              <a:latin typeface="Times New Roman"/>
              <a:cs typeface="Times New Roman"/>
            </a:endParaRPr>
          </a:p>
          <a:p>
            <a:pPr marL="13335" marR="5080">
              <a:lnSpc>
                <a:spcPct val="100000"/>
              </a:lnSpc>
            </a:pPr>
            <a:r>
              <a:rPr u="none" spc="-5" dirty="0"/>
              <a:t>They should </a:t>
            </a:r>
            <a:r>
              <a:rPr u="none" dirty="0"/>
              <a:t>be asked </a:t>
            </a:r>
            <a:r>
              <a:rPr u="none" spc="-5" dirty="0"/>
              <a:t>to self-monitor for COVID-19 symptoms, including </a:t>
            </a:r>
            <a:r>
              <a:rPr u="none" spc="-55" dirty="0"/>
              <a:t>fever, </a:t>
            </a:r>
            <a:r>
              <a:rPr u="none" spc="-5" dirty="0"/>
              <a:t>cough </a:t>
            </a:r>
            <a:r>
              <a:rPr u="none" dirty="0"/>
              <a:t>or </a:t>
            </a:r>
            <a:r>
              <a:rPr u="none" spc="-5" dirty="0"/>
              <a:t>difficulty  in </a:t>
            </a:r>
            <a:r>
              <a:rPr u="none" spc="-10" dirty="0"/>
              <a:t>breathing </a:t>
            </a:r>
            <a:r>
              <a:rPr u="none" spc="-5" dirty="0"/>
              <a:t>for 14 </a:t>
            </a:r>
            <a:r>
              <a:rPr u="none" spc="-10" dirty="0"/>
              <a:t>days from the </a:t>
            </a:r>
            <a:r>
              <a:rPr u="none" spc="-5" dirty="0"/>
              <a:t>date of </a:t>
            </a:r>
            <a:r>
              <a:rPr u="none" spc="-10" dirty="0"/>
              <a:t>departure </a:t>
            </a:r>
            <a:r>
              <a:rPr u="none" spc="-5" dirty="0"/>
              <a:t>of </a:t>
            </a:r>
            <a:r>
              <a:rPr u="none" spc="-10" dirty="0"/>
              <a:t>the confirmed case from the</a:t>
            </a:r>
            <a:r>
              <a:rPr u="none" spc="515" dirty="0"/>
              <a:t> </a:t>
            </a:r>
            <a:r>
              <a:rPr u="none" spc="-10" dirty="0"/>
              <a:t>establishment.</a:t>
            </a:r>
          </a:p>
          <a:p>
            <a:pPr marL="635">
              <a:lnSpc>
                <a:spcPct val="100000"/>
              </a:lnSpc>
              <a:spcBef>
                <a:spcPts val="40"/>
              </a:spcBef>
            </a:pPr>
            <a:endParaRPr sz="1950">
              <a:latin typeface="Times New Roman"/>
              <a:cs typeface="Times New Roman"/>
            </a:endParaRPr>
          </a:p>
          <a:p>
            <a:pPr marL="13335">
              <a:lnSpc>
                <a:spcPct val="100000"/>
              </a:lnSpc>
            </a:pPr>
            <a:r>
              <a:rPr u="none" spc="-5" dirty="0"/>
              <a:t>Should they develop symptoms </a:t>
            </a:r>
            <a:r>
              <a:rPr u="none" spc="-10" dirty="0"/>
              <a:t>indicative </a:t>
            </a:r>
            <a:r>
              <a:rPr u="none" dirty="0"/>
              <a:t>of </a:t>
            </a:r>
            <a:r>
              <a:rPr u="none" spc="-5" dirty="0"/>
              <a:t>COVID-19 within 14 days, </a:t>
            </a:r>
            <a:r>
              <a:rPr u="none" spc="-10" dirty="0"/>
              <a:t>they </a:t>
            </a:r>
            <a:r>
              <a:rPr u="none" spc="-5" dirty="0"/>
              <a:t>should be </a:t>
            </a:r>
            <a:r>
              <a:rPr u="none" dirty="0"/>
              <a:t>asked</a:t>
            </a:r>
            <a:r>
              <a:rPr u="none" spc="125" dirty="0"/>
              <a:t> </a:t>
            </a:r>
            <a:r>
              <a:rPr u="none" spc="-5" dirty="0"/>
              <a:t>to</a:t>
            </a:r>
          </a:p>
          <a:p>
            <a:pPr marL="13335">
              <a:lnSpc>
                <a:spcPct val="100000"/>
              </a:lnSpc>
            </a:pPr>
            <a:r>
              <a:rPr u="none" spc="-10" dirty="0"/>
              <a:t>immediately </a:t>
            </a:r>
            <a:r>
              <a:rPr u="none" spc="-5" dirty="0"/>
              <a:t>self-isolate and </a:t>
            </a:r>
            <a:r>
              <a:rPr u="none" spc="-10" dirty="0"/>
              <a:t>contact </a:t>
            </a:r>
            <a:r>
              <a:rPr u="none" spc="-5" dirty="0"/>
              <a:t>local health</a:t>
            </a:r>
            <a:r>
              <a:rPr u="none" spc="140" dirty="0"/>
              <a:t> </a:t>
            </a:r>
            <a:r>
              <a:rPr u="none" spc="-10" dirty="0"/>
              <a:t>services.</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73</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8925560" cy="574675"/>
          </a:xfrm>
          <a:prstGeom prst="rect">
            <a:avLst/>
          </a:prstGeom>
        </p:spPr>
        <p:txBody>
          <a:bodyPr vert="horz" wrap="square" lIns="0" tIns="12700" rIns="0" bIns="0" rtlCol="0">
            <a:spAutoFit/>
          </a:bodyPr>
          <a:lstStyle/>
          <a:p>
            <a:pPr marL="12700">
              <a:lnSpc>
                <a:spcPct val="100000"/>
              </a:lnSpc>
              <a:spcBef>
                <a:spcPts val="100"/>
              </a:spcBef>
            </a:pPr>
            <a:r>
              <a:rPr spc="-5" dirty="0"/>
              <a:t>In </a:t>
            </a:r>
            <a:r>
              <a:rPr dirty="0"/>
              <a:t>Case of an </a:t>
            </a:r>
            <a:r>
              <a:rPr spc="-10" dirty="0"/>
              <a:t>Infected </a:t>
            </a:r>
            <a:r>
              <a:rPr spc="-30" dirty="0"/>
              <a:t>Person </a:t>
            </a:r>
            <a:r>
              <a:rPr dirty="0"/>
              <a:t>in </a:t>
            </a:r>
            <a:r>
              <a:rPr spc="-5" dirty="0"/>
              <a:t>the</a:t>
            </a:r>
            <a:r>
              <a:rPr spc="5" dirty="0"/>
              <a:t> </a:t>
            </a:r>
            <a:r>
              <a:rPr dirty="0"/>
              <a:t>Hotel</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1329" y="1100480"/>
            <a:ext cx="10823575" cy="4679315"/>
          </a:xfrm>
          <a:prstGeom prst="rect">
            <a:avLst/>
          </a:prstGeom>
        </p:spPr>
        <p:txBody>
          <a:bodyPr vert="horz" wrap="square" lIns="0" tIns="139065" rIns="0" bIns="0" rtlCol="0">
            <a:spAutoFit/>
          </a:bodyPr>
          <a:lstStyle/>
          <a:p>
            <a:pPr marL="12700">
              <a:lnSpc>
                <a:spcPct val="100000"/>
              </a:lnSpc>
              <a:spcBef>
                <a:spcPts val="1095"/>
              </a:spcBef>
            </a:pPr>
            <a:r>
              <a:rPr sz="1900" u="heavy" spc="-5" dirty="0">
                <a:uFill>
                  <a:solidFill>
                    <a:srgbClr val="000000"/>
                  </a:solidFill>
                </a:uFill>
                <a:latin typeface="Trebuchet MS"/>
                <a:cs typeface="Trebuchet MS"/>
              </a:rPr>
              <a:t>Employees</a:t>
            </a:r>
            <a:endParaRPr sz="1900" dirty="0">
              <a:latin typeface="Trebuchet MS"/>
              <a:cs typeface="Trebuchet MS"/>
            </a:endParaRPr>
          </a:p>
          <a:p>
            <a:pPr marL="12700" marR="5080" algn="just">
              <a:lnSpc>
                <a:spcPct val="100000"/>
              </a:lnSpc>
              <a:spcBef>
                <a:spcPts val="994"/>
              </a:spcBef>
            </a:pPr>
            <a:r>
              <a:rPr sz="1900" spc="-5" dirty="0">
                <a:latin typeface="Trebuchet MS"/>
                <a:cs typeface="Trebuchet MS"/>
              </a:rPr>
              <a:t>Employees involved in the suspected case </a:t>
            </a:r>
            <a:r>
              <a:rPr sz="1900" dirty="0">
                <a:latin typeface="Trebuchet MS"/>
                <a:cs typeface="Trebuchet MS"/>
              </a:rPr>
              <a:t>should </a:t>
            </a:r>
            <a:r>
              <a:rPr sz="1900" spc="-5" dirty="0">
                <a:latin typeface="Trebuchet MS"/>
                <a:cs typeface="Trebuchet MS"/>
              </a:rPr>
              <a:t>apply </a:t>
            </a:r>
            <a:r>
              <a:rPr sz="1900" spc="-10" dirty="0">
                <a:latin typeface="Trebuchet MS"/>
                <a:cs typeface="Trebuchet MS"/>
              </a:rPr>
              <a:t>infection </a:t>
            </a:r>
            <a:r>
              <a:rPr sz="1900" spc="-5" dirty="0">
                <a:latin typeface="Trebuchet MS"/>
                <a:cs typeface="Trebuchet MS"/>
              </a:rPr>
              <a:t>prevention and control practices  </a:t>
            </a:r>
            <a:r>
              <a:rPr sz="1900" spc="-10" dirty="0">
                <a:latin typeface="Trebuchet MS"/>
                <a:cs typeface="Trebuchet MS"/>
              </a:rPr>
              <a:t>according </a:t>
            </a:r>
            <a:r>
              <a:rPr sz="1900" spc="-5" dirty="0">
                <a:latin typeface="Trebuchet MS"/>
                <a:cs typeface="Trebuchet MS"/>
              </a:rPr>
              <a:t>to </a:t>
            </a:r>
            <a:r>
              <a:rPr sz="1900" spc="-10" dirty="0">
                <a:latin typeface="Trebuchet MS"/>
                <a:cs typeface="Trebuchet MS"/>
              </a:rPr>
              <a:t>WHO </a:t>
            </a:r>
            <a:r>
              <a:rPr sz="1900" spc="-5" dirty="0">
                <a:latin typeface="Trebuchet MS"/>
                <a:cs typeface="Trebuchet MS"/>
              </a:rPr>
              <a:t>guidance. They should routinely perform hand </a:t>
            </a:r>
            <a:r>
              <a:rPr sz="1900" spc="-10" dirty="0">
                <a:latin typeface="Trebuchet MS"/>
                <a:cs typeface="Trebuchet MS"/>
              </a:rPr>
              <a:t>hygiene </a:t>
            </a:r>
            <a:r>
              <a:rPr sz="1900" spc="-5" dirty="0">
                <a:latin typeface="Trebuchet MS"/>
                <a:cs typeface="Trebuchet MS"/>
              </a:rPr>
              <a:t>and </a:t>
            </a:r>
            <a:r>
              <a:rPr sz="1900" spc="-10" dirty="0">
                <a:latin typeface="Trebuchet MS"/>
                <a:cs typeface="Trebuchet MS"/>
              </a:rPr>
              <a:t>wear </a:t>
            </a:r>
            <a:r>
              <a:rPr sz="1900" spc="-5" dirty="0">
                <a:latin typeface="Trebuchet MS"/>
                <a:cs typeface="Trebuchet MS"/>
              </a:rPr>
              <a:t>a </a:t>
            </a:r>
            <a:r>
              <a:rPr sz="1900" spc="-10" dirty="0">
                <a:latin typeface="Trebuchet MS"/>
                <a:cs typeface="Trebuchet MS"/>
              </a:rPr>
              <a:t>medical  </a:t>
            </a:r>
            <a:r>
              <a:rPr sz="1900" spc="-5" dirty="0">
                <a:latin typeface="Trebuchet MS"/>
                <a:cs typeface="Trebuchet MS"/>
              </a:rPr>
              <a:t>mask, eye protection, gloves and gown </a:t>
            </a:r>
            <a:r>
              <a:rPr sz="1900" spc="-10" dirty="0">
                <a:latin typeface="Trebuchet MS"/>
                <a:cs typeface="Trebuchet MS"/>
              </a:rPr>
              <a:t>when </a:t>
            </a:r>
            <a:r>
              <a:rPr sz="1900" spc="-5" dirty="0">
                <a:latin typeface="Trebuchet MS"/>
                <a:cs typeface="Trebuchet MS"/>
              </a:rPr>
              <a:t>loading suspected COVID-19 </a:t>
            </a:r>
            <a:r>
              <a:rPr sz="1900" spc="-10" dirty="0">
                <a:latin typeface="Trebuchet MS"/>
                <a:cs typeface="Trebuchet MS"/>
              </a:rPr>
              <a:t>patients </a:t>
            </a:r>
            <a:r>
              <a:rPr sz="1900" spc="-5" dirty="0">
                <a:latin typeface="Trebuchet MS"/>
                <a:cs typeface="Trebuchet MS"/>
              </a:rPr>
              <a:t>for transport </a:t>
            </a:r>
            <a:r>
              <a:rPr sz="1900" spc="-10" dirty="0">
                <a:latin typeface="Trebuchet MS"/>
                <a:cs typeface="Trebuchet MS"/>
              </a:rPr>
              <a:t>in  </a:t>
            </a:r>
            <a:r>
              <a:rPr sz="1900" spc="-5" dirty="0">
                <a:latin typeface="Trebuchet MS"/>
                <a:cs typeface="Trebuchet MS"/>
              </a:rPr>
              <a:t>the ambulance. They </a:t>
            </a:r>
            <a:r>
              <a:rPr sz="1900" dirty="0">
                <a:latin typeface="Trebuchet MS"/>
                <a:cs typeface="Trebuchet MS"/>
              </a:rPr>
              <a:t>should </a:t>
            </a:r>
            <a:r>
              <a:rPr sz="1900" spc="-5" dirty="0">
                <a:latin typeface="Trebuchet MS"/>
                <a:cs typeface="Trebuchet MS"/>
              </a:rPr>
              <a:t>ensure that they clean their hands </a:t>
            </a:r>
            <a:r>
              <a:rPr sz="1900" dirty="0">
                <a:latin typeface="Trebuchet MS"/>
                <a:cs typeface="Trebuchet MS"/>
              </a:rPr>
              <a:t>before </a:t>
            </a:r>
            <a:r>
              <a:rPr sz="1900" spc="-5" dirty="0">
                <a:latin typeface="Trebuchet MS"/>
                <a:cs typeface="Trebuchet MS"/>
              </a:rPr>
              <a:t>putting </a:t>
            </a:r>
            <a:r>
              <a:rPr sz="1900" dirty="0">
                <a:latin typeface="Trebuchet MS"/>
                <a:cs typeface="Trebuchet MS"/>
              </a:rPr>
              <a:t>on </a:t>
            </a:r>
            <a:r>
              <a:rPr sz="1900" spc="-5" dirty="0">
                <a:latin typeface="Trebuchet MS"/>
                <a:cs typeface="Trebuchet MS"/>
              </a:rPr>
              <a:t>PPE and after  removing it. Ambulance or </a:t>
            </a:r>
            <a:r>
              <a:rPr sz="1900" spc="-10" dirty="0">
                <a:latin typeface="Trebuchet MS"/>
                <a:cs typeface="Trebuchet MS"/>
              </a:rPr>
              <a:t>hotel </a:t>
            </a:r>
            <a:r>
              <a:rPr sz="1900" spc="-5" dirty="0">
                <a:latin typeface="Trebuchet MS"/>
                <a:cs typeface="Trebuchet MS"/>
              </a:rPr>
              <a:t>transport </a:t>
            </a:r>
            <a:r>
              <a:rPr sz="1900" spc="-10" dirty="0">
                <a:latin typeface="Trebuchet MS"/>
                <a:cs typeface="Trebuchet MS"/>
              </a:rPr>
              <a:t>vehicles </a:t>
            </a:r>
            <a:r>
              <a:rPr sz="1900" spc="-5" dirty="0">
                <a:latin typeface="Trebuchet MS"/>
                <a:cs typeface="Trebuchet MS"/>
              </a:rPr>
              <a:t>should </a:t>
            </a:r>
            <a:r>
              <a:rPr sz="1900" dirty="0">
                <a:latin typeface="Trebuchet MS"/>
                <a:cs typeface="Trebuchet MS"/>
              </a:rPr>
              <a:t>be </a:t>
            </a:r>
            <a:r>
              <a:rPr sz="1900" spc="-5" dirty="0">
                <a:latin typeface="Trebuchet MS"/>
                <a:cs typeface="Trebuchet MS"/>
              </a:rPr>
              <a:t>cleaned and disinfected with special  </a:t>
            </a:r>
            <a:r>
              <a:rPr sz="1900" spc="-10" dirty="0">
                <a:latin typeface="Trebuchet MS"/>
                <a:cs typeface="Trebuchet MS"/>
              </a:rPr>
              <a:t>attention </a:t>
            </a:r>
            <a:r>
              <a:rPr sz="1900" spc="-5" dirty="0">
                <a:latin typeface="Trebuchet MS"/>
                <a:cs typeface="Trebuchet MS"/>
              </a:rPr>
              <a:t>to </a:t>
            </a:r>
            <a:r>
              <a:rPr sz="1900" spc="-10" dirty="0">
                <a:latin typeface="Trebuchet MS"/>
                <a:cs typeface="Trebuchet MS"/>
              </a:rPr>
              <a:t>the areas </a:t>
            </a:r>
            <a:r>
              <a:rPr sz="1900" spc="-5" dirty="0">
                <a:latin typeface="Trebuchet MS"/>
                <a:cs typeface="Trebuchet MS"/>
              </a:rPr>
              <a:t>in </a:t>
            </a:r>
            <a:r>
              <a:rPr sz="1900" spc="-10" dirty="0">
                <a:latin typeface="Trebuchet MS"/>
                <a:cs typeface="Trebuchet MS"/>
              </a:rPr>
              <a:t>contact </a:t>
            </a:r>
            <a:r>
              <a:rPr sz="1900" spc="-5" dirty="0">
                <a:latin typeface="Trebuchet MS"/>
                <a:cs typeface="Trebuchet MS"/>
              </a:rPr>
              <a:t>with </a:t>
            </a:r>
            <a:r>
              <a:rPr sz="1900" spc="-10" dirty="0">
                <a:latin typeface="Trebuchet MS"/>
                <a:cs typeface="Trebuchet MS"/>
              </a:rPr>
              <a:t>the </a:t>
            </a:r>
            <a:r>
              <a:rPr sz="1900" spc="-5" dirty="0">
                <a:latin typeface="Trebuchet MS"/>
                <a:cs typeface="Trebuchet MS"/>
              </a:rPr>
              <a:t>suspected</a:t>
            </a:r>
            <a:r>
              <a:rPr sz="1900" spc="165" dirty="0">
                <a:latin typeface="Trebuchet MS"/>
                <a:cs typeface="Trebuchet MS"/>
              </a:rPr>
              <a:t> </a:t>
            </a:r>
            <a:r>
              <a:rPr sz="1900" spc="-10" dirty="0">
                <a:latin typeface="Trebuchet MS"/>
                <a:cs typeface="Trebuchet MS"/>
              </a:rPr>
              <a:t>case.</a:t>
            </a:r>
            <a:endParaRPr sz="1900" dirty="0">
              <a:latin typeface="Trebuchet MS"/>
              <a:cs typeface="Trebuchet MS"/>
            </a:endParaRPr>
          </a:p>
          <a:p>
            <a:pPr marL="12700" marR="6350" algn="just">
              <a:lnSpc>
                <a:spcPct val="100000"/>
              </a:lnSpc>
              <a:spcBef>
                <a:spcPts val="1000"/>
              </a:spcBef>
            </a:pPr>
            <a:r>
              <a:rPr sz="1900" spc="-10" dirty="0">
                <a:latin typeface="Trebuchet MS"/>
                <a:cs typeface="Trebuchet MS"/>
              </a:rPr>
              <a:t>Direct </a:t>
            </a:r>
            <a:r>
              <a:rPr sz="1900" spc="-5" dirty="0">
                <a:latin typeface="Trebuchet MS"/>
                <a:cs typeface="Trebuchet MS"/>
              </a:rPr>
              <a:t>contact employees by </a:t>
            </a:r>
            <a:r>
              <a:rPr sz="1900" spc="-10" dirty="0">
                <a:latin typeface="Trebuchet MS"/>
                <a:cs typeface="Trebuchet MS"/>
              </a:rPr>
              <a:t>affected </a:t>
            </a:r>
            <a:r>
              <a:rPr sz="1900" spc="-5" dirty="0">
                <a:latin typeface="Trebuchet MS"/>
                <a:cs typeface="Trebuchet MS"/>
              </a:rPr>
              <a:t>guest should be isolated in </a:t>
            </a:r>
            <a:r>
              <a:rPr sz="1900" spc="-10" dirty="0">
                <a:latin typeface="Trebuchet MS"/>
                <a:cs typeface="Trebuchet MS"/>
              </a:rPr>
              <a:t>individual </a:t>
            </a:r>
            <a:r>
              <a:rPr sz="1900" spc="-5" dirty="0">
                <a:latin typeface="Trebuchet MS"/>
                <a:cs typeface="Trebuchet MS"/>
              </a:rPr>
              <a:t>rooms and </a:t>
            </a:r>
            <a:r>
              <a:rPr sz="1900" spc="-10" dirty="0">
                <a:latin typeface="Trebuchet MS"/>
                <a:cs typeface="Trebuchet MS"/>
              </a:rPr>
              <a:t>be  monitored </a:t>
            </a:r>
            <a:r>
              <a:rPr sz="1900" spc="-5" dirty="0">
                <a:latin typeface="Trebuchet MS"/>
                <a:cs typeface="Trebuchet MS"/>
              </a:rPr>
              <a:t>by </a:t>
            </a:r>
            <a:r>
              <a:rPr sz="1900" spc="-10" dirty="0">
                <a:latin typeface="Trebuchet MS"/>
                <a:cs typeface="Trebuchet MS"/>
              </a:rPr>
              <a:t>the hotel</a:t>
            </a:r>
            <a:r>
              <a:rPr sz="1900" spc="80" dirty="0">
                <a:latin typeface="Trebuchet MS"/>
                <a:cs typeface="Trebuchet MS"/>
              </a:rPr>
              <a:t> </a:t>
            </a:r>
            <a:r>
              <a:rPr sz="1900" spc="-45" dirty="0">
                <a:latin typeface="Trebuchet MS"/>
                <a:cs typeface="Trebuchet MS"/>
              </a:rPr>
              <a:t>doctor.</a:t>
            </a:r>
            <a:endParaRPr sz="1900" dirty="0">
              <a:latin typeface="Trebuchet MS"/>
              <a:cs typeface="Trebuchet MS"/>
            </a:endParaRPr>
          </a:p>
          <a:p>
            <a:pPr>
              <a:lnSpc>
                <a:spcPct val="100000"/>
              </a:lnSpc>
            </a:pPr>
            <a:endParaRPr sz="2200" dirty="0">
              <a:latin typeface="Times New Roman"/>
              <a:cs typeface="Times New Roman"/>
            </a:endParaRPr>
          </a:p>
          <a:p>
            <a:pPr marL="12700">
              <a:lnSpc>
                <a:spcPct val="100000"/>
              </a:lnSpc>
              <a:spcBef>
                <a:spcPts val="1755"/>
              </a:spcBef>
            </a:pPr>
            <a:r>
              <a:rPr sz="1900" u="heavy" spc="-10" dirty="0">
                <a:uFill>
                  <a:solidFill>
                    <a:srgbClr val="000000"/>
                  </a:solidFill>
                </a:uFill>
                <a:latin typeface="Trebuchet MS"/>
                <a:cs typeface="Trebuchet MS"/>
              </a:rPr>
              <a:t>Hotel</a:t>
            </a:r>
            <a:r>
              <a:rPr sz="1900" u="heavy" spc="5" dirty="0">
                <a:uFill>
                  <a:solidFill>
                    <a:srgbClr val="000000"/>
                  </a:solidFill>
                </a:uFill>
                <a:latin typeface="Trebuchet MS"/>
                <a:cs typeface="Trebuchet MS"/>
              </a:rPr>
              <a:t> </a:t>
            </a:r>
            <a:r>
              <a:rPr sz="1900" u="heavy" spc="-10" dirty="0">
                <a:uFill>
                  <a:solidFill>
                    <a:srgbClr val="000000"/>
                  </a:solidFill>
                </a:uFill>
                <a:latin typeface="Trebuchet MS"/>
                <a:cs typeface="Trebuchet MS"/>
              </a:rPr>
              <a:t>Management</a:t>
            </a:r>
            <a:endParaRPr sz="1900" dirty="0">
              <a:latin typeface="Trebuchet MS"/>
              <a:cs typeface="Trebuchet MS"/>
            </a:endParaRPr>
          </a:p>
          <a:p>
            <a:pPr marL="12700">
              <a:lnSpc>
                <a:spcPct val="100000"/>
              </a:lnSpc>
              <a:spcBef>
                <a:spcPts val="994"/>
              </a:spcBef>
            </a:pPr>
            <a:r>
              <a:rPr sz="1900" spc="-10" dirty="0">
                <a:latin typeface="Trebuchet MS"/>
                <a:cs typeface="Trebuchet MS"/>
              </a:rPr>
              <a:t>Hotel Management </a:t>
            </a:r>
            <a:r>
              <a:rPr sz="1900" spc="-5" dirty="0">
                <a:latin typeface="Trebuchet MS"/>
                <a:cs typeface="Trebuchet MS"/>
              </a:rPr>
              <a:t>to </a:t>
            </a:r>
            <a:r>
              <a:rPr sz="1900" spc="-10" dirty="0">
                <a:latin typeface="Trebuchet MS"/>
                <a:cs typeface="Trebuchet MS"/>
              </a:rPr>
              <a:t>contact immediately </a:t>
            </a:r>
            <a:r>
              <a:rPr sz="1900" spc="-5" dirty="0">
                <a:latin typeface="Trebuchet MS"/>
                <a:cs typeface="Trebuchet MS"/>
              </a:rPr>
              <a:t>local </a:t>
            </a:r>
            <a:r>
              <a:rPr sz="1900" spc="-10" dirty="0">
                <a:latin typeface="Trebuchet MS"/>
                <a:cs typeface="Trebuchet MS"/>
              </a:rPr>
              <a:t>health</a:t>
            </a:r>
            <a:r>
              <a:rPr sz="1900" spc="175" dirty="0">
                <a:latin typeface="Trebuchet MS"/>
                <a:cs typeface="Trebuchet MS"/>
              </a:rPr>
              <a:t> </a:t>
            </a:r>
            <a:r>
              <a:rPr sz="1900" spc="-10" dirty="0">
                <a:latin typeface="Trebuchet MS"/>
                <a:cs typeface="Trebuchet MS"/>
              </a:rPr>
              <a:t>authorities.</a:t>
            </a:r>
            <a:endParaRPr sz="1900" dirty="0">
              <a:latin typeface="Trebuchet MS"/>
              <a:cs typeface="Trebuchet MS"/>
            </a:endParaRPr>
          </a:p>
          <a:p>
            <a:pPr marL="12700">
              <a:lnSpc>
                <a:spcPct val="100000"/>
              </a:lnSpc>
              <a:spcBef>
                <a:spcPts val="1010"/>
              </a:spcBef>
            </a:pPr>
            <a:r>
              <a:rPr sz="1900" spc="-10" dirty="0">
                <a:latin typeface="Trebuchet MS"/>
                <a:cs typeface="Trebuchet MS"/>
              </a:rPr>
              <a:t>Inform crisis team </a:t>
            </a:r>
            <a:r>
              <a:rPr sz="1900" spc="-5" dirty="0">
                <a:latin typeface="Trebuchet MS"/>
                <a:cs typeface="Trebuchet MS"/>
              </a:rPr>
              <a:t>to do </a:t>
            </a:r>
            <a:r>
              <a:rPr sz="1900" spc="-10" dirty="0">
                <a:latin typeface="Trebuchet MS"/>
                <a:cs typeface="Trebuchet MS"/>
              </a:rPr>
              <a:t>their actions and precautions applying </a:t>
            </a:r>
            <a:r>
              <a:rPr sz="1900" spc="-5" dirty="0">
                <a:latin typeface="Trebuchet MS"/>
                <a:cs typeface="Trebuchet MS"/>
              </a:rPr>
              <a:t>POSI</a:t>
            </a:r>
            <a:r>
              <a:rPr sz="1900" spc="290" dirty="0">
                <a:latin typeface="Trebuchet MS"/>
                <a:cs typeface="Trebuchet MS"/>
              </a:rPr>
              <a:t> </a:t>
            </a:r>
            <a:r>
              <a:rPr sz="1900" spc="-10" dirty="0">
                <a:latin typeface="Trebuchet MS"/>
                <a:cs typeface="Trebuchet MS"/>
              </a:rPr>
              <a:t>procedure.</a:t>
            </a:r>
            <a:endParaRPr sz="1900" dirty="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74</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32410"/>
            <a:ext cx="8925560" cy="574675"/>
          </a:xfrm>
          <a:prstGeom prst="rect">
            <a:avLst/>
          </a:prstGeom>
        </p:spPr>
        <p:txBody>
          <a:bodyPr vert="horz" wrap="square" lIns="0" tIns="12700" rIns="0" bIns="0" rtlCol="0">
            <a:spAutoFit/>
          </a:bodyPr>
          <a:lstStyle/>
          <a:p>
            <a:pPr marL="12700">
              <a:lnSpc>
                <a:spcPct val="100000"/>
              </a:lnSpc>
              <a:spcBef>
                <a:spcPts val="100"/>
              </a:spcBef>
            </a:pPr>
            <a:r>
              <a:rPr spc="-5" dirty="0"/>
              <a:t>In </a:t>
            </a:r>
            <a:r>
              <a:rPr dirty="0"/>
              <a:t>Case of an </a:t>
            </a:r>
            <a:r>
              <a:rPr spc="-10" dirty="0"/>
              <a:t>Infected </a:t>
            </a:r>
            <a:r>
              <a:rPr spc="-30" dirty="0"/>
              <a:t>Person </a:t>
            </a:r>
            <a:r>
              <a:rPr dirty="0"/>
              <a:t>in </a:t>
            </a:r>
            <a:r>
              <a:rPr spc="-5" dirty="0"/>
              <a:t>the</a:t>
            </a:r>
            <a:r>
              <a:rPr spc="5" dirty="0"/>
              <a:t> </a:t>
            </a:r>
            <a:r>
              <a:rPr dirty="0"/>
              <a:t>Hotel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092" y="132410"/>
            <a:ext cx="5139055" cy="574675"/>
          </a:xfrm>
          <a:prstGeom prst="rect">
            <a:avLst/>
          </a:prstGeom>
        </p:spPr>
        <p:txBody>
          <a:bodyPr vert="horz" wrap="square" lIns="0" tIns="12700" rIns="0" bIns="0" rtlCol="0">
            <a:spAutoFit/>
          </a:bodyPr>
          <a:lstStyle/>
          <a:p>
            <a:pPr marL="12700">
              <a:lnSpc>
                <a:spcPct val="100000"/>
              </a:lnSpc>
              <a:spcBef>
                <a:spcPts val="100"/>
              </a:spcBef>
            </a:pPr>
            <a:r>
              <a:rPr dirty="0"/>
              <a:t>Documents and</a:t>
            </a:r>
            <a:r>
              <a:rPr spc="-65" dirty="0"/>
              <a:t> </a:t>
            </a:r>
            <a:r>
              <a:rPr spc="-5" dirty="0"/>
              <a:t>Records</a:t>
            </a:r>
          </a:p>
        </p:txBody>
      </p:sp>
      <p:sp>
        <p:nvSpPr>
          <p:cNvPr id="3" name="object 3"/>
          <p:cNvSpPr txBox="1"/>
          <p:nvPr/>
        </p:nvSpPr>
        <p:spPr>
          <a:xfrm>
            <a:off x="533400" y="1702307"/>
            <a:ext cx="6097905" cy="2880360"/>
          </a:xfrm>
          <a:prstGeom prst="rect">
            <a:avLst/>
          </a:prstGeom>
        </p:spPr>
        <p:txBody>
          <a:bodyPr vert="horz" wrap="square" lIns="0" tIns="12065" rIns="0" bIns="0" rtlCol="0">
            <a:spAutoFit/>
          </a:bodyPr>
          <a:lstStyle/>
          <a:p>
            <a:pPr marL="12700" marR="5080" algn="just">
              <a:lnSpc>
                <a:spcPct val="100000"/>
              </a:lnSpc>
              <a:spcBef>
                <a:spcPts val="95"/>
              </a:spcBef>
            </a:pPr>
            <a:r>
              <a:rPr sz="1900" spc="-5" dirty="0">
                <a:latin typeface="Trebuchet MS"/>
                <a:cs typeface="Trebuchet MS"/>
              </a:rPr>
              <a:t>Creating and updating </a:t>
            </a:r>
            <a:r>
              <a:rPr sz="1900" spc="-10" dirty="0">
                <a:latin typeface="Trebuchet MS"/>
                <a:cs typeface="Trebuchet MS"/>
              </a:rPr>
              <a:t>the </a:t>
            </a:r>
            <a:r>
              <a:rPr sz="1900" spc="-5" dirty="0">
                <a:latin typeface="Trebuchet MS"/>
                <a:cs typeface="Trebuchet MS"/>
              </a:rPr>
              <a:t>COVID-19 related  </a:t>
            </a:r>
            <a:r>
              <a:rPr sz="1900" spc="-10" dirty="0">
                <a:latin typeface="Trebuchet MS"/>
                <a:cs typeface="Trebuchet MS"/>
              </a:rPr>
              <a:t>documents, </a:t>
            </a:r>
            <a:r>
              <a:rPr sz="1900" spc="-5" dirty="0">
                <a:latin typeface="Trebuchet MS"/>
                <a:cs typeface="Trebuchet MS"/>
              </a:rPr>
              <a:t>consider plans </a:t>
            </a:r>
            <a:r>
              <a:rPr sz="1900" spc="-10" dirty="0">
                <a:latin typeface="Trebuchet MS"/>
                <a:cs typeface="Trebuchet MS"/>
              </a:rPr>
              <a:t>and </a:t>
            </a:r>
            <a:r>
              <a:rPr sz="1900" spc="-5" dirty="0">
                <a:latin typeface="Trebuchet MS"/>
                <a:cs typeface="Trebuchet MS"/>
              </a:rPr>
              <a:t>procedures that </a:t>
            </a:r>
            <a:r>
              <a:rPr sz="1900" dirty="0">
                <a:latin typeface="Trebuchet MS"/>
                <a:cs typeface="Trebuchet MS"/>
              </a:rPr>
              <a:t>should  </a:t>
            </a:r>
            <a:r>
              <a:rPr sz="1900" spc="-5" dirty="0">
                <a:latin typeface="Trebuchet MS"/>
                <a:cs typeface="Trebuchet MS"/>
              </a:rPr>
              <a:t>be in</a:t>
            </a:r>
            <a:r>
              <a:rPr sz="1900" spc="5" dirty="0">
                <a:latin typeface="Trebuchet MS"/>
                <a:cs typeface="Trebuchet MS"/>
              </a:rPr>
              <a:t> </a:t>
            </a:r>
            <a:r>
              <a:rPr sz="1900" spc="-10" dirty="0">
                <a:latin typeface="Trebuchet MS"/>
                <a:cs typeface="Trebuchet MS"/>
              </a:rPr>
              <a:t>place.</a:t>
            </a:r>
            <a:endParaRPr sz="1900" dirty="0">
              <a:latin typeface="Trebuchet MS"/>
              <a:cs typeface="Trebuchet MS"/>
            </a:endParaRPr>
          </a:p>
          <a:p>
            <a:pPr>
              <a:lnSpc>
                <a:spcPct val="100000"/>
              </a:lnSpc>
              <a:spcBef>
                <a:spcPts val="35"/>
              </a:spcBef>
            </a:pPr>
            <a:endParaRPr sz="2800" dirty="0">
              <a:latin typeface="Times New Roman"/>
              <a:cs typeface="Times New Roman"/>
            </a:endParaRPr>
          </a:p>
          <a:p>
            <a:pPr marL="12700" marR="5080" algn="just">
              <a:lnSpc>
                <a:spcPct val="100000"/>
              </a:lnSpc>
            </a:pPr>
            <a:r>
              <a:rPr sz="1900" spc="-5" dirty="0">
                <a:latin typeface="Trebuchet MS"/>
                <a:cs typeface="Trebuchet MS"/>
              </a:rPr>
              <a:t>Ensure </a:t>
            </a:r>
            <a:r>
              <a:rPr sz="1900" spc="-10" dirty="0">
                <a:latin typeface="Trebuchet MS"/>
                <a:cs typeface="Trebuchet MS"/>
              </a:rPr>
              <a:t>that </a:t>
            </a:r>
            <a:r>
              <a:rPr sz="1900" spc="-5" dirty="0">
                <a:latin typeface="Trebuchet MS"/>
                <a:cs typeface="Trebuchet MS"/>
              </a:rPr>
              <a:t>documents and records </a:t>
            </a:r>
            <a:r>
              <a:rPr sz="1900" dirty="0">
                <a:latin typeface="Trebuchet MS"/>
                <a:cs typeface="Trebuchet MS"/>
              </a:rPr>
              <a:t>are </a:t>
            </a:r>
            <a:r>
              <a:rPr sz="1900" spc="-5" dirty="0">
                <a:latin typeface="Trebuchet MS"/>
                <a:cs typeface="Trebuchet MS"/>
              </a:rPr>
              <a:t>retained for </a:t>
            </a:r>
            <a:r>
              <a:rPr sz="1900" spc="-10" dirty="0">
                <a:latin typeface="Trebuchet MS"/>
                <a:cs typeface="Trebuchet MS"/>
              </a:rPr>
              <a:t>at  </a:t>
            </a:r>
            <a:r>
              <a:rPr sz="1900" spc="-5" dirty="0">
                <a:latin typeface="Trebuchet MS"/>
                <a:cs typeface="Trebuchet MS"/>
              </a:rPr>
              <a:t>least 6 </a:t>
            </a:r>
            <a:r>
              <a:rPr sz="1900" spc="-10" dirty="0">
                <a:latin typeface="Trebuchet MS"/>
                <a:cs typeface="Trebuchet MS"/>
              </a:rPr>
              <a:t>months </a:t>
            </a:r>
            <a:r>
              <a:rPr sz="1900" spc="-5" dirty="0">
                <a:latin typeface="Trebuchet MS"/>
                <a:cs typeface="Trebuchet MS"/>
              </a:rPr>
              <a:t>for</a:t>
            </a:r>
            <a:r>
              <a:rPr sz="1900" spc="70" dirty="0">
                <a:latin typeface="Trebuchet MS"/>
                <a:cs typeface="Trebuchet MS"/>
              </a:rPr>
              <a:t> </a:t>
            </a:r>
            <a:r>
              <a:rPr sz="1900" spc="-25" dirty="0">
                <a:latin typeface="Trebuchet MS"/>
                <a:cs typeface="Trebuchet MS"/>
              </a:rPr>
              <a:t>traceability.</a:t>
            </a:r>
            <a:endParaRPr sz="1900" dirty="0">
              <a:latin typeface="Trebuchet MS"/>
              <a:cs typeface="Trebuchet MS"/>
            </a:endParaRPr>
          </a:p>
          <a:p>
            <a:pPr>
              <a:lnSpc>
                <a:spcPct val="100000"/>
              </a:lnSpc>
              <a:spcBef>
                <a:spcPts val="40"/>
              </a:spcBef>
            </a:pPr>
            <a:endParaRPr sz="2800" dirty="0">
              <a:latin typeface="Times New Roman"/>
              <a:cs typeface="Times New Roman"/>
            </a:endParaRPr>
          </a:p>
          <a:p>
            <a:pPr marL="12700" algn="just">
              <a:lnSpc>
                <a:spcPct val="100000"/>
              </a:lnSpc>
              <a:spcBef>
                <a:spcPts val="5"/>
              </a:spcBef>
            </a:pPr>
            <a:r>
              <a:rPr sz="1900" spc="-5" dirty="0">
                <a:latin typeface="Trebuchet MS"/>
                <a:cs typeface="Trebuchet MS"/>
              </a:rPr>
              <a:t>Ensure compliance to government orders,</a:t>
            </a:r>
            <a:r>
              <a:rPr sz="1900" spc="240" dirty="0">
                <a:latin typeface="Trebuchet MS"/>
                <a:cs typeface="Trebuchet MS"/>
              </a:rPr>
              <a:t> </a:t>
            </a:r>
            <a:r>
              <a:rPr sz="1900" spc="-5" dirty="0">
                <a:latin typeface="Trebuchet MS"/>
                <a:cs typeface="Trebuchet MS"/>
              </a:rPr>
              <a:t>guidelines</a:t>
            </a:r>
            <a:endParaRPr sz="1900" dirty="0">
              <a:latin typeface="Trebuchet MS"/>
              <a:cs typeface="Trebuchet MS"/>
            </a:endParaRPr>
          </a:p>
          <a:p>
            <a:pPr marL="12700" algn="just">
              <a:lnSpc>
                <a:spcPct val="100000"/>
              </a:lnSpc>
            </a:pPr>
            <a:r>
              <a:rPr sz="1900" spc="-10" dirty="0">
                <a:latin typeface="Trebuchet MS"/>
                <a:cs typeface="Trebuchet MS"/>
              </a:rPr>
              <a:t>and health advisories </a:t>
            </a:r>
            <a:r>
              <a:rPr sz="1900" spc="-5" dirty="0">
                <a:latin typeface="Trebuchet MS"/>
                <a:cs typeface="Trebuchet MS"/>
              </a:rPr>
              <a:t>on </a:t>
            </a:r>
            <a:r>
              <a:rPr sz="1900" spc="-10" dirty="0">
                <a:latin typeface="Trebuchet MS"/>
                <a:cs typeface="Trebuchet MS"/>
              </a:rPr>
              <a:t>the</a:t>
            </a:r>
            <a:r>
              <a:rPr sz="1900" spc="110" dirty="0">
                <a:latin typeface="Trebuchet MS"/>
                <a:cs typeface="Trebuchet MS"/>
              </a:rPr>
              <a:t> </a:t>
            </a:r>
            <a:r>
              <a:rPr sz="1900" spc="-5" dirty="0">
                <a:latin typeface="Trebuchet MS"/>
                <a:cs typeface="Trebuchet MS"/>
              </a:rPr>
              <a:t>COVID-19.</a:t>
            </a:r>
            <a:endParaRPr sz="1900" dirty="0">
              <a:latin typeface="Trebuchet MS"/>
              <a:cs typeface="Trebuchet MS"/>
            </a:endParaRPr>
          </a:p>
        </p:txBody>
      </p:sp>
      <p:sp>
        <p:nvSpPr>
          <p:cNvPr id="4" name="object 4"/>
          <p:cNvSpPr/>
          <p:nvPr/>
        </p:nvSpPr>
        <p:spPr>
          <a:xfrm>
            <a:off x="7217664" y="1702307"/>
            <a:ext cx="4625339" cy="393954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75</a:t>
            </a:r>
            <a:endParaRPr dirty="0"/>
          </a:p>
        </p:txBody>
      </p:sp>
      <p:sp>
        <p:nvSpPr>
          <p:cNvPr id="6" name="object 6"/>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208279"/>
            <a:ext cx="4411980" cy="574040"/>
          </a:xfrm>
          <a:prstGeom prst="rect">
            <a:avLst/>
          </a:prstGeom>
        </p:spPr>
        <p:txBody>
          <a:bodyPr vert="horz" wrap="square" lIns="0" tIns="12700" rIns="0" bIns="0" rtlCol="0">
            <a:spAutoFit/>
          </a:bodyPr>
          <a:lstStyle/>
          <a:p>
            <a:pPr marL="12700">
              <a:lnSpc>
                <a:spcPct val="100000"/>
              </a:lnSpc>
              <a:spcBef>
                <a:spcPts val="100"/>
              </a:spcBef>
            </a:pPr>
            <a:r>
              <a:rPr spc="-5" dirty="0"/>
              <a:t>Required</a:t>
            </a:r>
            <a:r>
              <a:rPr spc="-50" dirty="0"/>
              <a:t> </a:t>
            </a:r>
            <a:r>
              <a:rPr dirty="0"/>
              <a:t>Equipment</a:t>
            </a: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76</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p:nvPr/>
        </p:nvSpPr>
        <p:spPr>
          <a:xfrm>
            <a:off x="533400" y="1447800"/>
            <a:ext cx="11506200" cy="3531736"/>
          </a:xfrm>
          <a:prstGeom prst="rect">
            <a:avLst/>
          </a:prstGeom>
        </p:spPr>
        <p:txBody>
          <a:bodyPr vert="horz" wrap="square" lIns="0" tIns="157480" rIns="0" bIns="0" rtlCol="0">
            <a:spAutoFit/>
          </a:bodyPr>
          <a:lstStyle/>
          <a:p>
            <a:pPr marL="299085" indent="-287020">
              <a:lnSpc>
                <a:spcPct val="100000"/>
              </a:lnSpc>
              <a:spcBef>
                <a:spcPts val="1240"/>
              </a:spcBef>
              <a:buFont typeface="Arial"/>
              <a:buChar char="•"/>
              <a:tabLst>
                <a:tab pos="299085" algn="l"/>
                <a:tab pos="299720" algn="l"/>
              </a:tabLst>
            </a:pPr>
            <a:r>
              <a:rPr sz="1900" spc="-5" dirty="0">
                <a:latin typeface="Trebuchet MS"/>
                <a:cs typeface="Trebuchet MS"/>
              </a:rPr>
              <a:t>Face </a:t>
            </a:r>
            <a:r>
              <a:rPr sz="1900" spc="-10" dirty="0">
                <a:latin typeface="Trebuchet MS"/>
                <a:cs typeface="Trebuchet MS"/>
              </a:rPr>
              <a:t>masks, </a:t>
            </a:r>
            <a:r>
              <a:rPr sz="1900" spc="-5" dirty="0">
                <a:latin typeface="Trebuchet MS"/>
                <a:cs typeface="Trebuchet MS"/>
              </a:rPr>
              <a:t>gloves, thermometers, </a:t>
            </a:r>
            <a:r>
              <a:rPr sz="1900" spc="-10" dirty="0">
                <a:latin typeface="Trebuchet MS"/>
                <a:cs typeface="Trebuchet MS"/>
              </a:rPr>
              <a:t>hand </a:t>
            </a:r>
            <a:r>
              <a:rPr sz="1900" spc="-5" dirty="0">
                <a:latin typeface="Trebuchet MS"/>
                <a:cs typeface="Trebuchet MS"/>
              </a:rPr>
              <a:t>gel, </a:t>
            </a:r>
            <a:r>
              <a:rPr sz="1900" spc="-10" dirty="0">
                <a:latin typeface="Trebuchet MS"/>
                <a:cs typeface="Trebuchet MS"/>
              </a:rPr>
              <a:t>disinfectants </a:t>
            </a:r>
            <a:r>
              <a:rPr sz="1900" spc="-5" dirty="0">
                <a:latin typeface="Trebuchet MS"/>
                <a:cs typeface="Trebuchet MS"/>
              </a:rPr>
              <a:t>for all</a:t>
            </a:r>
            <a:r>
              <a:rPr sz="1900" spc="250" dirty="0">
                <a:latin typeface="Trebuchet MS"/>
                <a:cs typeface="Trebuchet MS"/>
              </a:rPr>
              <a:t> </a:t>
            </a:r>
            <a:r>
              <a:rPr sz="1900" spc="-10" dirty="0">
                <a:latin typeface="Trebuchet MS"/>
                <a:cs typeface="Trebuchet MS"/>
              </a:rPr>
              <a:t>departments.</a:t>
            </a:r>
            <a:endParaRPr sz="1900" dirty="0">
              <a:latin typeface="Trebuchet MS"/>
              <a:cs typeface="Trebuchet MS"/>
            </a:endParaRPr>
          </a:p>
          <a:p>
            <a:pPr marL="299085" marR="5080" indent="-287020">
              <a:lnSpc>
                <a:spcPts val="3420"/>
              </a:lnSpc>
              <a:spcBef>
                <a:spcPts val="305"/>
              </a:spcBef>
              <a:buFont typeface="Arial"/>
              <a:buChar char="•"/>
              <a:tabLst>
                <a:tab pos="299085" algn="l"/>
                <a:tab pos="299720" algn="l"/>
              </a:tabLst>
            </a:pPr>
            <a:r>
              <a:rPr sz="1900" spc="-5" dirty="0">
                <a:latin typeface="Trebuchet MS"/>
                <a:cs typeface="Trebuchet MS"/>
              </a:rPr>
              <a:t>Face </a:t>
            </a:r>
            <a:r>
              <a:rPr sz="1900" spc="-10" dirty="0">
                <a:latin typeface="Trebuchet MS"/>
                <a:cs typeface="Trebuchet MS"/>
              </a:rPr>
              <a:t>masks, </a:t>
            </a:r>
            <a:r>
              <a:rPr sz="1900" spc="-5" dirty="0">
                <a:latin typeface="Trebuchet MS"/>
                <a:cs typeface="Trebuchet MS"/>
              </a:rPr>
              <a:t>gloves, </a:t>
            </a:r>
            <a:r>
              <a:rPr sz="1900" spc="-10" dirty="0">
                <a:latin typeface="Trebuchet MS"/>
                <a:cs typeface="Trebuchet MS"/>
              </a:rPr>
              <a:t>hair nets, eye protections, </a:t>
            </a:r>
            <a:r>
              <a:rPr sz="1900" spc="-5" dirty="0">
                <a:latin typeface="Trebuchet MS"/>
                <a:cs typeface="Trebuchet MS"/>
              </a:rPr>
              <a:t>long sleeve gowns, </a:t>
            </a:r>
            <a:r>
              <a:rPr sz="1900" spc="-10" dirty="0">
                <a:latin typeface="Trebuchet MS"/>
                <a:cs typeface="Trebuchet MS"/>
              </a:rPr>
              <a:t>disposable </a:t>
            </a:r>
            <a:r>
              <a:rPr sz="1900" spc="-10" dirty="0" smtClean="0">
                <a:latin typeface="Trebuchet MS"/>
                <a:cs typeface="Trebuchet MS"/>
              </a:rPr>
              <a:t>aprons</a:t>
            </a:r>
            <a:r>
              <a:rPr lang="en-US" sz="1900" spc="-10" dirty="0" smtClean="0">
                <a:latin typeface="Trebuchet MS"/>
                <a:cs typeface="Trebuchet MS"/>
              </a:rPr>
              <a:t>, shoe covers </a:t>
            </a:r>
            <a:r>
              <a:rPr sz="1900" spc="-5" dirty="0" smtClean="0">
                <a:latin typeface="Trebuchet MS"/>
                <a:cs typeface="Trebuchet MS"/>
              </a:rPr>
              <a:t>for  </a:t>
            </a:r>
            <a:r>
              <a:rPr lang="en-US" sz="1900" spc="-10" dirty="0">
                <a:latin typeface="Trebuchet MS"/>
                <a:cs typeface="Trebuchet MS"/>
              </a:rPr>
              <a:t>h</a:t>
            </a:r>
            <a:r>
              <a:rPr sz="1900" spc="-10" dirty="0" smtClean="0">
                <a:latin typeface="Trebuchet MS"/>
                <a:cs typeface="Trebuchet MS"/>
              </a:rPr>
              <a:t>ousekeeping </a:t>
            </a:r>
            <a:r>
              <a:rPr sz="1900" spc="-10" dirty="0">
                <a:latin typeface="Trebuchet MS"/>
                <a:cs typeface="Trebuchet MS"/>
              </a:rPr>
              <a:t>and any person </a:t>
            </a:r>
            <a:r>
              <a:rPr sz="1900" spc="-5" dirty="0">
                <a:latin typeface="Trebuchet MS"/>
                <a:cs typeface="Trebuchet MS"/>
              </a:rPr>
              <a:t>getting in </a:t>
            </a:r>
            <a:r>
              <a:rPr sz="1900" spc="-10" dirty="0">
                <a:latin typeface="Trebuchet MS"/>
                <a:cs typeface="Trebuchet MS"/>
              </a:rPr>
              <a:t>contact </a:t>
            </a:r>
            <a:r>
              <a:rPr sz="1900" spc="-5" dirty="0">
                <a:latin typeface="Trebuchet MS"/>
                <a:cs typeface="Trebuchet MS"/>
              </a:rPr>
              <a:t>with an </a:t>
            </a:r>
            <a:r>
              <a:rPr sz="1900" spc="-10" dirty="0">
                <a:latin typeface="Trebuchet MS"/>
                <a:cs typeface="Trebuchet MS"/>
              </a:rPr>
              <a:t>infected</a:t>
            </a:r>
            <a:r>
              <a:rPr sz="1900" spc="190" dirty="0">
                <a:latin typeface="Trebuchet MS"/>
                <a:cs typeface="Trebuchet MS"/>
              </a:rPr>
              <a:t> </a:t>
            </a:r>
            <a:r>
              <a:rPr sz="1900" spc="-5" dirty="0">
                <a:latin typeface="Trebuchet MS"/>
                <a:cs typeface="Trebuchet MS"/>
              </a:rPr>
              <a:t>person</a:t>
            </a:r>
            <a:r>
              <a:rPr sz="1900" spc="-5" dirty="0" smtClean="0">
                <a:latin typeface="Trebuchet MS"/>
                <a:cs typeface="Trebuchet MS"/>
              </a:rPr>
              <a:t>.</a:t>
            </a:r>
            <a:endParaRPr lang="en-US" sz="1900" spc="-5" dirty="0" smtClean="0">
              <a:latin typeface="Trebuchet MS"/>
              <a:cs typeface="Trebuchet MS"/>
            </a:endParaRPr>
          </a:p>
          <a:p>
            <a:pPr marL="299085" marR="5080" lvl="0" indent="-287020">
              <a:lnSpc>
                <a:spcPts val="3420"/>
              </a:lnSpc>
              <a:spcBef>
                <a:spcPts val="305"/>
              </a:spcBef>
              <a:buFont typeface="Arial"/>
              <a:buChar char="•"/>
              <a:tabLst>
                <a:tab pos="299085" algn="l"/>
                <a:tab pos="299720" algn="l"/>
              </a:tabLst>
            </a:pPr>
            <a:r>
              <a:rPr lang="en-US" sz="1900" spc="-5" dirty="0">
                <a:latin typeface="Trebuchet MS"/>
                <a:cs typeface="Trebuchet MS"/>
              </a:rPr>
              <a:t>Marked plastic bags </a:t>
            </a:r>
            <a:r>
              <a:rPr lang="en-US" sz="1900" spc="-5" dirty="0" smtClean="0">
                <a:latin typeface="Trebuchet MS"/>
                <a:cs typeface="Trebuchet MS"/>
              </a:rPr>
              <a:t>(red</a:t>
            </a:r>
            <a:r>
              <a:rPr lang="en-US" sz="1900" spc="-5" dirty="0">
                <a:latin typeface="Trebuchet MS"/>
                <a:cs typeface="Trebuchet MS"/>
              </a:rPr>
              <a:t>) for biohazard waste. </a:t>
            </a:r>
            <a:endParaRPr sz="1900" dirty="0">
              <a:latin typeface="Trebuchet MS"/>
              <a:cs typeface="Trebuchet MS"/>
            </a:endParaRPr>
          </a:p>
          <a:p>
            <a:pPr marL="299085" indent="-287020">
              <a:lnSpc>
                <a:spcPct val="100000"/>
              </a:lnSpc>
              <a:spcBef>
                <a:spcPts val="835"/>
              </a:spcBef>
              <a:buFont typeface="Arial"/>
              <a:buChar char="•"/>
              <a:tabLst>
                <a:tab pos="299085" algn="l"/>
                <a:tab pos="299720" algn="l"/>
              </a:tabLst>
            </a:pPr>
            <a:r>
              <a:rPr sz="1900" spc="-5" dirty="0">
                <a:latin typeface="Trebuchet MS"/>
                <a:cs typeface="Trebuchet MS"/>
              </a:rPr>
              <a:t>Steam </a:t>
            </a:r>
            <a:r>
              <a:rPr sz="1900" spc="-10" dirty="0">
                <a:latin typeface="Trebuchet MS"/>
                <a:cs typeface="Trebuchet MS"/>
              </a:rPr>
              <a:t>machine </a:t>
            </a:r>
            <a:r>
              <a:rPr sz="1900" spc="-5" dirty="0">
                <a:latin typeface="Trebuchet MS"/>
                <a:cs typeface="Trebuchet MS"/>
              </a:rPr>
              <a:t>for soft</a:t>
            </a:r>
            <a:r>
              <a:rPr sz="1900" spc="50" dirty="0">
                <a:latin typeface="Trebuchet MS"/>
                <a:cs typeface="Trebuchet MS"/>
              </a:rPr>
              <a:t> </a:t>
            </a:r>
            <a:r>
              <a:rPr sz="1900" spc="-10" dirty="0">
                <a:latin typeface="Trebuchet MS"/>
                <a:cs typeface="Trebuchet MS"/>
              </a:rPr>
              <a:t>furniture.</a:t>
            </a:r>
            <a:endParaRPr sz="1900" dirty="0">
              <a:latin typeface="Trebuchet MS"/>
              <a:cs typeface="Trebuchet MS"/>
            </a:endParaRPr>
          </a:p>
          <a:p>
            <a:pPr marL="299085" indent="-287020">
              <a:lnSpc>
                <a:spcPct val="100000"/>
              </a:lnSpc>
              <a:spcBef>
                <a:spcPts val="1140"/>
              </a:spcBef>
              <a:buFont typeface="Arial"/>
              <a:buChar char="•"/>
              <a:tabLst>
                <a:tab pos="299085" algn="l"/>
                <a:tab pos="299720" algn="l"/>
              </a:tabLst>
            </a:pPr>
            <a:r>
              <a:rPr sz="1900" spc="-5" dirty="0">
                <a:latin typeface="Trebuchet MS"/>
                <a:cs typeface="Trebuchet MS"/>
              </a:rPr>
              <a:t>Colored </a:t>
            </a:r>
            <a:r>
              <a:rPr sz="1900" spc="-10" dirty="0">
                <a:latin typeface="Trebuchet MS"/>
                <a:cs typeface="Trebuchet MS"/>
              </a:rPr>
              <a:t>pens </a:t>
            </a:r>
            <a:r>
              <a:rPr sz="1900" spc="-5" dirty="0">
                <a:latin typeface="Trebuchet MS"/>
                <a:cs typeface="Trebuchet MS"/>
              </a:rPr>
              <a:t>for </a:t>
            </a:r>
            <a:r>
              <a:rPr sz="1900" spc="-10" dirty="0">
                <a:latin typeface="Trebuchet MS"/>
                <a:cs typeface="Trebuchet MS"/>
              </a:rPr>
              <a:t>each </a:t>
            </a:r>
            <a:r>
              <a:rPr sz="1900" spc="-5" dirty="0">
                <a:latin typeface="Trebuchet MS"/>
                <a:cs typeface="Trebuchet MS"/>
              </a:rPr>
              <a:t>single </a:t>
            </a:r>
            <a:r>
              <a:rPr sz="1900" spc="-10" dirty="0">
                <a:latin typeface="Trebuchet MS"/>
                <a:cs typeface="Trebuchet MS"/>
              </a:rPr>
              <a:t>kid during </a:t>
            </a:r>
            <a:r>
              <a:rPr sz="1900" spc="-5" dirty="0">
                <a:latin typeface="Trebuchet MS"/>
                <a:cs typeface="Trebuchet MS"/>
              </a:rPr>
              <a:t>his</a:t>
            </a:r>
            <a:r>
              <a:rPr sz="1900" spc="145" dirty="0">
                <a:latin typeface="Trebuchet MS"/>
                <a:cs typeface="Trebuchet MS"/>
              </a:rPr>
              <a:t> </a:t>
            </a:r>
            <a:r>
              <a:rPr sz="1900" spc="-50" dirty="0">
                <a:latin typeface="Trebuchet MS"/>
                <a:cs typeface="Trebuchet MS"/>
              </a:rPr>
              <a:t>stay.</a:t>
            </a:r>
            <a:endParaRPr sz="1900" dirty="0">
              <a:latin typeface="Trebuchet MS"/>
              <a:cs typeface="Trebuchet MS"/>
            </a:endParaRPr>
          </a:p>
          <a:p>
            <a:pPr marL="299085" indent="-287020">
              <a:lnSpc>
                <a:spcPct val="100000"/>
              </a:lnSpc>
              <a:spcBef>
                <a:spcPts val="1140"/>
              </a:spcBef>
              <a:buFont typeface="Arial"/>
              <a:buChar char="•"/>
              <a:tabLst>
                <a:tab pos="299085" algn="l"/>
                <a:tab pos="299720" algn="l"/>
              </a:tabLst>
            </a:pPr>
            <a:r>
              <a:rPr sz="1900" spc="-5" dirty="0">
                <a:latin typeface="Trebuchet MS"/>
                <a:cs typeface="Trebuchet MS"/>
              </a:rPr>
              <a:t>Floor </a:t>
            </a:r>
            <a:r>
              <a:rPr sz="1900" spc="-10" dirty="0">
                <a:latin typeface="Trebuchet MS"/>
                <a:cs typeface="Trebuchet MS"/>
              </a:rPr>
              <a:t>markings </a:t>
            </a:r>
            <a:r>
              <a:rPr sz="1900" spc="-5" dirty="0">
                <a:latin typeface="Trebuchet MS"/>
                <a:cs typeface="Trebuchet MS"/>
              </a:rPr>
              <a:t>for </a:t>
            </a:r>
            <a:r>
              <a:rPr sz="1900" spc="-10" dirty="0">
                <a:latin typeface="Trebuchet MS"/>
                <a:cs typeface="Trebuchet MS"/>
              </a:rPr>
              <a:t>any place where </a:t>
            </a:r>
            <a:r>
              <a:rPr sz="1900" spc="-5" dirty="0">
                <a:latin typeface="Trebuchet MS"/>
                <a:cs typeface="Trebuchet MS"/>
              </a:rPr>
              <a:t>social </a:t>
            </a:r>
            <a:r>
              <a:rPr sz="1900" spc="-10" dirty="0">
                <a:latin typeface="Trebuchet MS"/>
                <a:cs typeface="Trebuchet MS"/>
              </a:rPr>
              <a:t>distance </a:t>
            </a:r>
            <a:r>
              <a:rPr sz="1900" spc="-5" dirty="0">
                <a:latin typeface="Trebuchet MS"/>
                <a:cs typeface="Trebuchet MS"/>
              </a:rPr>
              <a:t>is required, </a:t>
            </a:r>
            <a:r>
              <a:rPr sz="1900" spc="-10" dirty="0">
                <a:latin typeface="Trebuchet MS"/>
                <a:cs typeface="Trebuchet MS"/>
              </a:rPr>
              <a:t>e.g. </a:t>
            </a:r>
            <a:r>
              <a:rPr sz="1900" spc="-5" dirty="0">
                <a:latin typeface="Trebuchet MS"/>
                <a:cs typeface="Trebuchet MS"/>
              </a:rPr>
              <a:t>Front </a:t>
            </a:r>
            <a:r>
              <a:rPr sz="1900" spc="-10" dirty="0">
                <a:latin typeface="Trebuchet MS"/>
                <a:cs typeface="Trebuchet MS"/>
              </a:rPr>
              <a:t>Office</a:t>
            </a:r>
            <a:r>
              <a:rPr sz="1900" spc="340" dirty="0">
                <a:latin typeface="Trebuchet MS"/>
                <a:cs typeface="Trebuchet MS"/>
              </a:rPr>
              <a:t> </a:t>
            </a:r>
            <a:r>
              <a:rPr sz="1900" spc="-10" dirty="0">
                <a:latin typeface="Trebuchet MS"/>
                <a:cs typeface="Trebuchet MS"/>
              </a:rPr>
              <a:t>desk.</a:t>
            </a:r>
            <a:endParaRPr sz="1900" dirty="0">
              <a:latin typeface="Trebuchet MS"/>
              <a:cs typeface="Trebuchet MS"/>
            </a:endParaRPr>
          </a:p>
          <a:p>
            <a:pPr marL="299085" indent="-287020">
              <a:lnSpc>
                <a:spcPct val="100000"/>
              </a:lnSpc>
              <a:spcBef>
                <a:spcPts val="1145"/>
              </a:spcBef>
              <a:buFont typeface="Arial"/>
              <a:buChar char="•"/>
              <a:tabLst>
                <a:tab pos="299085" algn="l"/>
                <a:tab pos="299720" algn="l"/>
              </a:tabLst>
            </a:pPr>
            <a:r>
              <a:rPr sz="1900" spc="-10" dirty="0">
                <a:latin typeface="Trebuchet MS"/>
                <a:cs typeface="Trebuchet MS"/>
              </a:rPr>
              <a:t>Movable </a:t>
            </a:r>
            <a:r>
              <a:rPr sz="1900" spc="-5" dirty="0">
                <a:latin typeface="Trebuchet MS"/>
                <a:cs typeface="Trebuchet MS"/>
              </a:rPr>
              <a:t>balustrades to </a:t>
            </a:r>
            <a:r>
              <a:rPr sz="1900" spc="-10" dirty="0">
                <a:latin typeface="Trebuchet MS"/>
                <a:cs typeface="Trebuchet MS"/>
              </a:rPr>
              <a:t>direct guests </a:t>
            </a:r>
            <a:r>
              <a:rPr sz="1900" spc="-5" dirty="0">
                <a:latin typeface="Trebuchet MS"/>
                <a:cs typeface="Trebuchet MS"/>
              </a:rPr>
              <a:t>in </a:t>
            </a:r>
            <a:r>
              <a:rPr sz="1900" spc="-10" dirty="0">
                <a:latin typeface="Trebuchet MS"/>
                <a:cs typeface="Trebuchet MS"/>
              </a:rPr>
              <a:t>case </a:t>
            </a:r>
            <a:r>
              <a:rPr sz="1900" spc="-5" dirty="0">
                <a:latin typeface="Trebuchet MS"/>
                <a:cs typeface="Trebuchet MS"/>
              </a:rPr>
              <a:t>of </a:t>
            </a:r>
            <a:r>
              <a:rPr sz="1900" spc="-10" dirty="0">
                <a:latin typeface="Trebuchet MS"/>
                <a:cs typeface="Trebuchet MS"/>
              </a:rPr>
              <a:t>big arrivals and</a:t>
            </a:r>
            <a:r>
              <a:rPr sz="1900" spc="250" dirty="0">
                <a:latin typeface="Trebuchet MS"/>
                <a:cs typeface="Trebuchet MS"/>
              </a:rPr>
              <a:t> </a:t>
            </a:r>
            <a:r>
              <a:rPr sz="1900" spc="-10" dirty="0">
                <a:latin typeface="Trebuchet MS"/>
                <a:cs typeface="Trebuchet MS"/>
              </a:rPr>
              <a:t>departures.</a:t>
            </a:r>
            <a:endParaRPr sz="1900" dirty="0">
              <a:latin typeface="Trebuchet MS"/>
              <a:cs typeface="Trebuchet M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7491" y="2018156"/>
            <a:ext cx="10640695" cy="962660"/>
          </a:xfrm>
          <a:prstGeom prst="rect">
            <a:avLst/>
          </a:prstGeom>
        </p:spPr>
        <p:txBody>
          <a:bodyPr vert="horz" wrap="square" lIns="0" tIns="12065" rIns="0" bIns="0" rtlCol="0">
            <a:spAutoFit/>
          </a:bodyPr>
          <a:lstStyle/>
          <a:p>
            <a:pPr marL="12700">
              <a:lnSpc>
                <a:spcPts val="2165"/>
              </a:lnSpc>
              <a:spcBef>
                <a:spcPts val="95"/>
              </a:spcBef>
            </a:pPr>
            <a:r>
              <a:rPr sz="1900" spc="-5" dirty="0">
                <a:latin typeface="Trebuchet MS"/>
                <a:cs typeface="Trebuchet MS"/>
              </a:rPr>
              <a:t>All Jaz hotels </a:t>
            </a:r>
            <a:r>
              <a:rPr sz="1900" spc="-10" dirty="0">
                <a:latin typeface="Trebuchet MS"/>
                <a:cs typeface="Trebuchet MS"/>
              </a:rPr>
              <a:t>and </a:t>
            </a:r>
            <a:r>
              <a:rPr sz="1900" spc="-5" dirty="0">
                <a:latin typeface="Trebuchet MS"/>
                <a:cs typeface="Trebuchet MS"/>
              </a:rPr>
              <a:t>resorts </a:t>
            </a:r>
            <a:r>
              <a:rPr sz="1900" spc="-10" dirty="0">
                <a:latin typeface="Trebuchet MS"/>
                <a:cs typeface="Trebuchet MS"/>
              </a:rPr>
              <a:t>are required </a:t>
            </a:r>
            <a:r>
              <a:rPr sz="1900" spc="-5" dirty="0">
                <a:latin typeface="Trebuchet MS"/>
                <a:cs typeface="Trebuchet MS"/>
              </a:rPr>
              <a:t>to apply </a:t>
            </a:r>
            <a:r>
              <a:rPr sz="1900" spc="-10" dirty="0">
                <a:latin typeface="Trebuchet MS"/>
                <a:cs typeface="Trebuchet MS"/>
              </a:rPr>
              <a:t>this protocol which </a:t>
            </a:r>
            <a:r>
              <a:rPr sz="1900" spc="-5" dirty="0">
                <a:latin typeface="Trebuchet MS"/>
                <a:cs typeface="Trebuchet MS"/>
              </a:rPr>
              <a:t>is </a:t>
            </a:r>
            <a:r>
              <a:rPr sz="1900" spc="-10" dirty="0">
                <a:latin typeface="Trebuchet MS"/>
                <a:cs typeface="Trebuchet MS"/>
              </a:rPr>
              <a:t>based </a:t>
            </a:r>
            <a:r>
              <a:rPr sz="1900" spc="-5" dirty="0">
                <a:latin typeface="Trebuchet MS"/>
                <a:cs typeface="Trebuchet MS"/>
              </a:rPr>
              <a:t>on </a:t>
            </a:r>
            <a:r>
              <a:rPr sz="1900" spc="-10" dirty="0">
                <a:latin typeface="Trebuchet MS"/>
                <a:cs typeface="Trebuchet MS"/>
              </a:rPr>
              <a:t>WHO, </a:t>
            </a:r>
            <a:r>
              <a:rPr sz="1900" spc="-5" dirty="0">
                <a:latin typeface="Trebuchet MS"/>
                <a:cs typeface="Trebuchet MS"/>
              </a:rPr>
              <a:t>CDC </a:t>
            </a:r>
            <a:r>
              <a:rPr sz="1900" spc="-10" dirty="0">
                <a:latin typeface="Trebuchet MS"/>
                <a:cs typeface="Trebuchet MS"/>
              </a:rPr>
              <a:t>and</a:t>
            </a:r>
            <a:r>
              <a:rPr sz="1900" spc="445" dirty="0">
                <a:latin typeface="Trebuchet MS"/>
                <a:cs typeface="Trebuchet MS"/>
              </a:rPr>
              <a:t> </a:t>
            </a:r>
            <a:r>
              <a:rPr sz="1900" spc="-10" dirty="0">
                <a:latin typeface="Trebuchet MS"/>
                <a:cs typeface="Trebuchet MS"/>
              </a:rPr>
              <a:t>the</a:t>
            </a:r>
            <a:endParaRPr sz="1900">
              <a:latin typeface="Trebuchet MS"/>
              <a:cs typeface="Trebuchet MS"/>
            </a:endParaRPr>
          </a:p>
          <a:p>
            <a:pPr marL="12700">
              <a:lnSpc>
                <a:spcPts val="2165"/>
              </a:lnSpc>
            </a:pPr>
            <a:r>
              <a:rPr sz="1900" spc="-5" dirty="0">
                <a:latin typeface="Trebuchet MS"/>
                <a:cs typeface="Trebuchet MS"/>
              </a:rPr>
              <a:t>Egyptian </a:t>
            </a:r>
            <a:r>
              <a:rPr sz="1900" spc="-10" dirty="0">
                <a:latin typeface="Trebuchet MS"/>
                <a:cs typeface="Trebuchet MS"/>
              </a:rPr>
              <a:t>Ministry </a:t>
            </a:r>
            <a:r>
              <a:rPr sz="1900" spc="-5" dirty="0">
                <a:latin typeface="Trebuchet MS"/>
                <a:cs typeface="Trebuchet MS"/>
              </a:rPr>
              <a:t>of </a:t>
            </a:r>
            <a:r>
              <a:rPr sz="1900" spc="-25" dirty="0">
                <a:latin typeface="Trebuchet MS"/>
                <a:cs typeface="Trebuchet MS"/>
              </a:rPr>
              <a:t>Health’s </a:t>
            </a:r>
            <a:r>
              <a:rPr sz="1900" spc="-5" dirty="0">
                <a:latin typeface="Trebuchet MS"/>
                <a:cs typeface="Trebuchet MS"/>
              </a:rPr>
              <a:t>(MoH)</a:t>
            </a:r>
            <a:r>
              <a:rPr sz="1900" spc="95" dirty="0">
                <a:latin typeface="Trebuchet MS"/>
                <a:cs typeface="Trebuchet MS"/>
              </a:rPr>
              <a:t> </a:t>
            </a:r>
            <a:r>
              <a:rPr sz="1900" spc="-10" dirty="0">
                <a:latin typeface="Trebuchet MS"/>
                <a:cs typeface="Trebuchet MS"/>
              </a:rPr>
              <a:t>instructions.</a:t>
            </a:r>
            <a:endParaRPr sz="1900">
              <a:latin typeface="Trebuchet MS"/>
              <a:cs typeface="Trebuchet MS"/>
            </a:endParaRPr>
          </a:p>
          <a:p>
            <a:pPr marL="12700">
              <a:lnSpc>
                <a:spcPct val="100000"/>
              </a:lnSpc>
              <a:spcBef>
                <a:spcPts val="765"/>
              </a:spcBef>
            </a:pPr>
            <a:r>
              <a:rPr sz="1900" spc="-5" dirty="0">
                <a:latin typeface="Trebuchet MS"/>
                <a:cs typeface="Trebuchet MS"/>
              </a:rPr>
              <a:t>Additional </a:t>
            </a:r>
            <a:r>
              <a:rPr sz="1900" spc="-10" dirty="0">
                <a:latin typeface="Trebuchet MS"/>
                <a:cs typeface="Trebuchet MS"/>
              </a:rPr>
              <a:t>plans </a:t>
            </a:r>
            <a:r>
              <a:rPr sz="1900" spc="-5" dirty="0">
                <a:latin typeface="Trebuchet MS"/>
                <a:cs typeface="Trebuchet MS"/>
              </a:rPr>
              <a:t>or information </a:t>
            </a:r>
            <a:r>
              <a:rPr sz="1900" spc="-10" dirty="0">
                <a:latin typeface="Trebuchet MS"/>
                <a:cs typeface="Trebuchet MS"/>
              </a:rPr>
              <a:t>can </a:t>
            </a:r>
            <a:r>
              <a:rPr sz="1900" spc="-5" dirty="0">
                <a:latin typeface="Trebuchet MS"/>
                <a:cs typeface="Trebuchet MS"/>
              </a:rPr>
              <a:t>be </a:t>
            </a:r>
            <a:r>
              <a:rPr sz="1900" spc="-10" dirty="0">
                <a:latin typeface="Trebuchet MS"/>
                <a:cs typeface="Trebuchet MS"/>
              </a:rPr>
              <a:t>added according </a:t>
            </a:r>
            <a:r>
              <a:rPr sz="1900" spc="-5" dirty="0">
                <a:latin typeface="Trebuchet MS"/>
                <a:cs typeface="Trebuchet MS"/>
              </a:rPr>
              <a:t>to </a:t>
            </a:r>
            <a:r>
              <a:rPr sz="1900" spc="-10" dirty="0">
                <a:latin typeface="Trebuchet MS"/>
                <a:cs typeface="Trebuchet MS"/>
              </a:rPr>
              <a:t>each</a:t>
            </a:r>
            <a:r>
              <a:rPr sz="1900" spc="220" dirty="0">
                <a:latin typeface="Trebuchet MS"/>
                <a:cs typeface="Trebuchet MS"/>
              </a:rPr>
              <a:t> </a:t>
            </a:r>
            <a:r>
              <a:rPr sz="1900" spc="-5" dirty="0">
                <a:latin typeface="Trebuchet MS"/>
                <a:cs typeface="Trebuchet MS"/>
              </a:rPr>
              <a:t>hotel.</a:t>
            </a:r>
            <a:endParaRPr sz="1900">
              <a:latin typeface="Trebuchet MS"/>
              <a:cs typeface="Trebuchet MS"/>
            </a:endParaRPr>
          </a:p>
        </p:txBody>
      </p:sp>
      <p:sp>
        <p:nvSpPr>
          <p:cNvPr id="4" name="object 4"/>
          <p:cNvSpPr txBox="1">
            <a:spLocks noGrp="1"/>
          </p:cNvSpPr>
          <p:nvPr>
            <p:ph type="sldNum" sz="quarter" idx="7"/>
          </p:nvPr>
        </p:nvSpPr>
        <p:spPr>
          <a:xfrm>
            <a:off x="894791" y="6507757"/>
            <a:ext cx="209550" cy="188513"/>
          </a:xfrm>
          <a:prstGeom prst="rect">
            <a:avLst/>
          </a:prstGeom>
        </p:spPr>
        <p:txBody>
          <a:bodyPr vert="horz" wrap="square" lIns="0" tIns="3810" rIns="0" bIns="0" rtlCol="0">
            <a:spAutoFit/>
          </a:bodyPr>
          <a:lstStyle/>
          <a:p>
            <a:pPr marL="25400">
              <a:lnSpc>
                <a:spcPct val="100000"/>
              </a:lnSpc>
              <a:spcBef>
                <a:spcPts val="30"/>
              </a:spcBef>
            </a:pPr>
            <a:r>
              <a:rPr lang="en-US" dirty="0" smtClean="0"/>
              <a:t>77</a:t>
            </a:r>
            <a:endParaRPr dirty="0"/>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a:latin typeface="Trebuchet MS"/>
              <a:cs typeface="Trebuchet MS"/>
            </a:endParaRPr>
          </a:p>
        </p:txBody>
      </p:sp>
      <p:sp>
        <p:nvSpPr>
          <p:cNvPr id="3" name="object 3"/>
          <p:cNvSpPr txBox="1">
            <a:spLocks noGrp="1"/>
          </p:cNvSpPr>
          <p:nvPr>
            <p:ph type="title"/>
          </p:nvPr>
        </p:nvSpPr>
        <p:spPr>
          <a:xfrm>
            <a:off x="78739" y="117094"/>
            <a:ext cx="5786120" cy="574040"/>
          </a:xfrm>
          <a:prstGeom prst="rect">
            <a:avLst/>
          </a:prstGeom>
        </p:spPr>
        <p:txBody>
          <a:bodyPr vert="horz" wrap="square" lIns="0" tIns="12700" rIns="0" bIns="0" rtlCol="0">
            <a:spAutoFit/>
          </a:bodyPr>
          <a:lstStyle/>
          <a:p>
            <a:pPr marL="12700">
              <a:lnSpc>
                <a:spcPct val="100000"/>
              </a:lnSpc>
              <a:spcBef>
                <a:spcPts val="100"/>
              </a:spcBef>
            </a:pPr>
            <a:r>
              <a:rPr spc="-5" dirty="0"/>
              <a:t>Application </a:t>
            </a:r>
            <a:r>
              <a:rPr dirty="0"/>
              <a:t>of </a:t>
            </a:r>
            <a:r>
              <a:rPr spc="-5" dirty="0"/>
              <a:t>the</a:t>
            </a:r>
            <a:r>
              <a:rPr spc="-100" dirty="0"/>
              <a:t> </a:t>
            </a:r>
            <a:r>
              <a:rPr dirty="0"/>
              <a:t>Protocol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3" name="object 3"/>
          <p:cNvSpPr txBox="1"/>
          <p:nvPr/>
        </p:nvSpPr>
        <p:spPr>
          <a:xfrm>
            <a:off x="512775" y="1066800"/>
            <a:ext cx="6954824" cy="596958"/>
          </a:xfrm>
          <a:prstGeom prst="rect">
            <a:avLst/>
          </a:prstGeom>
        </p:spPr>
        <p:txBody>
          <a:bodyPr vert="horz" wrap="square" lIns="0" tIns="12065" rIns="0" bIns="0" rtlCol="0">
            <a:spAutoFit/>
          </a:bodyPr>
          <a:lstStyle/>
          <a:p>
            <a:pPr marL="342900" marR="5715" indent="-342900">
              <a:buFont typeface="Arial" panose="020B0604020202020204" pitchFamily="34" charset="0"/>
              <a:buChar char="•"/>
            </a:pPr>
            <a:r>
              <a:rPr lang="en-US" sz="1900" spc="-30" dirty="0" smtClean="0">
                <a:latin typeface="Trebuchet MS"/>
                <a:cs typeface="Trebuchet MS"/>
              </a:rPr>
              <a:t>Special training programs based on the concept “Support </a:t>
            </a:r>
            <a:r>
              <a:rPr lang="en-US" sz="1900" spc="-30" dirty="0">
                <a:latin typeface="Trebuchet MS"/>
                <a:cs typeface="Trebuchet MS"/>
              </a:rPr>
              <a:t>the Hotels” are held on regular basis for </a:t>
            </a:r>
            <a:r>
              <a:rPr lang="en-US" sz="1900" spc="-30" dirty="0" smtClean="0">
                <a:latin typeface="Trebuchet MS"/>
                <a:cs typeface="Trebuchet MS"/>
              </a:rPr>
              <a:t>all </a:t>
            </a:r>
            <a:r>
              <a:rPr lang="en-US" sz="1900" spc="-5" dirty="0" smtClean="0">
                <a:latin typeface="Trebuchet MS"/>
                <a:cs typeface="Trebuchet MS"/>
              </a:rPr>
              <a:t>hotels employees.</a:t>
            </a:r>
            <a:endParaRPr lang="en-US" sz="1900" dirty="0">
              <a:latin typeface="Trebuchet MS"/>
              <a:cs typeface="Trebuchet MS"/>
            </a:endParaRPr>
          </a:p>
        </p:txBody>
      </p:sp>
      <p:sp>
        <p:nvSpPr>
          <p:cNvPr id="6" name="object 6"/>
          <p:cNvSpPr txBox="1"/>
          <p:nvPr/>
        </p:nvSpPr>
        <p:spPr>
          <a:xfrm>
            <a:off x="512774" y="1676400"/>
            <a:ext cx="6954825" cy="4228722"/>
          </a:xfrm>
          <a:prstGeom prst="rect">
            <a:avLst/>
          </a:prstGeom>
        </p:spPr>
        <p:txBody>
          <a:bodyPr vert="horz" wrap="square" lIns="0" tIns="12065" rIns="0" bIns="0" rtlCol="0">
            <a:spAutoFit/>
          </a:bodyPr>
          <a:lstStyle/>
          <a:p>
            <a:pPr marL="241300" marR="5715" algn="just">
              <a:lnSpc>
                <a:spcPct val="100000"/>
              </a:lnSpc>
              <a:spcBef>
                <a:spcPts val="95"/>
              </a:spcBef>
            </a:pPr>
            <a:r>
              <a:rPr lang="en-US" sz="1900" dirty="0" smtClean="0">
                <a:latin typeface="Trebuchet MS"/>
                <a:cs typeface="Trebuchet MS"/>
              </a:rPr>
              <a:t>They include all measures, </a:t>
            </a:r>
            <a:r>
              <a:rPr sz="1900" dirty="0" smtClean="0">
                <a:latin typeface="Trebuchet MS"/>
                <a:cs typeface="Trebuchet MS"/>
              </a:rPr>
              <a:t>precautions</a:t>
            </a:r>
            <a:r>
              <a:rPr sz="1900" dirty="0">
                <a:latin typeface="Trebuchet MS"/>
                <a:cs typeface="Trebuchet MS"/>
              </a:rPr>
              <a:t>, procedures</a:t>
            </a:r>
            <a:r>
              <a:rPr sz="1900" spc="-5" dirty="0">
                <a:latin typeface="Trebuchet MS"/>
                <a:cs typeface="Trebuchet MS"/>
              </a:rPr>
              <a:t>, recommendations </a:t>
            </a:r>
            <a:r>
              <a:rPr sz="1900" spc="-10" dirty="0">
                <a:latin typeface="Trebuchet MS"/>
                <a:cs typeface="Trebuchet MS"/>
              </a:rPr>
              <a:t>how </a:t>
            </a:r>
            <a:r>
              <a:rPr sz="1900" spc="-5" dirty="0">
                <a:latin typeface="Trebuchet MS"/>
                <a:cs typeface="Trebuchet MS"/>
              </a:rPr>
              <a:t>to  </a:t>
            </a:r>
            <a:r>
              <a:rPr sz="1900" spc="-10" dirty="0">
                <a:latin typeface="Trebuchet MS"/>
                <a:cs typeface="Trebuchet MS"/>
              </a:rPr>
              <a:t>handle the </a:t>
            </a:r>
            <a:r>
              <a:rPr sz="1900" spc="-5" dirty="0">
                <a:latin typeface="Trebuchet MS"/>
                <a:cs typeface="Trebuchet MS"/>
              </a:rPr>
              <a:t>situation professionally and </a:t>
            </a:r>
            <a:r>
              <a:rPr sz="1900" spc="-10" dirty="0">
                <a:latin typeface="Trebuchet MS"/>
                <a:cs typeface="Trebuchet MS"/>
              </a:rPr>
              <a:t>how </a:t>
            </a:r>
            <a:r>
              <a:rPr sz="1900" spc="-5" dirty="0">
                <a:latin typeface="Trebuchet MS"/>
                <a:cs typeface="Trebuchet MS"/>
              </a:rPr>
              <a:t>to protect  ourselves </a:t>
            </a:r>
            <a:r>
              <a:rPr sz="1900" spc="-10" dirty="0">
                <a:latin typeface="Trebuchet MS"/>
                <a:cs typeface="Trebuchet MS"/>
              </a:rPr>
              <a:t>and </a:t>
            </a:r>
            <a:r>
              <a:rPr sz="1900" spc="-5" dirty="0">
                <a:latin typeface="Trebuchet MS"/>
                <a:cs typeface="Trebuchet MS"/>
              </a:rPr>
              <a:t>our</a:t>
            </a:r>
            <a:r>
              <a:rPr sz="1900" spc="70" dirty="0">
                <a:latin typeface="Trebuchet MS"/>
                <a:cs typeface="Trebuchet MS"/>
              </a:rPr>
              <a:t> </a:t>
            </a:r>
            <a:r>
              <a:rPr sz="1900" spc="-5" dirty="0">
                <a:latin typeface="Trebuchet MS"/>
                <a:cs typeface="Trebuchet MS"/>
              </a:rPr>
              <a:t>guests</a:t>
            </a:r>
            <a:r>
              <a:rPr sz="1800" spc="-5" dirty="0">
                <a:latin typeface="Trebuchet MS"/>
                <a:cs typeface="Trebuchet MS"/>
              </a:rPr>
              <a:t>.</a:t>
            </a:r>
            <a:endParaRPr sz="1800" dirty="0">
              <a:latin typeface="Trebuchet MS"/>
              <a:cs typeface="Trebuchet MS"/>
            </a:endParaRPr>
          </a:p>
          <a:p>
            <a:pPr marL="241300" marR="5080" indent="-228600" algn="just">
              <a:lnSpc>
                <a:spcPct val="100000"/>
              </a:lnSpc>
              <a:spcBef>
                <a:spcPts val="900"/>
              </a:spcBef>
              <a:buFont typeface="Arial"/>
              <a:buChar char="•"/>
              <a:tabLst>
                <a:tab pos="241300" algn="l"/>
              </a:tabLst>
            </a:pPr>
            <a:r>
              <a:rPr sz="1900" spc="-30" dirty="0">
                <a:latin typeface="Trebuchet MS"/>
                <a:cs typeface="Trebuchet MS"/>
              </a:rPr>
              <a:t>Training </a:t>
            </a:r>
            <a:r>
              <a:rPr sz="1900" spc="-5" dirty="0">
                <a:latin typeface="Trebuchet MS"/>
                <a:cs typeface="Trebuchet MS"/>
              </a:rPr>
              <a:t>includes all </a:t>
            </a:r>
            <a:r>
              <a:rPr sz="1900" spc="-10" dirty="0">
                <a:latin typeface="Trebuchet MS"/>
                <a:cs typeface="Trebuchet MS"/>
              </a:rPr>
              <a:t>information </a:t>
            </a:r>
            <a:r>
              <a:rPr sz="1900" spc="-5" dirty="0">
                <a:latin typeface="Trebuchet MS"/>
                <a:cs typeface="Trebuchet MS"/>
              </a:rPr>
              <a:t>and </a:t>
            </a:r>
            <a:r>
              <a:rPr sz="1900" spc="-10" dirty="0">
                <a:latin typeface="Trebuchet MS"/>
                <a:cs typeface="Trebuchet MS"/>
              </a:rPr>
              <a:t>practices </a:t>
            </a:r>
            <a:r>
              <a:rPr sz="1900" spc="-5" dirty="0">
                <a:latin typeface="Trebuchet MS"/>
                <a:cs typeface="Trebuchet MS"/>
              </a:rPr>
              <a:t>which  should be </a:t>
            </a:r>
            <a:r>
              <a:rPr sz="1900" dirty="0">
                <a:latin typeface="Trebuchet MS"/>
                <a:cs typeface="Trebuchet MS"/>
              </a:rPr>
              <a:t>in </a:t>
            </a:r>
            <a:r>
              <a:rPr sz="1900" spc="-10" dirty="0">
                <a:latin typeface="Trebuchet MS"/>
                <a:cs typeface="Trebuchet MS"/>
              </a:rPr>
              <a:t>place </a:t>
            </a:r>
            <a:r>
              <a:rPr sz="1900" spc="-5" dirty="0">
                <a:latin typeface="Trebuchet MS"/>
                <a:cs typeface="Trebuchet MS"/>
              </a:rPr>
              <a:t>to </a:t>
            </a:r>
            <a:r>
              <a:rPr sz="1900" spc="-10" dirty="0">
                <a:latin typeface="Trebuchet MS"/>
                <a:cs typeface="Trebuchet MS"/>
              </a:rPr>
              <a:t>prevent the </a:t>
            </a:r>
            <a:r>
              <a:rPr sz="1900" spc="-5" dirty="0">
                <a:latin typeface="Trebuchet MS"/>
                <a:cs typeface="Trebuchet MS"/>
              </a:rPr>
              <a:t>spread of </a:t>
            </a:r>
            <a:r>
              <a:rPr sz="1900" dirty="0">
                <a:latin typeface="Trebuchet MS"/>
                <a:cs typeface="Trebuchet MS"/>
              </a:rPr>
              <a:t>Corona </a:t>
            </a:r>
            <a:r>
              <a:rPr sz="1900" spc="5" dirty="0">
                <a:latin typeface="Trebuchet MS"/>
                <a:cs typeface="Trebuchet MS"/>
              </a:rPr>
              <a:t>as  </a:t>
            </a:r>
            <a:r>
              <a:rPr sz="1900" spc="-10" dirty="0">
                <a:latin typeface="Trebuchet MS"/>
                <a:cs typeface="Trebuchet MS"/>
              </a:rPr>
              <a:t>they </a:t>
            </a:r>
            <a:r>
              <a:rPr sz="1900" spc="-5" dirty="0">
                <a:latin typeface="Trebuchet MS"/>
                <a:cs typeface="Trebuchet MS"/>
              </a:rPr>
              <a:t>follow </a:t>
            </a:r>
            <a:r>
              <a:rPr sz="1900" spc="-10" dirty="0">
                <a:latin typeface="Trebuchet MS"/>
                <a:cs typeface="Trebuchet MS"/>
              </a:rPr>
              <a:t>below </a:t>
            </a:r>
            <a:r>
              <a:rPr sz="1900" spc="-5" dirty="0">
                <a:solidFill>
                  <a:srgbClr val="C00000"/>
                </a:solidFill>
                <a:latin typeface="Trebuchet MS"/>
                <a:cs typeface="Trebuchet MS"/>
              </a:rPr>
              <a:t>Staff COVID-19</a:t>
            </a:r>
            <a:r>
              <a:rPr sz="1900" spc="100" dirty="0">
                <a:solidFill>
                  <a:srgbClr val="C00000"/>
                </a:solidFill>
                <a:latin typeface="Trebuchet MS"/>
                <a:cs typeface="Trebuchet MS"/>
              </a:rPr>
              <a:t> </a:t>
            </a:r>
            <a:r>
              <a:rPr sz="1900" spc="-15" dirty="0">
                <a:solidFill>
                  <a:srgbClr val="C00000"/>
                </a:solidFill>
                <a:latin typeface="Trebuchet MS"/>
                <a:cs typeface="Trebuchet MS"/>
              </a:rPr>
              <a:t>Protocol</a:t>
            </a:r>
            <a:r>
              <a:rPr sz="1900" spc="-15" dirty="0" smtClean="0">
                <a:latin typeface="Trebuchet MS"/>
                <a:cs typeface="Trebuchet MS"/>
              </a:rPr>
              <a:t>:</a:t>
            </a:r>
            <a:endParaRPr lang="en-US" sz="1900" spc="-15" dirty="0" smtClean="0">
              <a:latin typeface="Trebuchet MS"/>
              <a:cs typeface="Trebuchet MS"/>
            </a:endParaRPr>
          </a:p>
          <a:p>
            <a:pPr marL="241300" marR="5080" indent="-228600" algn="just">
              <a:lnSpc>
                <a:spcPct val="100000"/>
              </a:lnSpc>
              <a:spcBef>
                <a:spcPts val="900"/>
              </a:spcBef>
              <a:buFont typeface="Arial"/>
              <a:buChar char="•"/>
              <a:tabLst>
                <a:tab pos="241300" algn="l"/>
              </a:tabLst>
            </a:pPr>
            <a:endParaRPr sz="2250" dirty="0">
              <a:latin typeface="Times New Roman"/>
              <a:cs typeface="Times New Roman"/>
            </a:endParaRPr>
          </a:p>
          <a:p>
            <a:pPr marL="581025" marR="7620" lvl="1" indent="-334010" algn="just">
              <a:lnSpc>
                <a:spcPts val="2050"/>
              </a:lnSpc>
              <a:buSzPct val="94736"/>
              <a:buAutoNum type="arabicPeriod"/>
              <a:tabLst>
                <a:tab pos="581660" algn="l"/>
              </a:tabLst>
            </a:pPr>
            <a:r>
              <a:rPr sz="1900" spc="-5" dirty="0">
                <a:latin typeface="Trebuchet MS"/>
                <a:cs typeface="Trebuchet MS"/>
              </a:rPr>
              <a:t>Commitment of </a:t>
            </a:r>
            <a:r>
              <a:rPr sz="1900" spc="-10" dirty="0">
                <a:latin typeface="Trebuchet MS"/>
                <a:cs typeface="Trebuchet MS"/>
              </a:rPr>
              <a:t>the </a:t>
            </a:r>
            <a:r>
              <a:rPr sz="1900" spc="-5" dirty="0">
                <a:latin typeface="Trebuchet MS"/>
                <a:cs typeface="Trebuchet MS"/>
              </a:rPr>
              <a:t>hotel to </a:t>
            </a:r>
            <a:r>
              <a:rPr sz="1900" spc="-10" dirty="0">
                <a:latin typeface="Trebuchet MS"/>
                <a:cs typeface="Trebuchet MS"/>
              </a:rPr>
              <a:t>provide </a:t>
            </a:r>
            <a:r>
              <a:rPr sz="1900" spc="-5" dirty="0">
                <a:latin typeface="Trebuchet MS"/>
                <a:cs typeface="Trebuchet MS"/>
              </a:rPr>
              <a:t>personal  </a:t>
            </a:r>
            <a:r>
              <a:rPr sz="1900" spc="-10" dirty="0">
                <a:latin typeface="Trebuchet MS"/>
                <a:cs typeface="Trebuchet MS"/>
              </a:rPr>
              <a:t>protective </a:t>
            </a:r>
            <a:r>
              <a:rPr sz="1900" spc="-5" dirty="0">
                <a:latin typeface="Trebuchet MS"/>
                <a:cs typeface="Trebuchet MS"/>
              </a:rPr>
              <a:t>tools for staff and guests (disinfection and  sterilization tools, </a:t>
            </a:r>
            <a:r>
              <a:rPr sz="1900" spc="-10" dirty="0">
                <a:latin typeface="Trebuchet MS"/>
                <a:cs typeface="Trebuchet MS"/>
              </a:rPr>
              <a:t>masks, </a:t>
            </a:r>
            <a:r>
              <a:rPr sz="1900" spc="-5" dirty="0">
                <a:latin typeface="Trebuchet MS"/>
                <a:cs typeface="Trebuchet MS"/>
              </a:rPr>
              <a:t>gloves</a:t>
            </a:r>
            <a:r>
              <a:rPr sz="1900" spc="100" dirty="0">
                <a:latin typeface="Trebuchet MS"/>
                <a:cs typeface="Trebuchet MS"/>
              </a:rPr>
              <a:t> </a:t>
            </a:r>
            <a:r>
              <a:rPr sz="1900" spc="-5" dirty="0">
                <a:latin typeface="Trebuchet MS"/>
                <a:cs typeface="Trebuchet MS"/>
              </a:rPr>
              <a:t>etc</a:t>
            </a:r>
            <a:r>
              <a:rPr sz="1900" spc="-5" dirty="0" smtClean="0">
                <a:latin typeface="Trebuchet MS"/>
                <a:cs typeface="Trebuchet MS"/>
              </a:rPr>
              <a:t>.).</a:t>
            </a:r>
            <a:r>
              <a:rPr lang="en-US" sz="1900" spc="-5" dirty="0" smtClean="0">
                <a:solidFill>
                  <a:srgbClr val="FF0000"/>
                </a:solidFill>
                <a:latin typeface="Trebuchet MS"/>
                <a:cs typeface="Trebuchet MS"/>
              </a:rPr>
              <a:t> </a:t>
            </a:r>
          </a:p>
          <a:p>
            <a:pPr marL="532765" marR="7620" lvl="1" indent="-285750" algn="just">
              <a:lnSpc>
                <a:spcPts val="2050"/>
              </a:lnSpc>
              <a:buSzPct val="94736"/>
              <a:buFont typeface="Arial" panose="020B0604020202020204" pitchFamily="34" charset="0"/>
              <a:buChar char="•"/>
              <a:tabLst>
                <a:tab pos="581660" algn="l"/>
              </a:tabLst>
            </a:pPr>
            <a:r>
              <a:rPr lang="en-US" dirty="0">
                <a:solidFill>
                  <a:srgbClr val="FF0000"/>
                </a:solidFill>
                <a:latin typeface="Trebuchet MS"/>
                <a:cs typeface="Trebuchet MS"/>
              </a:rPr>
              <a:t>Staff must wear proper nose and mouth covering masks.</a:t>
            </a:r>
          </a:p>
          <a:p>
            <a:pPr marL="532765" marR="7620" lvl="1" indent="-285750" algn="just">
              <a:lnSpc>
                <a:spcPts val="2050"/>
              </a:lnSpc>
              <a:buSzPct val="94736"/>
              <a:buFont typeface="Arial" panose="020B0604020202020204" pitchFamily="34" charset="0"/>
              <a:buChar char="•"/>
              <a:tabLst>
                <a:tab pos="581660" algn="l"/>
              </a:tabLst>
            </a:pPr>
            <a:r>
              <a:rPr lang="en-US" dirty="0">
                <a:solidFill>
                  <a:srgbClr val="FF0000"/>
                </a:solidFill>
                <a:latin typeface="Trebuchet MS"/>
                <a:cs typeface="Trebuchet MS"/>
              </a:rPr>
              <a:t>Face or chin shields are only approved to be used in     combination with nose and mouth covering masks</a:t>
            </a:r>
          </a:p>
          <a:p>
            <a:pPr marL="532765" marR="7620" lvl="1" indent="-285750" algn="just">
              <a:lnSpc>
                <a:spcPts val="2050"/>
              </a:lnSpc>
              <a:buSzPct val="94736"/>
              <a:buFont typeface="Arial" panose="020B0604020202020204" pitchFamily="34" charset="0"/>
              <a:buChar char="•"/>
              <a:tabLst>
                <a:tab pos="581660" algn="l"/>
              </a:tabLst>
            </a:pPr>
            <a:r>
              <a:rPr lang="en-US" dirty="0">
                <a:solidFill>
                  <a:srgbClr val="FF0000"/>
                </a:solidFill>
                <a:latin typeface="Trebuchet MS"/>
                <a:cs typeface="Trebuchet MS"/>
              </a:rPr>
              <a:t>Masks with exhalation valve are not approved to be used </a:t>
            </a:r>
            <a:endParaRPr dirty="0" smtClean="0">
              <a:solidFill>
                <a:srgbClr val="FF0000"/>
              </a:solidFill>
              <a:latin typeface="Trebuchet MS"/>
              <a:cs typeface="Trebuchet MS"/>
            </a:endParaRPr>
          </a:p>
        </p:txBody>
      </p:sp>
      <p:sp>
        <p:nvSpPr>
          <p:cNvPr id="7" name="object 7"/>
          <p:cNvSpPr/>
          <p:nvPr/>
        </p:nvSpPr>
        <p:spPr>
          <a:xfrm>
            <a:off x="7661148" y="1458467"/>
            <a:ext cx="4378452" cy="4379976"/>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7</a:t>
            </a:r>
          </a:p>
        </p:txBody>
      </p:sp>
      <p:sp>
        <p:nvSpPr>
          <p:cNvPr id="9" name="object 9"/>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3"/>
              </a:rPr>
              <a:t>www.jazhotels.com</a:t>
            </a:r>
            <a:endParaRPr sz="12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739" y="131521"/>
            <a:ext cx="7690484" cy="574675"/>
          </a:xfrm>
          <a:prstGeom prst="rect">
            <a:avLst/>
          </a:prstGeom>
        </p:spPr>
        <p:txBody>
          <a:bodyPr vert="horz" wrap="square" lIns="0" tIns="12700" rIns="0" bIns="0" rtlCol="0">
            <a:spAutoFit/>
          </a:bodyPr>
          <a:lstStyle/>
          <a:p>
            <a:pPr marL="12700">
              <a:lnSpc>
                <a:spcPct val="100000"/>
              </a:lnSpc>
              <a:spcBef>
                <a:spcPts val="100"/>
              </a:spcBef>
            </a:pPr>
            <a:r>
              <a:rPr dirty="0"/>
              <a:t>Human </a:t>
            </a:r>
            <a:r>
              <a:rPr spc="-5" dirty="0"/>
              <a:t>Resources </a:t>
            </a:r>
            <a:r>
              <a:rPr dirty="0"/>
              <a:t>and </a:t>
            </a:r>
            <a:r>
              <a:rPr spc="-5" dirty="0"/>
              <a:t>Staff</a:t>
            </a:r>
            <a:r>
              <a:rPr spc="-105" dirty="0"/>
              <a:t> </a:t>
            </a:r>
            <a:r>
              <a:rPr spc="-65" dirty="0"/>
              <a:t>Training</a:t>
            </a:r>
          </a:p>
        </p:txBody>
      </p:sp>
      <p:sp>
        <p:nvSpPr>
          <p:cNvPr id="4" name="object 4"/>
          <p:cNvSpPr txBox="1">
            <a:spLocks noGrp="1"/>
          </p:cNvSpPr>
          <p:nvPr>
            <p:ph type="sldNum" sz="quarter" idx="7"/>
          </p:nvPr>
        </p:nvSpPr>
        <p:spPr>
          <a:prstGeom prst="rect">
            <a:avLst/>
          </a:prstGeom>
        </p:spPr>
        <p:txBody>
          <a:bodyPr vert="horz" wrap="square" lIns="0" tIns="3810" rIns="0" bIns="0" rtlCol="0">
            <a:spAutoFit/>
          </a:bodyPr>
          <a:lstStyle/>
          <a:p>
            <a:pPr marL="25400">
              <a:lnSpc>
                <a:spcPct val="100000"/>
              </a:lnSpc>
              <a:spcBef>
                <a:spcPts val="30"/>
              </a:spcBef>
            </a:pPr>
            <a:r>
              <a:rPr dirty="0"/>
              <a:t>8</a:t>
            </a:r>
          </a:p>
        </p:txBody>
      </p:sp>
      <p:sp>
        <p:nvSpPr>
          <p:cNvPr id="5" name="object 5"/>
          <p:cNvSpPr txBox="1"/>
          <p:nvPr/>
        </p:nvSpPr>
        <p:spPr>
          <a:xfrm>
            <a:off x="5401436" y="6507757"/>
            <a:ext cx="1369060" cy="203200"/>
          </a:xfrm>
          <a:prstGeom prst="rect">
            <a:avLst/>
          </a:prstGeom>
        </p:spPr>
        <p:txBody>
          <a:bodyPr vert="horz" wrap="square" lIns="0" tIns="3810" rIns="0" bIns="0" rtlCol="0">
            <a:spAutoFit/>
          </a:bodyPr>
          <a:lstStyle/>
          <a:p>
            <a:pPr marL="12700">
              <a:lnSpc>
                <a:spcPct val="100000"/>
              </a:lnSpc>
              <a:spcBef>
                <a:spcPts val="30"/>
              </a:spcBef>
            </a:pPr>
            <a:r>
              <a:rPr sz="1200" spc="-15" dirty="0">
                <a:solidFill>
                  <a:srgbClr val="367B7A"/>
                </a:solidFill>
                <a:latin typeface="Trebuchet MS"/>
                <a:cs typeface="Trebuchet MS"/>
                <a:hlinkClick r:id="rId2"/>
              </a:rPr>
              <a:t>www.jazhotels.com</a:t>
            </a:r>
            <a:endParaRPr sz="1200" dirty="0">
              <a:latin typeface="Trebuchet MS"/>
              <a:cs typeface="Trebuchet MS"/>
            </a:endParaRPr>
          </a:p>
        </p:txBody>
      </p:sp>
      <p:sp>
        <p:nvSpPr>
          <p:cNvPr id="3" name="object 3"/>
          <p:cNvSpPr txBox="1"/>
          <p:nvPr/>
        </p:nvSpPr>
        <p:spPr>
          <a:xfrm>
            <a:off x="836777" y="1134008"/>
            <a:ext cx="10565765" cy="4912883"/>
          </a:xfrm>
          <a:prstGeom prst="rect">
            <a:avLst/>
          </a:prstGeom>
        </p:spPr>
        <p:txBody>
          <a:bodyPr vert="horz" wrap="square" lIns="0" tIns="97790" rIns="0" bIns="0" rtlCol="0">
            <a:spAutoFit/>
          </a:bodyPr>
          <a:lstStyle/>
          <a:p>
            <a:pPr marL="12064" lvl="1">
              <a:spcBef>
                <a:spcPts val="770"/>
              </a:spcBef>
              <a:tabLst>
                <a:tab pos="413384" algn="l"/>
                <a:tab pos="414020" algn="l"/>
              </a:tabLst>
            </a:pPr>
            <a:r>
              <a:rPr lang="en-US" sz="1900" spc="-25" dirty="0">
                <a:solidFill>
                  <a:srgbClr val="FF0000"/>
                </a:solidFill>
                <a:latin typeface="Trebuchet MS"/>
                <a:cs typeface="Trebuchet MS"/>
              </a:rPr>
              <a:t>Wearing a face mask will not change the requirement of keeping social distancing of 1,5 - 2m distancing to other people </a:t>
            </a:r>
            <a:endParaRPr lang="en-US" sz="1900" spc="-25" dirty="0" smtClean="0">
              <a:solidFill>
                <a:srgbClr val="FF0000"/>
              </a:solidFill>
              <a:latin typeface="Trebuchet MS"/>
              <a:cs typeface="Trebuchet MS"/>
            </a:endParaRPr>
          </a:p>
          <a:p>
            <a:pPr marL="12064" lvl="1">
              <a:spcBef>
                <a:spcPts val="770"/>
              </a:spcBef>
              <a:tabLst>
                <a:tab pos="413384" algn="l"/>
                <a:tab pos="414020" algn="l"/>
              </a:tabLst>
            </a:pPr>
            <a:endParaRPr lang="en-US" sz="1900" spc="-25" dirty="0">
              <a:latin typeface="Trebuchet MS"/>
              <a:cs typeface="Trebuchet MS"/>
            </a:endParaRPr>
          </a:p>
          <a:p>
            <a:pPr marL="12064" lvl="1">
              <a:spcBef>
                <a:spcPts val="770"/>
              </a:spcBef>
              <a:tabLst>
                <a:tab pos="413384" algn="l"/>
                <a:tab pos="414020" algn="l"/>
              </a:tabLst>
            </a:pPr>
            <a:endParaRPr lang="en-US" sz="1900" spc="-25" dirty="0" smtClean="0">
              <a:latin typeface="Trebuchet MS"/>
              <a:cs typeface="Trebuchet MS"/>
            </a:endParaRPr>
          </a:p>
          <a:p>
            <a:pPr marL="12064" lvl="1">
              <a:spcBef>
                <a:spcPts val="770"/>
              </a:spcBef>
              <a:tabLst>
                <a:tab pos="413384" algn="l"/>
                <a:tab pos="414020" algn="l"/>
              </a:tabLst>
            </a:pPr>
            <a:endParaRPr lang="en-US" sz="1900" spc="-25" dirty="0">
              <a:latin typeface="Trebuchet MS"/>
              <a:cs typeface="Trebuchet MS"/>
            </a:endParaRPr>
          </a:p>
          <a:p>
            <a:pPr marL="12064" lvl="1">
              <a:spcBef>
                <a:spcPts val="770"/>
              </a:spcBef>
              <a:tabLst>
                <a:tab pos="413384" algn="l"/>
                <a:tab pos="414020" algn="l"/>
              </a:tabLst>
            </a:pPr>
            <a:endParaRPr lang="en-US" sz="1900" spc="-25" dirty="0" smtClean="0">
              <a:latin typeface="Trebuchet MS"/>
              <a:cs typeface="Trebuchet MS"/>
            </a:endParaRPr>
          </a:p>
          <a:p>
            <a:pPr marL="12064" lvl="1">
              <a:spcBef>
                <a:spcPts val="770"/>
              </a:spcBef>
              <a:tabLst>
                <a:tab pos="413384" algn="l"/>
                <a:tab pos="414020" algn="l"/>
              </a:tabLst>
            </a:pPr>
            <a:endParaRPr lang="en-US" sz="1900" spc="-25" dirty="0" smtClean="0">
              <a:latin typeface="Trebuchet MS"/>
              <a:cs typeface="Trebuchet MS"/>
            </a:endParaRPr>
          </a:p>
          <a:p>
            <a:pPr marL="12064" lvl="1">
              <a:spcBef>
                <a:spcPts val="770"/>
              </a:spcBef>
              <a:tabLst>
                <a:tab pos="413384" algn="l"/>
                <a:tab pos="414020" algn="l"/>
              </a:tabLst>
            </a:pPr>
            <a:endParaRPr lang="en-US" sz="1900" spc="-25" dirty="0" smtClean="0">
              <a:latin typeface="Trebuchet MS"/>
              <a:cs typeface="Trebuchet MS"/>
            </a:endParaRPr>
          </a:p>
          <a:p>
            <a:pPr marL="12064" lvl="1">
              <a:spcBef>
                <a:spcPts val="770"/>
              </a:spcBef>
              <a:tabLst>
                <a:tab pos="413384" algn="l"/>
                <a:tab pos="414020" algn="l"/>
              </a:tabLst>
            </a:pPr>
            <a:r>
              <a:rPr lang="en-US" sz="1900" spc="-25" dirty="0" smtClean="0">
                <a:latin typeface="Trebuchet MS"/>
                <a:cs typeface="Trebuchet MS"/>
              </a:rPr>
              <a:t>2. Ensure </a:t>
            </a:r>
            <a:r>
              <a:rPr lang="en-US" sz="1900" spc="-25" dirty="0">
                <a:latin typeface="Trebuchet MS"/>
                <a:cs typeface="Trebuchet MS"/>
              </a:rPr>
              <a:t>good personal hygiene.</a:t>
            </a:r>
          </a:p>
          <a:p>
            <a:pPr marL="12064" marR="6350" lvl="1">
              <a:spcBef>
                <a:spcPts val="770"/>
              </a:spcBef>
              <a:tabLst>
                <a:tab pos="413384" algn="l"/>
                <a:tab pos="414020" algn="l"/>
              </a:tabLst>
            </a:pPr>
            <a:r>
              <a:rPr lang="en-US" sz="1900" spc="-25" dirty="0" smtClean="0">
                <a:latin typeface="Trebuchet MS"/>
                <a:cs typeface="Trebuchet MS"/>
              </a:rPr>
              <a:t>3. Wash </a:t>
            </a:r>
            <a:r>
              <a:rPr lang="en-US" sz="1900" spc="-25" dirty="0">
                <a:latin typeface="Trebuchet MS"/>
                <a:cs typeface="Trebuchet MS"/>
              </a:rPr>
              <a:t>hands frequently with soap and water and dry  them well, then using alcohol-based hand sanitizer (hand hygiene).</a:t>
            </a:r>
          </a:p>
          <a:p>
            <a:pPr marL="12064">
              <a:lnSpc>
                <a:spcPct val="100000"/>
              </a:lnSpc>
              <a:spcBef>
                <a:spcPts val="770"/>
              </a:spcBef>
              <a:tabLst>
                <a:tab pos="413384" algn="l"/>
                <a:tab pos="414020" algn="l"/>
              </a:tabLst>
            </a:pPr>
            <a:r>
              <a:rPr lang="en-US" sz="1900" spc="-25" dirty="0" smtClean="0">
                <a:latin typeface="Trebuchet MS"/>
                <a:cs typeface="Trebuchet MS"/>
              </a:rPr>
              <a:t>4. </a:t>
            </a:r>
            <a:r>
              <a:rPr sz="1900" spc="-25" dirty="0" smtClean="0">
                <a:latin typeface="Trebuchet MS"/>
                <a:cs typeface="Trebuchet MS"/>
              </a:rPr>
              <a:t>Avoid </a:t>
            </a:r>
            <a:r>
              <a:rPr sz="1900" spc="-10" dirty="0">
                <a:latin typeface="Trebuchet MS"/>
                <a:cs typeface="Trebuchet MS"/>
              </a:rPr>
              <a:t>touching your eyes, nose and</a:t>
            </a:r>
            <a:r>
              <a:rPr sz="1900" spc="170" dirty="0">
                <a:latin typeface="Trebuchet MS"/>
                <a:cs typeface="Trebuchet MS"/>
              </a:rPr>
              <a:t> </a:t>
            </a:r>
            <a:r>
              <a:rPr sz="1900" spc="-10" dirty="0">
                <a:latin typeface="Trebuchet MS"/>
                <a:cs typeface="Trebuchet MS"/>
              </a:rPr>
              <a:t>mouth</a:t>
            </a:r>
            <a:endParaRPr sz="1900" dirty="0">
              <a:latin typeface="Trebuchet MS"/>
              <a:cs typeface="Trebuchet MS"/>
            </a:endParaRPr>
          </a:p>
          <a:p>
            <a:pPr marL="12064">
              <a:lnSpc>
                <a:spcPct val="100000"/>
              </a:lnSpc>
              <a:spcBef>
                <a:spcPts val="675"/>
              </a:spcBef>
              <a:tabLst>
                <a:tab pos="413384" algn="l"/>
                <a:tab pos="414020" algn="l"/>
              </a:tabLst>
            </a:pPr>
            <a:r>
              <a:rPr lang="en-US" sz="1900" spc="-25" dirty="0" smtClean="0">
                <a:latin typeface="Trebuchet MS"/>
                <a:cs typeface="Trebuchet MS"/>
              </a:rPr>
              <a:t>5. </a:t>
            </a:r>
            <a:r>
              <a:rPr sz="1900" spc="-25" dirty="0" smtClean="0">
                <a:latin typeface="Trebuchet MS"/>
                <a:cs typeface="Trebuchet MS"/>
              </a:rPr>
              <a:t>Avoid </a:t>
            </a:r>
            <a:r>
              <a:rPr sz="1900" spc="-10" dirty="0">
                <a:latin typeface="Trebuchet MS"/>
                <a:cs typeface="Trebuchet MS"/>
              </a:rPr>
              <a:t>contact </a:t>
            </a:r>
            <a:r>
              <a:rPr sz="1900" spc="-5" dirty="0">
                <a:latin typeface="Trebuchet MS"/>
                <a:cs typeface="Trebuchet MS"/>
              </a:rPr>
              <a:t>with </a:t>
            </a:r>
            <a:r>
              <a:rPr sz="1900" spc="-10" dirty="0">
                <a:latin typeface="Trebuchet MS"/>
                <a:cs typeface="Trebuchet MS"/>
              </a:rPr>
              <a:t>others (touching, kissing, hugging and </a:t>
            </a:r>
            <a:r>
              <a:rPr sz="1900" spc="-5" dirty="0">
                <a:latin typeface="Trebuchet MS"/>
                <a:cs typeface="Trebuchet MS"/>
              </a:rPr>
              <a:t>other </a:t>
            </a:r>
            <a:r>
              <a:rPr sz="1900" spc="-10" dirty="0">
                <a:latin typeface="Trebuchet MS"/>
                <a:cs typeface="Trebuchet MS"/>
              </a:rPr>
              <a:t>intimate</a:t>
            </a:r>
            <a:r>
              <a:rPr sz="1900" spc="280" dirty="0">
                <a:latin typeface="Trebuchet MS"/>
                <a:cs typeface="Trebuchet MS"/>
              </a:rPr>
              <a:t> </a:t>
            </a:r>
            <a:r>
              <a:rPr sz="1900" spc="-10" dirty="0">
                <a:latin typeface="Trebuchet MS"/>
                <a:cs typeface="Trebuchet MS"/>
              </a:rPr>
              <a:t>contact</a:t>
            </a:r>
            <a:r>
              <a:rPr sz="1900" spc="-10" dirty="0" smtClean="0">
                <a:latin typeface="Trebuchet MS"/>
                <a:cs typeface="Trebuchet MS"/>
              </a:rPr>
              <a:t>).</a:t>
            </a:r>
            <a:endParaRPr sz="1900" dirty="0">
              <a:latin typeface="Trebuchet MS"/>
              <a:cs typeface="Trebuchet MS"/>
            </a:endParaRPr>
          </a:p>
        </p:txBody>
      </p:sp>
      <p:pic>
        <p:nvPicPr>
          <p:cNvPr id="6" name="Picture 5"/>
          <p:cNvPicPr>
            <a:picLocks noChangeAspect="1"/>
          </p:cNvPicPr>
          <p:nvPr/>
        </p:nvPicPr>
        <p:blipFill rotWithShape="1">
          <a:blip r:embed="rId3"/>
          <a:srcRect r="33604"/>
          <a:stretch/>
        </p:blipFill>
        <p:spPr>
          <a:xfrm>
            <a:off x="914399" y="2057400"/>
            <a:ext cx="6249543" cy="2057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7B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7B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7B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7B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7B7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7022</Words>
  <Application>Microsoft Office PowerPoint</Application>
  <PresentationFormat>Custom</PresentationFormat>
  <Paragraphs>770</Paragraphs>
  <Slides>78</Slides>
  <Notes>1</Notes>
  <HiddenSlides>0</HiddenSlides>
  <MMClips>0</MMClips>
  <ScaleCrop>false</ScaleCrop>
  <HeadingPairs>
    <vt:vector size="4" baseType="variant">
      <vt:variant>
        <vt:lpstr>Theme</vt:lpstr>
      </vt:variant>
      <vt:variant>
        <vt:i4>5</vt:i4>
      </vt:variant>
      <vt:variant>
        <vt:lpstr>Slide Titles</vt:lpstr>
      </vt:variant>
      <vt:variant>
        <vt:i4>78</vt:i4>
      </vt:variant>
    </vt:vector>
  </HeadingPairs>
  <TitlesOfParts>
    <vt:vector size="83" baseType="lpstr">
      <vt:lpstr>Office Theme</vt:lpstr>
      <vt:lpstr>1_Office Theme</vt:lpstr>
      <vt:lpstr>2_Office Theme</vt:lpstr>
      <vt:lpstr>3_Office Theme</vt:lpstr>
      <vt:lpstr>4_Office Theme</vt:lpstr>
      <vt:lpstr>PowerPoint Presentation</vt:lpstr>
      <vt:lpstr>Preamble</vt:lpstr>
      <vt:lpstr>Index</vt:lpstr>
      <vt:lpstr>Index</vt:lpstr>
      <vt:lpstr>General Disinfection for Hotels</vt:lpstr>
      <vt:lpstr>Human Resources and Staff Training</vt:lpstr>
      <vt:lpstr>Human Resources and Staff Training</vt:lpstr>
      <vt:lpstr>Human Resources and Staff Training</vt:lpstr>
      <vt:lpstr>Human Resources and Staff Training</vt:lpstr>
      <vt:lpstr>Human Resources and Staff Training</vt:lpstr>
      <vt:lpstr>Human Resources and Staff Training</vt:lpstr>
      <vt:lpstr>Human Resources and Staff Training</vt:lpstr>
      <vt:lpstr>Human Resources and Staff Training</vt:lpstr>
      <vt:lpstr>Reception and Concierge</vt:lpstr>
      <vt:lpstr>Reception and Concierge</vt:lpstr>
      <vt:lpstr>Reception and Concierge</vt:lpstr>
      <vt:lpstr>Reception and Concierge</vt:lpstr>
      <vt:lpstr>Reception and Concierge</vt:lpstr>
      <vt:lpstr>Reception and Concierge</vt:lpstr>
      <vt:lpstr>PowerPoint Presentation</vt:lpstr>
      <vt:lpstr>Reception and Concierge</vt:lpstr>
      <vt:lpstr>Hotel Rooms</vt:lpstr>
      <vt:lpstr>Hotel Rooms</vt:lpstr>
      <vt:lpstr>Hotel Rooms</vt:lpstr>
      <vt:lpstr>Hotel Rooms</vt:lpstr>
      <vt:lpstr>Quarantine Rooms</vt:lpstr>
      <vt:lpstr>Dining</vt:lpstr>
      <vt:lpstr>Dining</vt:lpstr>
      <vt:lpstr>Dining</vt:lpstr>
      <vt:lpstr>Dining</vt:lpstr>
      <vt:lpstr>Dining</vt:lpstr>
      <vt:lpstr>Dining</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Hotel Leisure Facilities Swimming Pools, Kids Club, Spa, Gym etc.</vt:lpstr>
      <vt:lpstr>Conference Rooms, Banquets and Exhibitions</vt:lpstr>
      <vt:lpstr>Maintenance, Safety and Security</vt:lpstr>
      <vt:lpstr>Maintenance, Safety and Security</vt:lpstr>
      <vt:lpstr>Maintenance, Safety and Security</vt:lpstr>
      <vt:lpstr>Maintenance, Safety and Security</vt:lpstr>
      <vt:lpstr>Signage</vt:lpstr>
      <vt:lpstr>Signage</vt:lpstr>
      <vt:lpstr>Signage</vt:lpstr>
      <vt:lpstr>Signage</vt:lpstr>
      <vt:lpstr>Signage</vt:lpstr>
      <vt:lpstr>Signage</vt:lpstr>
      <vt:lpstr>Signage</vt:lpstr>
      <vt:lpstr>Signage</vt:lpstr>
      <vt:lpstr>Signage</vt:lpstr>
      <vt:lpstr>Signage</vt:lpstr>
      <vt:lpstr>Signage</vt:lpstr>
      <vt:lpstr>Signage</vt:lpstr>
      <vt:lpstr>Signage</vt:lpstr>
      <vt:lpstr>PowerPoint Presentation</vt:lpstr>
      <vt:lpstr>PowerPoint Presentation</vt:lpstr>
      <vt:lpstr>PowerPoint Presentation</vt:lpstr>
      <vt:lpstr>Signage</vt:lpstr>
      <vt:lpstr>Shops/Bazars/Clinics/Diving Centers</vt:lpstr>
      <vt:lpstr>Suppliers</vt:lpstr>
      <vt:lpstr>Suppliers</vt:lpstr>
      <vt:lpstr>Hygiene</vt:lpstr>
      <vt:lpstr>Hygiene</vt:lpstr>
      <vt:lpstr>General Manager’s Role</vt:lpstr>
      <vt:lpstr>Crisis Team</vt:lpstr>
      <vt:lpstr>In Case of an Infected Person in the Hotel</vt:lpstr>
      <vt:lpstr>In Case of an Infected Person in the Hotel</vt:lpstr>
      <vt:lpstr>In Case of an Infected Person in the Hotel</vt:lpstr>
      <vt:lpstr>In Case of an Infected Person in the Hotel</vt:lpstr>
      <vt:lpstr>Documents and Records</vt:lpstr>
      <vt:lpstr>Required Equipment</vt:lpstr>
      <vt:lpstr>Application of the Protocol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pc</cp:lastModifiedBy>
  <cp:revision>85</cp:revision>
  <dcterms:created xsi:type="dcterms:W3CDTF">2021-01-01T18:33:22Z</dcterms:created>
  <dcterms:modified xsi:type="dcterms:W3CDTF">2021-02-12T19:01:54Z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2020-07-15T00:00:00Z</vt:filetime>
  </property>
  <property fmtid="{D5CDD505-2E9C-101B-9397-08002B2CF9AE}" pid="3" name="Creator">
    <vt:lpwstr>Microsoft® PowerPoint® 2016</vt:lpwstr>
  </property>
  <property fmtid="{D5CDD505-2E9C-101B-9397-08002B2CF9AE}" pid="4" name="LastSaved">
    <vt:filetime>2021-01-01T00:00:00Z</vt:filetime>
  </property>
</Properties>
</file>