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  <p:sldMasterId id="2147483680" r:id="rId2"/>
  </p:sldMasterIdLst>
  <p:notesMasterIdLst>
    <p:notesMasterId r:id="rId11"/>
  </p:notesMasterIdLst>
  <p:sldIdLst>
    <p:sldId id="332" r:id="rId3"/>
    <p:sldId id="333" r:id="rId4"/>
    <p:sldId id="334" r:id="rId5"/>
    <p:sldId id="335" r:id="rId6"/>
    <p:sldId id="336" r:id="rId7"/>
    <p:sldId id="293" r:id="rId8"/>
    <p:sldId id="280" r:id="rId9"/>
    <p:sldId id="283" r:id="rId10"/>
  </p:sldIdLst>
  <p:sldSz cx="17279938" cy="10799763"/>
  <p:notesSz cx="9144000" cy="51435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1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3" orient="horz" pos="1020" userDrawn="1">
          <p15:clr>
            <a:srgbClr val="A4A3A4"/>
          </p15:clr>
        </p15:guide>
        <p15:guide id="4" orient="horz" pos="6395" userDrawn="1">
          <p15:clr>
            <a:srgbClr val="A4A3A4"/>
          </p15:clr>
        </p15:guide>
        <p15:guide id="5" pos="9985" userDrawn="1">
          <p15:clr>
            <a:srgbClr val="A4A3A4"/>
          </p15:clr>
        </p15:guide>
        <p15:guide id="6" pos="3946" userDrawn="1">
          <p15:clr>
            <a:srgbClr val="A4A3A4"/>
          </p15:clr>
        </p15:guide>
        <p15:guide id="7" pos="2313" userDrawn="1">
          <p15:clr>
            <a:srgbClr val="A4A3A4"/>
          </p15:clr>
        </p15:guide>
        <p15:guide id="8" pos="1843" userDrawn="1">
          <p15:clr>
            <a:srgbClr val="A4A3A4"/>
          </p15:clr>
        </p15:guide>
        <p15:guide id="9" pos="4585" userDrawn="1">
          <p15:clr>
            <a:srgbClr val="A4A3A4"/>
          </p15:clr>
        </p15:guide>
        <p15:guide id="10" pos="3038" userDrawn="1">
          <p15:clr>
            <a:srgbClr val="A4A3A4"/>
          </p15:clr>
        </p15:guide>
        <p15:guide id="11" pos="5306" userDrawn="1">
          <p15:clr>
            <a:srgbClr val="A4A3A4"/>
          </p15:clr>
        </p15:guide>
        <p15:guide id="12" orient="horz" pos="4853" userDrawn="1">
          <p15:clr>
            <a:srgbClr val="A4A3A4"/>
          </p15:clr>
        </p15:guide>
        <p15:guide id="13" pos="6078" userDrawn="1">
          <p15:clr>
            <a:srgbClr val="A4A3A4"/>
          </p15:clr>
        </p15:guide>
        <p15:guide id="14" pos="544" userDrawn="1">
          <p15:clr>
            <a:srgbClr val="A4A3A4"/>
          </p15:clr>
        </p15:guide>
        <p15:guide id="15" orient="horz" pos="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02C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46E820-0E50-E1B0-9AB9-8871F196E7CC}">
  <a:tblStyle styleId="{2746E820-0E50-E1B0-9AB9-8871F196E7CC}" styleName="Table_2">
    <a:wholeTbl>
      <a:tcTxStyle>
        <a:schemeClr val="lt1"/>
      </a:tcTxStyle>
      <a:tcStyle>
        <a:tcBdr>
          <a:left>
            <a:ln w="9525">
              <a:solidFill>
                <a:srgbClr val="E2C1C0"/>
              </a:solidFill>
            </a:ln>
          </a:left>
          <a:right>
            <a:ln w="9525">
              <a:solidFill>
                <a:srgbClr val="E2C1C0"/>
              </a:solidFill>
            </a:ln>
          </a:right>
          <a:top>
            <a:ln w="9525">
              <a:solidFill>
                <a:srgbClr val="E2C1C0"/>
              </a:solidFill>
            </a:ln>
          </a:top>
          <a:bottom>
            <a:ln w="9525">
              <a:solidFill>
                <a:srgbClr val="E2C1C0"/>
              </a:solidFill>
            </a:ln>
          </a:bottom>
          <a:insideH>
            <a:ln w="9525">
              <a:solidFill>
                <a:srgbClr val="000000">
                  <a:alpha val="0"/>
                </a:srgbClr>
              </a:solidFill>
            </a:ln>
          </a:insideH>
          <a:insideV>
            <a:ln w="9525">
              <a:solidFill>
                <a:srgbClr val="000000">
                  <a:alpha val="0"/>
                </a:srgbClr>
              </a:solidFill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 w="9525">
              <a:solidFill>
                <a:schemeClr val="lt1"/>
              </a:solidFill>
            </a:ln>
          </a:left>
        </a:tcBdr>
      </a:tcStyle>
    </a:lastCol>
    <a:firstCol>
      <a:tcStyle>
        <a:tcBdr>
          <a:right>
            <a:ln w="9525">
              <a:solidFill>
                <a:schemeClr val="lt1"/>
              </a:solidFill>
            </a:ln>
          </a:right>
        </a:tcBdr>
      </a:tcStyle>
    </a:firstCol>
    <a:lastRow>
      <a:tcStyle>
        <a:tcBdr>
          <a:top>
            <a:ln w="9525">
              <a:solidFill>
                <a:schemeClr val="lt1"/>
              </a:solidFill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Style>
        <a:tcBdr>
          <a:left>
            <a:ln w="9525">
              <a:solidFill>
                <a:srgbClr val="000000">
                  <a:alpha val="0"/>
                </a:srgbClr>
              </a:solidFill>
            </a:ln>
          </a:left>
          <a:top>
            <a:ln w="9525">
              <a:solidFill>
                <a:srgbClr val="000000">
                  <a:alpha val="0"/>
                </a:srgbClr>
              </a:solidFill>
            </a:ln>
          </a:top>
        </a:tcBdr>
      </a:tcStyle>
    </a:seCell>
    <a:swCell>
      <a:tcStyle>
        <a:tcBdr>
          <a:right>
            <a:ln w="9525">
              <a:solidFill>
                <a:srgbClr val="000000">
                  <a:alpha val="0"/>
                </a:srgbClr>
              </a:solidFill>
            </a:ln>
          </a:right>
          <a:top>
            <a:ln w="9525">
              <a:solidFill>
                <a:srgbClr val="000000">
                  <a:alpha val="0"/>
                </a:srgbClr>
              </a:solidFill>
            </a:ln>
          </a:top>
        </a:tcBdr>
      </a:tcStyle>
    </a:swCell>
    <a:firstRow>
      <a:tcStyle>
        <a:tcBdr>
          <a:bottom>
            <a:ln w="9525">
              <a:solidFill>
                <a:schemeClr val="lt1"/>
              </a:solidFill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Style>
        <a:tcBdr>
          <a:bottom>
            <a:ln w="9525">
              <a:solidFill>
                <a:srgbClr val="000000">
                  <a:alpha val="0"/>
                </a:srgbClr>
              </a:solidFill>
            </a:ln>
          </a:bottom>
        </a:tcBdr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4" autoAdjust="0"/>
  </p:normalViewPr>
  <p:slideViewPr>
    <p:cSldViewPr>
      <p:cViewPr varScale="1">
        <p:scale>
          <a:sx n="69" d="100"/>
          <a:sy n="69" d="100"/>
        </p:scale>
        <p:origin x="1002" y="48"/>
      </p:cViewPr>
      <p:guideLst>
        <p:guide orient="horz" pos="1020"/>
        <p:guide orient="horz" pos="6395"/>
        <p:guide pos="9985"/>
        <p:guide pos="3946"/>
        <p:guide pos="2313"/>
        <p:guide pos="1843"/>
        <p:guide pos="4585"/>
        <p:guide pos="3038"/>
        <p:guide pos="5306"/>
        <p:guide orient="horz" pos="4853"/>
        <p:guide pos="6078"/>
        <p:guide pos="544"/>
        <p:guide orient="horz" pos="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120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52E2-D2B9-4D59-AEEF-56B05B64182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82938" y="642938"/>
            <a:ext cx="27781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83CE-9ACB-4F63-B484-9688E5737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1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1pPr>
    <a:lvl2pPr marL="898486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2pPr>
    <a:lvl3pPr marL="1796970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3pPr>
    <a:lvl4pPr marL="2695456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4pPr>
    <a:lvl5pPr marL="3593942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5pPr>
    <a:lvl6pPr marL="4492428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6pPr>
    <a:lvl7pPr marL="5390912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7pPr>
    <a:lvl8pPr marL="6289398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8pPr>
    <a:lvl9pPr marL="7187882" algn="l" defTabSz="1796970" rtl="0" eaLnBrk="1" latinLnBrk="0" hangingPunct="1">
      <a:defRPr sz="23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с крыл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D40114-2EFE-45C7-9846-90D6D538C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00002" y="1630863"/>
            <a:ext cx="2025761" cy="9158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D40114-2EFE-45C7-9846-90D6D538C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80"/>
          <a:stretch/>
        </p:blipFill>
        <p:spPr bwMode="auto">
          <a:xfrm>
            <a:off x="-72998" y="1641041"/>
            <a:ext cx="1872208" cy="915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39CAF-681D-4200-995C-8ACC0C00BD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 rot="16200000">
            <a:off x="-1356014" y="8167430"/>
            <a:ext cx="3562532" cy="3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6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0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для карти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07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D40114-2EFE-45C7-9846-90D6D538C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" t="-264" r="56805" b="896"/>
          <a:stretch/>
        </p:blipFill>
        <p:spPr bwMode="auto">
          <a:xfrm>
            <a:off x="900002" y="1619968"/>
            <a:ext cx="2025761" cy="91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 txBox="1">
            <a:spLocks noGrp="1"/>
          </p:cNvSpPr>
          <p:nvPr>
            <p:ph type="title"/>
          </p:nvPr>
        </p:nvSpPr>
        <p:spPr bwMode="auto">
          <a:xfrm>
            <a:off x="589039" y="4516122"/>
            <a:ext cx="16101863" cy="1767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3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5;p3"/>
          <p:cNvSpPr txBox="1">
            <a:spLocks noGrp="1"/>
          </p:cNvSpPr>
          <p:nvPr>
            <p:ph type="sldNum" idx="12"/>
          </p:nvPr>
        </p:nvSpPr>
        <p:spPr bwMode="auto">
          <a:xfrm>
            <a:off x="16010887" y="9791317"/>
            <a:ext cx="1036910" cy="8264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275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27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1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6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ля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7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49F332-66D3-4B95-8EBE-89E645E75DB4}"/>
              </a:ext>
            </a:extLst>
          </p:cNvPr>
          <p:cNvSpPr/>
          <p:nvPr userDrawn="1"/>
        </p:nvSpPr>
        <p:spPr>
          <a:xfrm>
            <a:off x="-21462" y="718"/>
            <a:ext cx="1820669" cy="10799763"/>
          </a:xfrm>
          <a:prstGeom prst="rect">
            <a:avLst/>
          </a:prstGeom>
          <a:solidFill>
            <a:srgbClr val="CD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199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6CEC73-1CD9-460F-B301-6F4DB6CAD0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-1356014" y="8167430"/>
            <a:ext cx="3562532" cy="3316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D49C08-0B70-4784-ACD3-1AE314B48539}"/>
              </a:ext>
            </a:extLst>
          </p:cNvPr>
          <p:cNvSpPr/>
          <p:nvPr userDrawn="1"/>
        </p:nvSpPr>
        <p:spPr>
          <a:xfrm>
            <a:off x="16517871" y="1"/>
            <a:ext cx="755997" cy="884980"/>
          </a:xfrm>
          <a:prstGeom prst="rect">
            <a:avLst/>
          </a:prstGeom>
          <a:solidFill>
            <a:srgbClr val="CD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199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B2827-E48D-484F-855A-57EE2C272438}"/>
              </a:ext>
            </a:extLst>
          </p:cNvPr>
          <p:cNvSpPr/>
          <p:nvPr userDrawn="1"/>
        </p:nvSpPr>
        <p:spPr>
          <a:xfrm rot="16200000">
            <a:off x="12131070" y="5585117"/>
            <a:ext cx="9529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-52"/>
              </a:rPr>
              <a:t> DYU/KQT-MSQ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-52"/>
              </a:rPr>
              <a:t>НА РЕЙСАХ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-52"/>
              </a:rPr>
              <a:t>N4+B2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-52"/>
              </a:rPr>
              <a:t>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FC2DC8-2DA4-47F8-84B5-B33F1ED17D7D}"/>
              </a:ext>
            </a:extLst>
          </p:cNvPr>
          <p:cNvCxnSpPr/>
          <p:nvPr userDrawn="1"/>
        </p:nvCxnSpPr>
        <p:spPr>
          <a:xfrm>
            <a:off x="16508874" y="19995"/>
            <a:ext cx="0" cy="1079976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07;p53" descr="Z:\AVIA\NordWind\Презентация\-IATAlogoW.png">
            <a:extLst>
              <a:ext uri="{FF2B5EF4-FFF2-40B4-BE49-F238E27FC236}">
                <a16:creationId xmlns:a16="http://schemas.microsoft.com/office/drawing/2014/main" id="{C3B70796-D220-468D-880E-E8762D16C299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16662690" y="265176"/>
            <a:ext cx="466358" cy="354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5" r:id="rId3"/>
    <p:sldLayoutId id="2147483690" r:id="rId4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49F332-66D3-4B95-8EBE-89E645E75DB4}"/>
              </a:ext>
            </a:extLst>
          </p:cNvPr>
          <p:cNvSpPr/>
          <p:nvPr userDrawn="1"/>
        </p:nvSpPr>
        <p:spPr>
          <a:xfrm>
            <a:off x="-21462" y="718"/>
            <a:ext cx="1820669" cy="10799763"/>
          </a:xfrm>
          <a:prstGeom prst="rect">
            <a:avLst/>
          </a:prstGeom>
          <a:solidFill>
            <a:srgbClr val="CD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51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6CEC73-1CD9-460F-B301-6F4DB6CAD0F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6200000">
            <a:off x="-1356014" y="8499470"/>
            <a:ext cx="3562532" cy="3316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D49C08-0B70-4784-ACD3-1AE314B48539}"/>
              </a:ext>
            </a:extLst>
          </p:cNvPr>
          <p:cNvSpPr/>
          <p:nvPr userDrawn="1"/>
        </p:nvSpPr>
        <p:spPr>
          <a:xfrm>
            <a:off x="16517871" y="1"/>
            <a:ext cx="755997" cy="884980"/>
          </a:xfrm>
          <a:prstGeom prst="rect">
            <a:avLst/>
          </a:prstGeom>
          <a:solidFill>
            <a:srgbClr val="CD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51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B2827-E48D-484F-855A-57EE2C272438}"/>
              </a:ext>
            </a:extLst>
          </p:cNvPr>
          <p:cNvSpPr/>
          <p:nvPr userDrawn="1"/>
        </p:nvSpPr>
        <p:spPr>
          <a:xfrm rot="16200000">
            <a:off x="12143880" y="5449035"/>
            <a:ext cx="9503987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402" b="1" i="0" u="none" strike="noStrike" kern="0" cap="none" spc="0" normalizeH="0" baseline="0" noProof="0" dirty="0">
                <a:ln>
                  <a:noFill/>
                </a:ln>
                <a:solidFill>
                  <a:srgbClr val="CD202C"/>
                </a:solidFill>
                <a:effectLst/>
                <a:uLnTx/>
                <a:uFillTx/>
                <a:latin typeface="Montserrat" panose="00000500000000000000" pitchFamily="50" charset="-52"/>
                <a:ea typeface="Arial"/>
                <a:cs typeface="Arial"/>
              </a:rPr>
              <a:t>С</a:t>
            </a:r>
            <a:r>
              <a:rPr kumimoji="0" lang="ru-RU" sz="3402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50" charset="-52"/>
                <a:ea typeface="Arial"/>
                <a:cs typeface="Arial"/>
              </a:rPr>
              <a:t>АМАРА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FC2DC8-2DA4-47F8-84B5-B33F1ED17D7D}"/>
              </a:ext>
            </a:extLst>
          </p:cNvPr>
          <p:cNvCxnSpPr/>
          <p:nvPr userDrawn="1"/>
        </p:nvCxnSpPr>
        <p:spPr>
          <a:xfrm>
            <a:off x="16508874" y="19995"/>
            <a:ext cx="0" cy="1079976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07;p53" descr="Z:\AVIA\NordWind\Презентация\-IATAlogoW.png">
            <a:extLst>
              <a:ext uri="{FF2B5EF4-FFF2-40B4-BE49-F238E27FC236}">
                <a16:creationId xmlns:a16="http://schemas.microsoft.com/office/drawing/2014/main" id="{C3B70796-D220-468D-880E-E8762D16C299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16662690" y="265176"/>
            <a:ext cx="466358" cy="35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976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  <p:sldLayoutId id="2147483686" r:id="rId5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46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EFF49-26C1-83EE-5FEC-4CB3233218EC}"/>
              </a:ext>
            </a:extLst>
          </p:cNvPr>
          <p:cNvSpPr txBox="1"/>
          <p:nvPr/>
        </p:nvSpPr>
        <p:spPr>
          <a:xfrm>
            <a:off x="3334729" y="1655465"/>
            <a:ext cx="1324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n-lt"/>
              </a:rPr>
              <a:t>Продажа перевозок в рамках Специального </a:t>
            </a:r>
            <a:r>
              <a:rPr lang="ru-RU" sz="2800" b="1" dirty="0" err="1">
                <a:latin typeface="+mn-lt"/>
              </a:rPr>
              <a:t>прорейтового</a:t>
            </a:r>
            <a:r>
              <a:rPr lang="ru-RU" sz="2800" b="1" dirty="0">
                <a:latin typeface="+mn-lt"/>
              </a:rPr>
              <a:t> соглашения (SPA) с а/к </a:t>
            </a:r>
            <a:r>
              <a:rPr lang="ru-RU" sz="2800" b="1" dirty="0" err="1">
                <a:latin typeface="+mn-lt"/>
              </a:rPr>
              <a:t>Belavia</a:t>
            </a:r>
            <a:r>
              <a:rPr lang="ru-RU" sz="2800" b="1" dirty="0">
                <a:latin typeface="+mn-lt"/>
              </a:rPr>
              <a:t> (В2) между DYU/KQT и MSQ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320F6-260C-0D69-7E5D-A042B0940FDA}"/>
              </a:ext>
            </a:extLst>
          </p:cNvPr>
          <p:cNvSpPr txBox="1"/>
          <p:nvPr/>
        </p:nvSpPr>
        <p:spPr bwMode="auto">
          <a:xfrm>
            <a:off x="3353135" y="2761561"/>
            <a:ext cx="126500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endParaRPr lang="en-BB" sz="2400" b="1" i="0" dirty="0">
              <a:solidFill>
                <a:schemeClr val="tx1"/>
              </a:solidFill>
              <a:effectLst/>
              <a:latin typeface="Montserrat" panose="00000500000000000000" pitchFamily="2" charset="-52"/>
            </a:endParaRPr>
          </a:p>
          <a:p>
            <a:r>
              <a:rPr lang="ru-RU" sz="2200" b="1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Интерлайн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– это коммерческое соглашение между перевозчиками о взаимном признании перевозочных документов. В рамках Интерлайн сотрудничества </a:t>
            </a:r>
            <a:r>
              <a:rPr lang="ru-RU" sz="2200" dirty="0">
                <a:solidFill>
                  <a:schemeClr val="tx1"/>
                </a:solidFill>
                <a:latin typeface="Montserrat" panose="00000500000000000000" pitchFamily="2" charset="-52"/>
              </a:rPr>
              <a:t>перевозчики</a:t>
            </a:r>
            <a:r>
              <a:rPr lang="en-US" sz="2200" dirty="0">
                <a:solidFill>
                  <a:schemeClr val="tx1"/>
                </a:solidFill>
                <a:latin typeface="Montserrat" panose="00000500000000000000" pitchFamily="2" charset="-52"/>
              </a:rPr>
              <a:t>-</a:t>
            </a:r>
            <a:r>
              <a:rPr lang="ru-RU" sz="2200" dirty="0">
                <a:solidFill>
                  <a:schemeClr val="tx1"/>
                </a:solidFill>
                <a:latin typeface="Montserrat" panose="00000500000000000000" pitchFamily="2" charset="-52"/>
              </a:rPr>
              <a:t>П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артнеры заключают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Специальные прорейтовые соглашения (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SPA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)</a:t>
            </a:r>
            <a:endParaRPr lang="en-US" sz="2200" b="0" i="0" dirty="0">
              <a:solidFill>
                <a:schemeClr val="tx1"/>
              </a:solidFill>
              <a:effectLst/>
              <a:latin typeface="Montserrat" panose="00000500000000000000" pitchFamily="2" charset="-52"/>
            </a:endParaRPr>
          </a:p>
          <a:p>
            <a:endParaRPr lang="en-US" sz="2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endParaRPr lang="ru-RU" sz="2400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9EA18-4C1B-400D-6BBE-1D059737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09" y="-897"/>
            <a:ext cx="14689632" cy="1103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7E937-1906-373A-896F-70EA661283EF}"/>
              </a:ext>
            </a:extLst>
          </p:cNvPr>
          <p:cNvSpPr txBox="1"/>
          <p:nvPr/>
        </p:nvSpPr>
        <p:spPr>
          <a:xfrm>
            <a:off x="3455393" y="5822210"/>
            <a:ext cx="120973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Montserrat" panose="00000500000000000000" pitchFamily="2" charset="-52"/>
              </a:rPr>
              <a:t>Это соглашение позволяет пассажирам приобретать на одном бланке с расчетным кодом 216 перевозку </a:t>
            </a:r>
            <a:r>
              <a:rPr lang="en-US" sz="2200" dirty="0">
                <a:latin typeface="Montserrat" panose="00000500000000000000" pitchFamily="2" charset="-52"/>
              </a:rPr>
              <a:t> Nordwind Airlines (N4) </a:t>
            </a:r>
            <a:r>
              <a:rPr lang="ru-RU" sz="2200" dirty="0">
                <a:latin typeface="Montserrat" panose="00000500000000000000" pitchFamily="2" charset="-52"/>
              </a:rPr>
              <a:t>совместно с перевозкой на рейсах а/к </a:t>
            </a:r>
            <a:r>
              <a:rPr lang="en-US" sz="2200" dirty="0" err="1">
                <a:latin typeface="Montserrat" panose="00000500000000000000" pitchFamily="2" charset="-52"/>
              </a:rPr>
              <a:t>Belavia</a:t>
            </a:r>
            <a:r>
              <a:rPr lang="en-US" sz="2200" dirty="0">
                <a:latin typeface="Montserrat" panose="00000500000000000000" pitchFamily="2" charset="-52"/>
              </a:rPr>
              <a:t> (B2).</a:t>
            </a:r>
            <a:endParaRPr lang="ru-RU" sz="2200" dirty="0">
              <a:latin typeface="Montserrat" panose="00000500000000000000" pitchFamily="2" charset="-52"/>
            </a:endParaRPr>
          </a:p>
          <a:p>
            <a:endParaRPr lang="en-US" sz="22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Montserrat" panose="00000500000000000000" pitchFamily="2" charset="-52"/>
              </a:rPr>
              <a:t>В большинстве случаев такой перелет обойдется дешевле, чем при покупке двух отдельных билетов на разные авиакомпании.</a:t>
            </a:r>
          </a:p>
          <a:p>
            <a:endParaRPr lang="ru-RU" sz="2200" dirty="0">
              <a:latin typeface="Montserrat" panose="00000500000000000000" pitchFamily="2" charset="-52"/>
            </a:endParaRPr>
          </a:p>
          <a:p>
            <a:r>
              <a:rPr lang="ru-RU" sz="2000" b="1" u="sng" dirty="0">
                <a:latin typeface="Montserrat" panose="00000500000000000000" pitchFamily="2" charset="-52"/>
              </a:rPr>
              <a:t>Через а/п г. Казань</a:t>
            </a:r>
            <a:r>
              <a:rPr lang="ru-RU" sz="2000" u="sng" dirty="0">
                <a:latin typeface="Montserrat" panose="00000500000000000000" pitchFamily="2" charset="-52"/>
              </a:rPr>
              <a:t>:</a:t>
            </a:r>
          </a:p>
          <a:p>
            <a:r>
              <a:rPr lang="en-US" sz="2000" b="1" dirty="0">
                <a:latin typeface="Montserrat" panose="00000500000000000000" pitchFamily="2" charset="-52"/>
              </a:rPr>
              <a:t>DYU</a:t>
            </a:r>
            <a:r>
              <a:rPr lang="en-US" sz="2000" dirty="0">
                <a:latin typeface="Montserrat" panose="00000500000000000000" pitchFamily="2" charset="-52"/>
              </a:rPr>
              <a:t>-N4-</a:t>
            </a:r>
            <a:r>
              <a:rPr lang="en-US" sz="2000" b="1" dirty="0">
                <a:latin typeface="Montserrat" panose="00000500000000000000" pitchFamily="2" charset="-52"/>
              </a:rPr>
              <a:t>KZN</a:t>
            </a:r>
            <a:r>
              <a:rPr lang="en-US" sz="2000" dirty="0">
                <a:latin typeface="Montserrat" panose="00000500000000000000" pitchFamily="2" charset="-52"/>
              </a:rPr>
              <a:t>-B2-</a:t>
            </a:r>
            <a:r>
              <a:rPr lang="en-US" sz="2000" b="1" dirty="0">
                <a:latin typeface="Montserrat" panose="00000500000000000000" pitchFamily="2" charset="-52"/>
              </a:rPr>
              <a:t>MSQ</a:t>
            </a:r>
            <a:r>
              <a:rPr lang="en-US" sz="2000" dirty="0">
                <a:latin typeface="Montserrat" panose="00000500000000000000" pitchFamily="2" charset="-52"/>
              </a:rPr>
              <a:t>/ MSQ-B2-</a:t>
            </a:r>
            <a:r>
              <a:rPr lang="en-US" sz="2000" b="1" dirty="0">
                <a:latin typeface="Montserrat" panose="00000500000000000000" pitchFamily="2" charset="-52"/>
              </a:rPr>
              <a:t>KZN</a:t>
            </a:r>
            <a:r>
              <a:rPr lang="en-US" sz="2000" dirty="0">
                <a:latin typeface="Montserrat" panose="00000500000000000000" pitchFamily="2" charset="-52"/>
              </a:rPr>
              <a:t>-N4-</a:t>
            </a:r>
            <a:r>
              <a:rPr lang="en-US" sz="2000" b="1" dirty="0">
                <a:latin typeface="Montserrat" panose="00000500000000000000" pitchFamily="2" charset="-52"/>
              </a:rPr>
              <a:t>DYU</a:t>
            </a:r>
          </a:p>
          <a:p>
            <a:endParaRPr lang="en-US" sz="2000" dirty="0">
              <a:latin typeface="Montserrat" panose="00000500000000000000" pitchFamily="2" charset="-52"/>
            </a:endParaRPr>
          </a:p>
          <a:p>
            <a:r>
              <a:rPr lang="ru-RU" sz="2000" b="1" u="sng" dirty="0">
                <a:latin typeface="Montserrat" panose="00000500000000000000" pitchFamily="2" charset="-52"/>
              </a:rPr>
              <a:t>Через а/п Шереметьево</a:t>
            </a:r>
            <a:r>
              <a:rPr lang="ru-RU" sz="2000" u="sng" dirty="0">
                <a:latin typeface="Montserrat" panose="00000500000000000000" pitchFamily="2" charset="-52"/>
              </a:rPr>
              <a:t>:</a:t>
            </a:r>
          </a:p>
          <a:p>
            <a:r>
              <a:rPr lang="en-US" sz="2000" b="1" dirty="0">
                <a:latin typeface="Montserrat" panose="00000500000000000000" pitchFamily="2" charset="-52"/>
              </a:rPr>
              <a:t>KQT</a:t>
            </a:r>
            <a:r>
              <a:rPr lang="en-US" sz="2000" dirty="0">
                <a:latin typeface="Montserrat" panose="00000500000000000000" pitchFamily="2" charset="-52"/>
              </a:rPr>
              <a:t>-N4-</a:t>
            </a:r>
            <a:r>
              <a:rPr lang="en-US" sz="2000" b="1" dirty="0">
                <a:latin typeface="Montserrat" panose="00000500000000000000" pitchFamily="2" charset="-52"/>
              </a:rPr>
              <a:t>SVO</a:t>
            </a:r>
            <a:r>
              <a:rPr lang="en-US" sz="2000" dirty="0">
                <a:latin typeface="Montserrat" panose="00000500000000000000" pitchFamily="2" charset="-52"/>
              </a:rPr>
              <a:t>-B2-</a:t>
            </a:r>
            <a:r>
              <a:rPr lang="en-US" sz="2000" b="1" dirty="0">
                <a:latin typeface="Montserrat" panose="00000500000000000000" pitchFamily="2" charset="-52"/>
              </a:rPr>
              <a:t>MSQ</a:t>
            </a:r>
            <a:r>
              <a:rPr lang="en-US" sz="2000" dirty="0">
                <a:latin typeface="Montserrat" panose="00000500000000000000" pitchFamily="2" charset="-52"/>
              </a:rPr>
              <a:t>/ </a:t>
            </a:r>
            <a:r>
              <a:rPr lang="en-US" sz="2000" b="1" dirty="0">
                <a:latin typeface="Montserrat" panose="00000500000000000000" pitchFamily="2" charset="-52"/>
              </a:rPr>
              <a:t>MSQ</a:t>
            </a:r>
            <a:r>
              <a:rPr lang="en-US" sz="2000" dirty="0">
                <a:latin typeface="Montserrat" panose="00000500000000000000" pitchFamily="2" charset="-52"/>
              </a:rPr>
              <a:t>-B2-</a:t>
            </a:r>
            <a:r>
              <a:rPr lang="en-US" sz="2000" b="1" dirty="0">
                <a:latin typeface="Montserrat" panose="00000500000000000000" pitchFamily="2" charset="-52"/>
              </a:rPr>
              <a:t>SVO</a:t>
            </a:r>
            <a:r>
              <a:rPr lang="en-US" sz="2000" dirty="0">
                <a:latin typeface="Montserrat" panose="00000500000000000000" pitchFamily="2" charset="-52"/>
              </a:rPr>
              <a:t>-N4-</a:t>
            </a:r>
            <a:r>
              <a:rPr lang="en-US" sz="2000" b="1" dirty="0">
                <a:latin typeface="Montserrat" panose="00000500000000000000" pitchFamily="2" charset="-52"/>
              </a:rPr>
              <a:t>KQT</a:t>
            </a:r>
          </a:p>
          <a:p>
            <a:endParaRPr lang="en-US" sz="2000" dirty="0">
              <a:latin typeface="Montserrat" panose="00000500000000000000" pitchFamily="2" charset="-52"/>
            </a:endParaRPr>
          </a:p>
          <a:p>
            <a:endParaRPr lang="en-US" sz="2000" dirty="0">
              <a:latin typeface="Montserrat" panose="00000500000000000000" pitchFamily="2" charset="-52"/>
            </a:endParaRPr>
          </a:p>
          <a:p>
            <a:endParaRPr lang="en-US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D7FE31-1B7B-6193-6B18-93B19FB8D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055" y="4445394"/>
            <a:ext cx="4229897" cy="14966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EC2653-7DD7-E451-092A-B929D84B8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163" y="4725983"/>
            <a:ext cx="3335720" cy="9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D19726-A5B2-0462-D01D-2067DD10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39" y="3861842"/>
            <a:ext cx="573074" cy="5791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FD9F43-1566-766B-CA8B-013E13D4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310" y="2217263"/>
            <a:ext cx="579170" cy="5730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E44235-CFF2-E4DB-B1B6-E011A780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239" y="5799054"/>
            <a:ext cx="579170" cy="573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7C261-8D77-746E-23F1-A48CD3A08E93}"/>
              </a:ext>
            </a:extLst>
          </p:cNvPr>
          <p:cNvSpPr txBox="1"/>
          <p:nvPr/>
        </p:nvSpPr>
        <p:spPr>
          <a:xfrm>
            <a:off x="3743425" y="1566403"/>
            <a:ext cx="120253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latin typeface="Montserrat" panose="00000500000000000000" pitchFamily="2" charset="-52"/>
              </a:rPr>
              <a:t>Особенности SPA тарифов:</a:t>
            </a:r>
          </a:p>
          <a:p>
            <a:pPr algn="ctr"/>
            <a:endParaRPr lang="ru-RU" sz="2000" b="1" u="sng" dirty="0">
              <a:latin typeface="Montserrat" panose="00000500000000000000" pitchFamily="2" charset="-52"/>
            </a:endParaRPr>
          </a:p>
          <a:p>
            <a:endParaRPr lang="ru-RU" sz="2000" b="1" u="sng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Стыковки рейсов N4 и B2 дистрибутируются в систему бронирования 1H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В настоящее время Nordwind Airlines опубликовала специальные тарифы (OW/RT) в 10 классах бронирования (RBD): A/G/X/V/T/Q/H/B/N/M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В коде тарифа (</a:t>
            </a:r>
            <a:r>
              <a:rPr lang="ru-RU" sz="2000" dirty="0" err="1">
                <a:latin typeface="Montserrat" panose="00000500000000000000" pitchFamily="2" charset="-52"/>
              </a:rPr>
              <a:t>Fare</a:t>
            </a:r>
            <a:r>
              <a:rPr lang="ru-RU" sz="2000" dirty="0">
                <a:latin typeface="Montserrat" panose="00000500000000000000" pitchFamily="2" charset="-52"/>
              </a:rPr>
              <a:t> </a:t>
            </a:r>
            <a:r>
              <a:rPr lang="ru-RU" sz="2000" dirty="0" err="1">
                <a:latin typeface="Montserrat" panose="00000500000000000000" pitchFamily="2" charset="-52"/>
              </a:rPr>
              <a:t>Basis</a:t>
            </a:r>
            <a:r>
              <a:rPr lang="ru-RU" sz="2000" dirty="0">
                <a:latin typeface="Montserrat" panose="00000500000000000000" pitchFamily="2" charset="-52"/>
              </a:rPr>
              <a:t>) указывается признак бренда “SP”  и код авиакомпании-партнера. Например: 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		A</a:t>
            </a:r>
            <a:r>
              <a:rPr lang="ru-RU" sz="2000" b="1" dirty="0">
                <a:latin typeface="Montserrat" panose="00000500000000000000" pitchFamily="2" charset="-52"/>
              </a:rPr>
              <a:t>SP</a:t>
            </a:r>
            <a:r>
              <a:rPr lang="ru-RU" sz="2000" dirty="0">
                <a:latin typeface="Montserrat" panose="00000500000000000000" pitchFamily="2" charset="-52"/>
              </a:rPr>
              <a:t>1</a:t>
            </a:r>
            <a:r>
              <a:rPr lang="ru-RU" sz="2000" b="1" dirty="0">
                <a:latin typeface="Montserrat" panose="00000500000000000000" pitchFamily="2" charset="-52"/>
              </a:rPr>
              <a:t>B2</a:t>
            </a:r>
            <a:r>
              <a:rPr lang="ru-RU" sz="2000" dirty="0">
                <a:latin typeface="Montserrat" panose="00000500000000000000" pitchFamily="2" charset="-52"/>
              </a:rPr>
              <a:t>OW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		X</a:t>
            </a:r>
            <a:r>
              <a:rPr lang="ru-RU" sz="2000" b="1" dirty="0">
                <a:latin typeface="Montserrat" panose="00000500000000000000" pitchFamily="2" charset="-52"/>
              </a:rPr>
              <a:t>SP</a:t>
            </a:r>
            <a:r>
              <a:rPr lang="ru-RU" sz="2000" dirty="0">
                <a:latin typeface="Montserrat" panose="00000500000000000000" pitchFamily="2" charset="-52"/>
              </a:rPr>
              <a:t>4</a:t>
            </a:r>
            <a:r>
              <a:rPr lang="ru-RU" sz="2000" b="1" dirty="0">
                <a:latin typeface="Montserrat" panose="00000500000000000000" pitchFamily="2" charset="-52"/>
              </a:rPr>
              <a:t>B2</a:t>
            </a:r>
            <a:r>
              <a:rPr lang="ru-RU" sz="2000" dirty="0">
                <a:latin typeface="Montserrat" panose="00000500000000000000" pitchFamily="2" charset="-52"/>
              </a:rPr>
              <a:t>RT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SPA тарифы рассчитываются автоматически в сеансе авиакомпании N4 и сеансе ТКП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Правилами бренда SP разрешена перевозка багажа, согласно RESO 302: </a:t>
            </a:r>
            <a:r>
              <a:rPr lang="ru-RU" sz="2000" b="1" dirty="0">
                <a:latin typeface="Montserrat" panose="00000500000000000000" pitchFamily="2" charset="-52"/>
              </a:rPr>
              <a:t>на всю трансферную перевозку распространяются правила наиболее значимого перевозчика по маршруту. 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     Для перевозок, начинающихся в DYU/KQT будут применяться правила провоза багаж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     а/к Nordwind Airlines.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Montserrat" panose="00000500000000000000" pitchFamily="2" charset="-52"/>
              </a:rPr>
              <a:t>Нормы провоза ручной клади </a:t>
            </a:r>
            <a:r>
              <a:rPr lang="ru-RU" sz="2000" dirty="0">
                <a:latin typeface="Montserrat" panose="00000500000000000000" pitchFamily="2" charset="-52"/>
              </a:rPr>
              <a:t>- в соответствии с правилами каждой авиакомпании,  участвующей в перевозке.</a:t>
            </a:r>
          </a:p>
        </p:txBody>
      </p:sp>
    </p:spTree>
    <p:extLst>
      <p:ext uri="{BB962C8B-B14F-4D97-AF65-F5344CB8AC3E}">
        <p14:creationId xmlns:p14="http://schemas.microsoft.com/office/powerpoint/2010/main" val="251550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FDF06-7C81-B251-48ED-1B9F68EB5023}"/>
              </a:ext>
            </a:extLst>
          </p:cNvPr>
          <p:cNvSpPr txBox="1"/>
          <p:nvPr/>
        </p:nvSpPr>
        <p:spPr>
          <a:xfrm>
            <a:off x="3311377" y="1583457"/>
            <a:ext cx="12963805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Montserrat" panose="00000500000000000000" pitchFamily="2" charset="-52"/>
              </a:rPr>
              <a:t>Условия применения сквозных </a:t>
            </a:r>
            <a:r>
              <a:rPr lang="en-US" sz="3600" b="1" dirty="0">
                <a:latin typeface="Montserrat" panose="00000500000000000000" pitchFamily="2" charset="-52"/>
              </a:rPr>
              <a:t>SPA </a:t>
            </a:r>
            <a:r>
              <a:rPr lang="ru-RU" sz="3600" b="1" dirty="0">
                <a:latin typeface="Montserrat" panose="00000500000000000000" pitchFamily="2" charset="-52"/>
              </a:rPr>
              <a:t>тарифов:</a:t>
            </a:r>
          </a:p>
          <a:p>
            <a:endParaRPr lang="ru-RU" sz="3600" b="1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Montserrat" panose="00000500000000000000" pitchFamily="2" charset="-52"/>
              </a:rPr>
              <a:t>Обязательно необходимо учитывать особенности данных тарифов, </a:t>
            </a:r>
          </a:p>
          <a:p>
            <a:r>
              <a:rPr lang="ru-RU" sz="2200" dirty="0">
                <a:latin typeface="Montserrat" panose="00000500000000000000" pitchFamily="2" charset="-52"/>
              </a:rPr>
              <a:t>так как УПТ/</a:t>
            </a:r>
            <a:r>
              <a:rPr lang="en-US" sz="2200" dirty="0">
                <a:latin typeface="Montserrat" panose="00000500000000000000" pitchFamily="2" charset="-52"/>
              </a:rPr>
              <a:t>Fare Rules </a:t>
            </a:r>
            <a:r>
              <a:rPr lang="ru-RU" sz="2200" dirty="0">
                <a:latin typeface="Montserrat" panose="00000500000000000000" pitchFamily="2" charset="-52"/>
              </a:rPr>
              <a:t>отличны от стандартных правил </a:t>
            </a:r>
          </a:p>
          <a:p>
            <a:r>
              <a:rPr lang="ru-RU" sz="2200" dirty="0">
                <a:latin typeface="Montserrat" panose="00000500000000000000" pitchFamily="2" charset="-52"/>
              </a:rPr>
              <a:t>собственных сквозных тарифов авиакомпании </a:t>
            </a:r>
            <a:r>
              <a:rPr lang="en-US" sz="2200" dirty="0">
                <a:latin typeface="Montserrat" panose="00000500000000000000" pitchFamily="2" charset="-52"/>
              </a:rPr>
              <a:t>N4.</a:t>
            </a:r>
          </a:p>
          <a:p>
            <a:endParaRPr lang="en-US" sz="2200" dirty="0">
              <a:latin typeface="Montserrat" panose="00000500000000000000" pitchFamily="2" charset="-52"/>
            </a:endParaRPr>
          </a:p>
          <a:p>
            <a:r>
              <a:rPr lang="ru-RU" sz="2200" b="1" u="sng" dirty="0">
                <a:latin typeface="Montserrat" panose="00000500000000000000" pitchFamily="2" charset="-52"/>
              </a:rPr>
              <a:t>Перед выпиской авиабилета необходимо проверить</a:t>
            </a:r>
            <a:r>
              <a:rPr lang="ru-RU" sz="2200" b="1" dirty="0">
                <a:latin typeface="Montserrat" panose="00000500000000000000" pitchFamily="2" charset="-52"/>
              </a:rPr>
              <a:t>:</a:t>
            </a:r>
          </a:p>
          <a:p>
            <a:endParaRPr lang="ru-RU" sz="2200" b="1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Montserrat" panose="00000500000000000000" pitchFamily="2" charset="-52"/>
              </a:rPr>
              <a:t>Классы бронирования (</a:t>
            </a:r>
            <a:r>
              <a:rPr lang="en-US" sz="2200" dirty="0">
                <a:latin typeface="Montserrat" panose="00000500000000000000" pitchFamily="2" charset="-52"/>
              </a:rPr>
              <a:t>RBD) </a:t>
            </a:r>
            <a:r>
              <a:rPr lang="ru-RU" sz="2200" dirty="0">
                <a:latin typeface="Montserrat" panose="00000500000000000000" pitchFamily="2" charset="-52"/>
              </a:rPr>
              <a:t>на участках каждой компании (кат. </a:t>
            </a:r>
            <a:r>
              <a:rPr lang="en-US" sz="2200" dirty="0">
                <a:latin typeface="Montserrat" panose="00000500000000000000" pitchFamily="2" charset="-52"/>
              </a:rPr>
              <a:t>Rule application)</a:t>
            </a:r>
          </a:p>
          <a:p>
            <a:r>
              <a:rPr lang="en-US" sz="2200" dirty="0">
                <a:latin typeface="Montserrat" panose="00000500000000000000" pitchFamily="2" charset="-52"/>
              </a:rPr>
              <a:t>        </a:t>
            </a:r>
            <a:r>
              <a:rPr lang="ru-RU" sz="2200" u="sng" dirty="0">
                <a:latin typeface="Montserrat" panose="00000500000000000000" pitchFamily="2" charset="-52"/>
              </a:rPr>
              <a:t>Например: </a:t>
            </a:r>
            <a:r>
              <a:rPr lang="en-US" sz="2200" b="1" dirty="0">
                <a:latin typeface="Montserrat" panose="00000500000000000000" pitchFamily="2" charset="-52"/>
              </a:rPr>
              <a:t>N4</a:t>
            </a:r>
            <a:r>
              <a:rPr lang="en-US" sz="2200" dirty="0">
                <a:latin typeface="Montserrat" panose="00000500000000000000" pitchFamily="2" charset="-52"/>
              </a:rPr>
              <a:t> flight segment- RBD </a:t>
            </a:r>
            <a:r>
              <a:rPr lang="en-US" sz="2200" dirty="0">
                <a:solidFill>
                  <a:srgbClr val="FF0000"/>
                </a:solidFill>
                <a:latin typeface="Montserrat" panose="00000500000000000000" pitchFamily="2" charset="-52"/>
              </a:rPr>
              <a:t>X</a:t>
            </a:r>
          </a:p>
          <a:p>
            <a:r>
              <a:rPr lang="en-US" sz="2200" dirty="0">
                <a:latin typeface="Montserrat" panose="00000500000000000000" pitchFamily="2" charset="-52"/>
              </a:rPr>
              <a:t>                             </a:t>
            </a:r>
            <a:r>
              <a:rPr lang="ru-RU" sz="2200" dirty="0">
                <a:latin typeface="Montserrat" panose="00000500000000000000" pitchFamily="2" charset="-52"/>
              </a:rPr>
              <a:t>  </a:t>
            </a:r>
            <a:r>
              <a:rPr lang="en-US" sz="2200" b="1" dirty="0">
                <a:latin typeface="Montserrat" panose="00000500000000000000" pitchFamily="2" charset="-52"/>
              </a:rPr>
              <a:t>B2</a:t>
            </a:r>
            <a:r>
              <a:rPr lang="en-US" sz="2200" dirty="0">
                <a:latin typeface="Montserrat" panose="00000500000000000000" pitchFamily="2" charset="-52"/>
              </a:rPr>
              <a:t> flight segment- RBD </a:t>
            </a:r>
            <a:r>
              <a:rPr lang="en-US" sz="2200" dirty="0">
                <a:solidFill>
                  <a:srgbClr val="FF0000"/>
                </a:solidFill>
                <a:latin typeface="Montserrat" panose="00000500000000000000" pitchFamily="2" charset="-52"/>
              </a:rPr>
              <a:t>W</a:t>
            </a:r>
            <a:r>
              <a:rPr lang="en-US" sz="2200" dirty="0">
                <a:latin typeface="Montserrat" panose="00000500000000000000" pitchFamily="2" charset="-52"/>
              </a:rPr>
              <a:t>/</a:t>
            </a:r>
            <a:r>
              <a:rPr lang="ru-RU" sz="2200" dirty="0">
                <a:latin typeface="Montserrat" panose="00000500000000000000" pitchFamily="2" charset="-52"/>
              </a:rPr>
              <a:t>или </a:t>
            </a:r>
            <a:r>
              <a:rPr lang="en-US" sz="2200" dirty="0">
                <a:solidFill>
                  <a:srgbClr val="FF0000"/>
                </a:solidFill>
                <a:latin typeface="Montserrat" panose="00000500000000000000" pitchFamily="2" charset="-52"/>
              </a:rPr>
              <a:t>A</a:t>
            </a:r>
            <a:r>
              <a:rPr lang="en-US" sz="2200" dirty="0">
                <a:latin typeface="Montserrat" panose="00000500000000000000" pitchFamily="2" charset="-52"/>
              </a:rPr>
              <a:t>/ </a:t>
            </a:r>
            <a:r>
              <a:rPr lang="ru-RU" sz="2200" dirty="0">
                <a:latin typeface="Montserrat" panose="00000500000000000000" pitchFamily="2" charset="-52"/>
              </a:rPr>
              <a:t>или </a:t>
            </a:r>
            <a:r>
              <a:rPr lang="en-US" sz="2200" dirty="0">
                <a:solidFill>
                  <a:srgbClr val="FF0000"/>
                </a:solidFill>
                <a:latin typeface="Montserrat" panose="00000500000000000000" pitchFamily="2" charset="-52"/>
              </a:rPr>
              <a:t>Q</a:t>
            </a:r>
            <a:r>
              <a:rPr lang="en-US" sz="2200" dirty="0">
                <a:latin typeface="Montserrat" panose="00000500000000000000" pitchFamily="2" charset="-52"/>
              </a:rPr>
              <a:t> - </a:t>
            </a:r>
            <a:r>
              <a:rPr lang="ru-RU" sz="2200" dirty="0">
                <a:latin typeface="Montserrat" panose="00000500000000000000" pitchFamily="2" charset="-52"/>
              </a:rPr>
              <a:t>в зависимости от доступности</a:t>
            </a:r>
          </a:p>
          <a:p>
            <a:endParaRPr lang="ru-RU" sz="2200" dirty="0">
              <a:latin typeface="Montserrat" panose="00000500000000000000" pitchFamily="2" charset="-52"/>
            </a:endParaRPr>
          </a:p>
          <a:p>
            <a:endParaRPr lang="ru-RU" sz="22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-52"/>
              </a:rPr>
              <a:t>Flight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-52"/>
              </a:rPr>
              <a:t>Blackout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-52"/>
              </a:rPr>
              <a:t>Sales Restriction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-52"/>
              </a:rPr>
              <a:t>Ticket endorsement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" panose="00000500000000000000" pitchFamily="2" charset="-52"/>
              </a:rPr>
              <a:t>Child Discount</a:t>
            </a:r>
            <a:endParaRPr lang="ru-RU" sz="22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Montserrat" panose="00000500000000000000" pitchFamily="2" charset="-52"/>
            </a:endParaRPr>
          </a:p>
          <a:p>
            <a:r>
              <a:rPr lang="ru-RU" sz="1800" dirty="0">
                <a:latin typeface="Montserrat" panose="00000500000000000000" pitchFamily="2" charset="-52"/>
              </a:rPr>
              <a:t>Смотрите приложенную инструкцию «Технология оформления билетов по </a:t>
            </a:r>
            <a:r>
              <a:rPr lang="en-US" sz="1800" dirty="0">
                <a:latin typeface="Montserrat" panose="00000500000000000000" pitchFamily="2" charset="-52"/>
              </a:rPr>
              <a:t>SPA </a:t>
            </a:r>
            <a:r>
              <a:rPr lang="ru-RU" sz="1800" dirty="0">
                <a:latin typeface="Montserrat" panose="00000500000000000000" pitchFamily="2" charset="-52"/>
              </a:rPr>
              <a:t>тарифам с а/к </a:t>
            </a:r>
            <a:r>
              <a:rPr lang="en-US" sz="1800" dirty="0" err="1">
                <a:latin typeface="Montserrat" panose="00000500000000000000" pitchFamily="2" charset="-52"/>
              </a:rPr>
              <a:t>Belavia</a:t>
            </a:r>
            <a:r>
              <a:rPr lang="ru-RU" sz="1800" dirty="0">
                <a:latin typeface="Montserrat" panose="00000500000000000000" pitchFamily="2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1357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DECCD3-80E5-046B-8356-6288A139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73" y="647353"/>
            <a:ext cx="579170" cy="573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297AC7-FCE2-2788-FE32-4F3179F5F290}"/>
              </a:ext>
            </a:extLst>
          </p:cNvPr>
          <p:cNvSpPr txBox="1"/>
          <p:nvPr/>
        </p:nvSpPr>
        <p:spPr>
          <a:xfrm>
            <a:off x="3095353" y="647353"/>
            <a:ext cx="1284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</a:rPr>
              <a:t>Условия провоза багажа на всем интерлайн - маршруте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E3528-61FD-F165-C9D7-D7CC48FE0EE1}"/>
              </a:ext>
            </a:extLst>
          </p:cNvPr>
          <p:cNvSpPr txBox="1"/>
          <p:nvPr/>
        </p:nvSpPr>
        <p:spPr>
          <a:xfrm>
            <a:off x="3084615" y="2015505"/>
            <a:ext cx="11809312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>
                <a:latin typeface="+mn-lt"/>
              </a:rPr>
              <a:t>Условия провоза багажа для всего интерлайн-маршрута перевозки определяются по схеме,  которая реализуется по следующим правилам</a:t>
            </a:r>
            <a:r>
              <a:rPr lang="ru-RU" sz="2200" dirty="0">
                <a:latin typeface="+mn-lt"/>
              </a:rPr>
              <a:t>:</a:t>
            </a:r>
          </a:p>
          <a:p>
            <a:endParaRPr lang="ru-RU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Если</a:t>
            </a:r>
            <a:r>
              <a:rPr lang="ru-RU" sz="2200" dirty="0">
                <a:latin typeface="+mn-lt"/>
              </a:rPr>
              <a:t> опубликованные багажные правила одинаковые для всех перевозчиков, участвующих в перевозке, применяются эти правила;</a:t>
            </a:r>
          </a:p>
          <a:p>
            <a:endParaRPr lang="ru-RU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Если</a:t>
            </a:r>
            <a:r>
              <a:rPr lang="ru-RU" sz="2200" dirty="0">
                <a:latin typeface="+mn-lt"/>
              </a:rPr>
              <a:t> опубликованные багажные правила у перевозчиков, участвующих в перевозке, отличаются, то действуют правила «Наиболее значимого перевозчика» (Most Significant Carrier-MSC). В случае, если выполняется рейс в рамках код-</a:t>
            </a:r>
            <a:r>
              <a:rPr lang="ru-RU" sz="2200" dirty="0" err="1">
                <a:latin typeface="+mn-lt"/>
              </a:rPr>
              <a:t>шер</a:t>
            </a:r>
            <a:r>
              <a:rPr lang="ru-RU" sz="2200" dirty="0">
                <a:latin typeface="+mn-lt"/>
              </a:rPr>
              <a:t> соглашения, то для MSC применяются багажные правила маркетингового перевозчика до тех пор, пока MSC не опубликует условие, что необходимо применять правила Оперирующего перевозчика;</a:t>
            </a:r>
          </a:p>
          <a:p>
            <a:endParaRPr lang="ru-RU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Если</a:t>
            </a:r>
            <a:r>
              <a:rPr lang="ru-RU" sz="2200" dirty="0">
                <a:latin typeface="+mn-lt"/>
              </a:rPr>
              <a:t> «Наиболее значимый перевозчик» не опубликовал условия перевозки багажа на маршруте, применяются правила и условия перевозчика, принимающего багаж на регистрации;</a:t>
            </a:r>
          </a:p>
          <a:p>
            <a:endParaRPr lang="ru-RU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Если</a:t>
            </a:r>
            <a:r>
              <a:rPr lang="ru-RU" sz="2200" dirty="0">
                <a:latin typeface="+mn-lt"/>
              </a:rPr>
              <a:t> перевозчик, принимающий багаж на регистрации, не опубликовал условия перевозки багажа по всему маршруту, то применяются правила провоза багажа для каждого перевозчика-оператора на каждом отдельном сегменте.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2156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6A575C-ED49-4DA1-F99D-B5F66319845D}"/>
              </a:ext>
            </a:extLst>
          </p:cNvPr>
          <p:cNvSpPr txBox="1"/>
          <p:nvPr/>
        </p:nvSpPr>
        <p:spPr>
          <a:xfrm>
            <a:off x="3095353" y="935385"/>
            <a:ext cx="1166529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n-lt"/>
              </a:rPr>
              <a:t>Определение «Наиболее значимого перевозчика» (Most Significant Carrier-MSC)</a:t>
            </a:r>
          </a:p>
          <a:p>
            <a:endParaRPr lang="ru-RU" sz="3200" b="1" dirty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При путешествии между двумя или более IATA зонами </a:t>
            </a:r>
            <a:r>
              <a:rPr lang="ru-RU" sz="2000" b="1" dirty="0">
                <a:latin typeface="+mn-lt"/>
              </a:rPr>
              <a:t>MSC- это перевозчик, который первым пересекает границу между зонами.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u="sng" dirty="0">
                <a:latin typeface="+mn-lt"/>
              </a:rPr>
              <a:t>Исключение: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 Если путешествие включает IATA </a:t>
            </a:r>
            <a:r>
              <a:rPr lang="ru-RU" sz="2000" dirty="0" err="1">
                <a:latin typeface="+mn-lt"/>
              </a:rPr>
              <a:t>area</a:t>
            </a:r>
            <a:r>
              <a:rPr lang="ru-RU" sz="2000" dirty="0">
                <a:latin typeface="+mn-lt"/>
              </a:rPr>
              <a:t> 1/2/3, то MSC является перевозчик,</a:t>
            </a:r>
          </a:p>
          <a:p>
            <a:r>
              <a:rPr lang="ru-RU" sz="2000" dirty="0">
                <a:latin typeface="+mn-lt"/>
              </a:rPr>
              <a:t>      пересекающий зоны 1 и 2.</a:t>
            </a:r>
          </a:p>
          <a:p>
            <a:endParaRPr lang="ru-R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Если путешествие между тарифными подзонами (IATA </a:t>
            </a:r>
            <a:r>
              <a:rPr lang="ru-RU" sz="2000" dirty="0" err="1">
                <a:latin typeface="+mn-lt"/>
              </a:rPr>
              <a:t>Tariff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sub-area</a:t>
            </a:r>
            <a:r>
              <a:rPr lang="ru-RU" sz="2000" dirty="0">
                <a:latin typeface="+mn-lt"/>
              </a:rPr>
              <a:t>), то MSC является перевозчик, первый пересекающий границу между одной подзоной и другой.</a:t>
            </a:r>
          </a:p>
          <a:p>
            <a:endParaRPr lang="ru-R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Если путешествие совершается внутри одной подзоны (IATA </a:t>
            </a:r>
            <a:r>
              <a:rPr lang="ru-RU" sz="2000" dirty="0" err="1">
                <a:latin typeface="+mn-lt"/>
              </a:rPr>
              <a:t>Tariff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sub-area</a:t>
            </a:r>
            <a:r>
              <a:rPr lang="ru-RU" sz="2000" dirty="0">
                <a:latin typeface="+mn-lt"/>
              </a:rPr>
              <a:t>), то MSC является перевозчик, выполняющий  первый международный рейс.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Например</a:t>
            </a:r>
            <a:r>
              <a:rPr lang="ru-RU" sz="2000" dirty="0">
                <a:latin typeface="+mn-lt"/>
              </a:rPr>
              <a:t>: </a:t>
            </a:r>
          </a:p>
          <a:p>
            <a:r>
              <a:rPr lang="ru-RU" sz="2000" dirty="0">
                <a:latin typeface="+mn-lt"/>
              </a:rPr>
              <a:t>Перевозка </a:t>
            </a:r>
            <a:r>
              <a:rPr lang="ru-RU" sz="2000" b="1" dirty="0">
                <a:latin typeface="+mn-lt"/>
              </a:rPr>
              <a:t>DYU-N4-KZN-B2-MSQ</a:t>
            </a:r>
            <a:r>
              <a:rPr lang="ru-RU" sz="2000" dirty="0">
                <a:latin typeface="+mn-lt"/>
              </a:rPr>
              <a:t> -  ко всему маршруту будут применяться багажные правила </a:t>
            </a:r>
            <a:r>
              <a:rPr lang="ru-RU" sz="2000" b="1" dirty="0">
                <a:latin typeface="+mn-lt"/>
              </a:rPr>
              <a:t>N4.</a:t>
            </a:r>
            <a:r>
              <a:rPr lang="ru-RU" sz="2000" dirty="0">
                <a:latin typeface="+mn-lt"/>
              </a:rPr>
              <a:t> </a:t>
            </a:r>
          </a:p>
          <a:p>
            <a:r>
              <a:rPr lang="ru-RU" sz="2000" dirty="0">
                <a:latin typeface="+mn-lt"/>
              </a:rPr>
              <a:t>Нормы провоза ручной клади определяются правилами каждого перевозчика и не регламентируются RESO 302.</a:t>
            </a:r>
          </a:p>
          <a:p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94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951368-EE9D-4043-975A-4F076C7BBE07}"/>
              </a:ext>
            </a:extLst>
          </p:cNvPr>
          <p:cNvSpPr/>
          <p:nvPr/>
        </p:nvSpPr>
        <p:spPr>
          <a:xfrm>
            <a:off x="885003" y="2735585"/>
            <a:ext cx="14966185" cy="741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51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cs typeface="Arial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885004" y="2739424"/>
            <a:ext cx="14966184" cy="7412985"/>
          </a:xfrm>
          <a:prstGeom prst="rect">
            <a:avLst/>
          </a:prstGeom>
        </p:spPr>
      </p:pic>
      <p:sp>
        <p:nvSpPr>
          <p:cNvPr id="7" name="Google Shape;100;p19">
            <a:extLst>
              <a:ext uri="{FF2B5EF4-FFF2-40B4-BE49-F238E27FC236}">
                <a16:creationId xmlns:a16="http://schemas.microsoft.com/office/drawing/2014/main" id="{90FB9B6E-F3D2-4A24-9DB4-2745F9874305}"/>
              </a:ext>
            </a:extLst>
          </p:cNvPr>
          <p:cNvSpPr/>
          <p:nvPr/>
        </p:nvSpPr>
        <p:spPr bwMode="auto">
          <a:xfrm>
            <a:off x="3763119" y="1619251"/>
            <a:ext cx="8018709" cy="5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300"/>
              <a:buFont typeface="Arial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50" charset="-52"/>
                <a:ea typeface="Montserrat"/>
                <a:cs typeface="Montserrat"/>
              </a:rPr>
              <a:t>Р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" panose="00000500000000000000" pitchFamily="50" charset="-52"/>
                <a:ea typeface="Montserrat"/>
                <a:cs typeface="Montserrat"/>
              </a:rPr>
              <a:t>азлет общая карта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" panose="00000500000000000000" pitchFamily="50" charset="-52"/>
              <a:ea typeface="Montserrat Medium"/>
              <a:cs typeface="Montserrat Medium"/>
            </a:endParaRPr>
          </a:p>
        </p:txBody>
      </p:sp>
      <p:sp>
        <p:nvSpPr>
          <p:cNvPr id="13" name="Google Shape;609;p53">
            <a:extLst>
              <a:ext uri="{FF2B5EF4-FFF2-40B4-BE49-F238E27FC236}">
                <a16:creationId xmlns:a16="http://schemas.microsoft.com/office/drawing/2014/main" id="{53546DEE-CEC0-4584-AE72-547237885277}"/>
              </a:ext>
            </a:extLst>
          </p:cNvPr>
          <p:cNvSpPr txBox="1"/>
          <p:nvPr/>
        </p:nvSpPr>
        <p:spPr bwMode="auto">
          <a:xfrm>
            <a:off x="1799209" y="287313"/>
            <a:ext cx="1872679" cy="77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2771" tIns="172771" rIns="172771" bIns="172771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" panose="00000500000000000000" pitchFamily="50" charset="-52"/>
                <a:ea typeface="Montserrat Medium"/>
                <a:cs typeface="Montserrat Medium"/>
              </a:rPr>
              <a:t>Осенне-зимняя программа 2022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" panose="00000500000000000000" pitchFamily="50" charset="-52"/>
              <a:cs typeface="Arial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7870D55-653B-4815-8F7E-34BF64E814A7}"/>
              </a:ext>
            </a:extLst>
          </p:cNvPr>
          <p:cNvGrpSpPr/>
          <p:nvPr/>
        </p:nvGrpSpPr>
        <p:grpSpPr>
          <a:xfrm>
            <a:off x="2925763" y="1619251"/>
            <a:ext cx="577171" cy="577171"/>
            <a:chOff x="3671888" y="3280630"/>
            <a:chExt cx="577171" cy="57717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AE7CF5E-04EF-4554-B6D9-4647174475C4}"/>
                </a:ext>
              </a:extLst>
            </p:cNvPr>
            <p:cNvSpPr/>
            <p:nvPr/>
          </p:nvSpPr>
          <p:spPr>
            <a:xfrm>
              <a:off x="3671888" y="3280630"/>
              <a:ext cx="577171" cy="577171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84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7ACD9E3-4048-4C3C-8E38-4E1FB18D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8104" y="3336846"/>
              <a:ext cx="464738" cy="464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86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зима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016341" y="2931454"/>
            <a:ext cx="14886893" cy="7178153"/>
          </a:xfrm>
          <a:prstGeom prst="rect">
            <a:avLst/>
          </a:prstGeom>
        </p:spPr>
      </p:pic>
      <p:sp>
        <p:nvSpPr>
          <p:cNvPr id="7" name="Google Shape;100;p19"/>
          <p:cNvSpPr/>
          <p:nvPr/>
        </p:nvSpPr>
        <p:spPr bwMode="auto">
          <a:xfrm>
            <a:off x="4535512" y="1655763"/>
            <a:ext cx="8018709" cy="5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3C3C3C"/>
              </a:buClr>
              <a:buSzPts val="1300"/>
              <a:defRPr/>
            </a:pPr>
            <a:r>
              <a:rPr lang="ru-RU" sz="4000" b="1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Р</a:t>
            </a:r>
            <a:r>
              <a:rPr lang="ru-RU" sz="4000" b="1" i="0" u="none" strike="noStrike" cap="none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</a:rPr>
              <a:t>азлет</a:t>
            </a:r>
            <a:r>
              <a:rPr lang="en-US" sz="4000" b="1" i="0" u="none" strike="noStrike" cap="none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4000" b="1" i="0" u="none" strike="noStrike" cap="none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"/>
                <a:cs typeface="Montserrat"/>
              </a:rPr>
              <a:t>из Санкт-Петербурга</a:t>
            </a:r>
            <a:endParaRPr sz="4000" b="1" i="0" u="none" strike="noStrike" cap="none" spc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latin typeface="Montserrat"/>
              <a:ea typeface="Montserrat Medium"/>
              <a:cs typeface="Montserrat Medium"/>
            </a:endParaRPr>
          </a:p>
        </p:txBody>
      </p:sp>
      <p:grpSp>
        <p:nvGrpSpPr>
          <p:cNvPr id="12" name="Группа 11"/>
          <p:cNvGrpSpPr/>
          <p:nvPr/>
        </p:nvGrpSpPr>
        <p:grpSpPr bwMode="auto">
          <a:xfrm>
            <a:off x="3743425" y="1664583"/>
            <a:ext cx="577171" cy="577171"/>
            <a:chOff x="3671888" y="3280630"/>
            <a:chExt cx="577171" cy="577171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3671888" y="3280630"/>
              <a:ext cx="577171" cy="577171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00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728104" y="3336846"/>
              <a:ext cx="464738" cy="464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07;p53" descr="Z:\AVIA\NordWind\Презентация\-IATAlogoW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5649267" y="9131099"/>
            <a:ext cx="833094" cy="51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DF005-43E8-42DE-BEF4-AFE13EE4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4236" y="1623355"/>
            <a:ext cx="5410039" cy="9172302"/>
          </a:xfrm>
          <a:prstGeom prst="rect">
            <a:avLst/>
          </a:prstGeom>
        </p:spPr>
      </p:pic>
      <p:sp>
        <p:nvSpPr>
          <p:cNvPr id="15" name="Google Shape;606;p53">
            <a:extLst>
              <a:ext uri="{FF2B5EF4-FFF2-40B4-BE49-F238E27FC236}">
                <a16:creationId xmlns:a16="http://schemas.microsoft.com/office/drawing/2014/main" id="{23C71C1C-A63F-4B43-851E-F294BEED3CC2}"/>
              </a:ext>
            </a:extLst>
          </p:cNvPr>
          <p:cNvSpPr/>
          <p:nvPr/>
        </p:nvSpPr>
        <p:spPr bwMode="auto">
          <a:xfrm>
            <a:off x="7278688" y="4175745"/>
            <a:ext cx="8364337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" sz="2000" dirty="0">
                <a:solidFill>
                  <a:schemeClr val="tx1"/>
                </a:solidFill>
                <a:latin typeface="+mn-lt"/>
                <a:ea typeface="Montserrat"/>
                <a:cs typeface="Montserrat"/>
              </a:rPr>
              <a:t>По технологиям: </a:t>
            </a:r>
            <a:br>
              <a:rPr lang="ru" sz="2000" dirty="0">
                <a:solidFill>
                  <a:schemeClr val="tx1"/>
                </a:solidFill>
                <a:latin typeface="+mn-lt"/>
                <a:ea typeface="Montserrat"/>
                <a:cs typeface="Montserrat"/>
              </a:rPr>
            </a:br>
            <a:r>
              <a:rPr lang="ru" sz="2000" dirty="0">
                <a:solidFill>
                  <a:schemeClr val="tx1"/>
                </a:solidFill>
                <a:latin typeface="+mn-lt"/>
                <a:ea typeface="Montserrat"/>
                <a:cs typeface="Montserrat"/>
              </a:rPr>
              <a:t>control@nordwindairlines.ru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круглосуточный тел.(391) 200-80-70 доб.78077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16" name="Google Shape;100;p19">
            <a:extLst>
              <a:ext uri="{FF2B5EF4-FFF2-40B4-BE49-F238E27FC236}">
                <a16:creationId xmlns:a16="http://schemas.microsoft.com/office/drawing/2014/main" id="{970DFB08-FE77-4CDC-BFA6-E6E3DAA1D1C3}"/>
              </a:ext>
            </a:extLst>
          </p:cNvPr>
          <p:cNvSpPr/>
          <p:nvPr/>
        </p:nvSpPr>
        <p:spPr bwMode="auto">
          <a:xfrm>
            <a:off x="8160722" y="2867773"/>
            <a:ext cx="7212348" cy="47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3C3C3C"/>
              </a:buClr>
              <a:buSzPts val="1300"/>
              <a:defRPr/>
            </a:pPr>
            <a:r>
              <a:rPr lang="ru-RU" sz="3600" b="1" dirty="0">
                <a:solidFill>
                  <a:schemeClr val="tx1"/>
                </a:solidFill>
                <a:latin typeface="Montserrat" panose="00000500000000000000" pitchFamily="50" charset="-52"/>
                <a:ea typeface="Montserrat"/>
                <a:cs typeface="Montserrat"/>
              </a:rPr>
              <a:t>К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  <a:ea typeface="Montserrat"/>
                <a:cs typeface="Montserrat"/>
              </a:rPr>
              <a:t>онтактная информация</a:t>
            </a:r>
            <a:endParaRPr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  <a:ea typeface="Montserrat Medium"/>
              <a:cs typeface="Montserrat Medium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488CE76-1C63-4027-8E9C-BF4EA233BA34}"/>
              </a:ext>
            </a:extLst>
          </p:cNvPr>
          <p:cNvGrpSpPr/>
          <p:nvPr/>
        </p:nvGrpSpPr>
        <p:grpSpPr>
          <a:xfrm>
            <a:off x="7271817" y="2822165"/>
            <a:ext cx="577171" cy="577171"/>
            <a:chOff x="4358842" y="2297707"/>
            <a:chExt cx="305421" cy="30542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D7EEB73-5837-4434-B376-1B26BBC1FEA3}"/>
                </a:ext>
              </a:extLst>
            </p:cNvPr>
            <p:cNvSpPr/>
            <p:nvPr/>
          </p:nvSpPr>
          <p:spPr>
            <a:xfrm>
              <a:off x="4358842" y="2297707"/>
              <a:ext cx="305421" cy="305421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84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14902CD-BED6-4E93-BF32-12ED1DEC6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597" y="2321841"/>
              <a:ext cx="249909" cy="249909"/>
            </a:xfrm>
            <a:prstGeom prst="rect">
              <a:avLst/>
            </a:prstGeom>
          </p:spPr>
        </p:pic>
      </p:grpSp>
      <p:sp>
        <p:nvSpPr>
          <p:cNvPr id="20" name="Google Shape;606;p53">
            <a:extLst>
              <a:ext uri="{FF2B5EF4-FFF2-40B4-BE49-F238E27FC236}">
                <a16:creationId xmlns:a16="http://schemas.microsoft.com/office/drawing/2014/main" id="{0BD11F6A-D531-460F-ACDB-0431F4F7008B}"/>
              </a:ext>
            </a:extLst>
          </p:cNvPr>
          <p:cNvSpPr/>
          <p:nvPr/>
        </p:nvSpPr>
        <p:spPr bwMode="auto">
          <a:xfrm>
            <a:off x="7262851" y="7557194"/>
            <a:ext cx="8364337" cy="57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  <a:ea typeface="Montserrat"/>
                <a:cs typeface="Montserrat"/>
              </a:rPr>
              <a:t>Telegram-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  <a:ea typeface="Montserrat"/>
                <a:cs typeface="Montserrat"/>
              </a:rPr>
              <a:t>канал для агентов: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  <a:ea typeface="Montserrat"/>
              <a:cs typeface="Montserra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60DD8F-1921-473A-92D0-55A7D2ED6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644878" y="6840041"/>
            <a:ext cx="1728192" cy="17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3655"/>
      </p:ext>
    </p:extLst>
  </p:cSld>
  <p:clrMapOvr>
    <a:masterClrMapping/>
  </p:clrMapOvr>
</p:sld>
</file>

<file path=ppt/theme/theme1.xml><?xml version="1.0" encoding="utf-8"?>
<a:theme xmlns:a="http://schemas.openxmlformats.org/drawingml/2006/main" name="Nordwind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сновной">
      <a:majorFont>
        <a:latin typeface="Montserrat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Montserrat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6457</TotalTime>
  <Words>689</Words>
  <Application>Microsoft Office PowerPoint</Application>
  <DocSecurity>0</DocSecurity>
  <PresentationFormat>Произвольный</PresentationFormat>
  <Paragraphs>86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Montserrat</vt:lpstr>
      <vt:lpstr>Calibri</vt:lpstr>
      <vt:lpstr>Arial</vt:lpstr>
      <vt:lpstr>Nordwind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Olga Dubovik</dc:creator>
  <cp:keywords/>
  <dc:description/>
  <cp:lastModifiedBy>Interline</cp:lastModifiedBy>
  <cp:revision>733</cp:revision>
  <dcterms:modified xsi:type="dcterms:W3CDTF">2023-01-27T11:50:15Z</dcterms:modified>
  <cp:category/>
  <dc:identifier/>
  <cp:contentStatus/>
  <dc:language/>
  <cp:version/>
</cp:coreProperties>
</file>