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62" r:id="rId3"/>
    <p:sldId id="300" r:id="rId4"/>
    <p:sldId id="306" r:id="rId5"/>
    <p:sldId id="301" r:id="rId6"/>
    <p:sldId id="273" r:id="rId7"/>
    <p:sldId id="298" r:id="rId8"/>
    <p:sldId id="275" r:id="rId9"/>
    <p:sldId id="302" r:id="rId10"/>
    <p:sldId id="282" r:id="rId11"/>
    <p:sldId id="299" r:id="rId12"/>
    <p:sldId id="284" r:id="rId13"/>
    <p:sldId id="310" r:id="rId14"/>
    <p:sldId id="303" r:id="rId15"/>
    <p:sldId id="308" r:id="rId16"/>
    <p:sldId id="307" r:id="rId17"/>
    <p:sldId id="304" r:id="rId18"/>
    <p:sldId id="309" r:id="rId19"/>
    <p:sldId id="316" r:id="rId20"/>
    <p:sldId id="315" r:id="rId21"/>
    <p:sldId id="313" r:id="rId22"/>
    <p:sldId id="290" r:id="rId23"/>
    <p:sldId id="291" r:id="rId24"/>
    <p:sldId id="314" r:id="rId25"/>
    <p:sldId id="317" r:id="rId26"/>
    <p:sldId id="296" r:id="rId27"/>
    <p:sldId id="319" r:id="rId28"/>
    <p:sldId id="320" r:id="rId29"/>
    <p:sldId id="321" r:id="rId30"/>
    <p:sldId id="322" r:id="rId31"/>
    <p:sldId id="318" r:id="rId32"/>
    <p:sldId id="312" r:id="rId33"/>
    <p:sldId id="297"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2">
          <p15:clr>
            <a:srgbClr val="A4A3A4"/>
          </p15:clr>
        </p15:guide>
        <p15:guide id="2" pos="2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5827"/>
    <a:srgbClr val="E6411E"/>
    <a:srgbClr val="FBCCB1"/>
    <a:srgbClr val="58595B"/>
    <a:srgbClr val="707070"/>
    <a:srgbClr val="CAC7DC"/>
    <a:srgbClr val="433C7D"/>
    <a:srgbClr val="564E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42" autoAdjust="0"/>
    <p:restoredTop sz="94660"/>
  </p:normalViewPr>
  <p:slideViewPr>
    <p:cSldViewPr snapToGrid="0" snapToObjects="1">
      <p:cViewPr varScale="1">
        <p:scale>
          <a:sx n="84" d="100"/>
          <a:sy n="84" d="100"/>
        </p:scale>
        <p:origin x="1764" y="78"/>
      </p:cViewPr>
      <p:guideLst>
        <p:guide orient="horz" pos="1662"/>
        <p:guide pos="23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8E7BA0-8139-4923-8058-28551B4DB4CB}" type="datetimeFigureOut">
              <a:rPr lang="en-US" smtClean="0"/>
              <a:t>7/28/2018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572A5B-9D01-4224-A21D-D6AAE4BF0857}" type="slidenum">
              <a:rPr lang="en-US" smtClean="0"/>
              <a:t>‹#›</a:t>
            </a:fld>
            <a:endParaRPr lang="en-US"/>
          </a:p>
        </p:txBody>
      </p:sp>
    </p:spTree>
    <p:extLst>
      <p:ext uri="{BB962C8B-B14F-4D97-AF65-F5344CB8AC3E}">
        <p14:creationId xmlns:p14="http://schemas.microsoft.com/office/powerpoint/2010/main" val="1923059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572A5B-9D01-4224-A21D-D6AAE4BF0857}" type="slidenum">
              <a:rPr lang="en-US" smtClean="0"/>
              <a:t>13</a:t>
            </a:fld>
            <a:endParaRPr lang="en-US"/>
          </a:p>
        </p:txBody>
      </p:sp>
    </p:spTree>
    <p:extLst>
      <p:ext uri="{BB962C8B-B14F-4D97-AF65-F5344CB8AC3E}">
        <p14:creationId xmlns:p14="http://schemas.microsoft.com/office/powerpoint/2010/main" val="2530555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895BEF-A2F9-B34A-8F21-F4E7A684FA99}" type="datetimeFigureOut">
              <a:rPr lang="en-US" smtClean="0"/>
              <a:t>7/28/2018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4B5FC-E134-8947-98FA-3B8B4AF9EEE4}" type="slidenum">
              <a:rPr lang="en-US" smtClean="0"/>
              <a:t>‹#›</a:t>
            </a:fld>
            <a:endParaRPr lang="en-US"/>
          </a:p>
        </p:txBody>
      </p:sp>
    </p:spTree>
    <p:extLst>
      <p:ext uri="{BB962C8B-B14F-4D97-AF65-F5344CB8AC3E}">
        <p14:creationId xmlns:p14="http://schemas.microsoft.com/office/powerpoint/2010/main" val="2140598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895BEF-A2F9-B34A-8F21-F4E7A684FA99}" type="datetimeFigureOut">
              <a:rPr lang="en-US" smtClean="0"/>
              <a:t>7/28/2018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4B5FC-E134-8947-98FA-3B8B4AF9EEE4}" type="slidenum">
              <a:rPr lang="en-US" smtClean="0"/>
              <a:t>‹#›</a:t>
            </a:fld>
            <a:endParaRPr lang="en-US"/>
          </a:p>
        </p:txBody>
      </p:sp>
    </p:spTree>
    <p:extLst>
      <p:ext uri="{BB962C8B-B14F-4D97-AF65-F5344CB8AC3E}">
        <p14:creationId xmlns:p14="http://schemas.microsoft.com/office/powerpoint/2010/main" val="1524151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895BEF-A2F9-B34A-8F21-F4E7A684FA99}" type="datetimeFigureOut">
              <a:rPr lang="en-US" smtClean="0"/>
              <a:t>7/28/2018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4B5FC-E134-8947-98FA-3B8B4AF9EEE4}" type="slidenum">
              <a:rPr lang="en-US" smtClean="0"/>
              <a:t>‹#›</a:t>
            </a:fld>
            <a:endParaRPr lang="en-US"/>
          </a:p>
        </p:txBody>
      </p:sp>
    </p:spTree>
    <p:extLst>
      <p:ext uri="{BB962C8B-B14F-4D97-AF65-F5344CB8AC3E}">
        <p14:creationId xmlns:p14="http://schemas.microsoft.com/office/powerpoint/2010/main" val="2626994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895BEF-A2F9-B34A-8F21-F4E7A684FA99}" type="datetimeFigureOut">
              <a:rPr lang="en-US" smtClean="0"/>
              <a:t>7/28/2018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4B5FC-E134-8947-98FA-3B8B4AF9EEE4}" type="slidenum">
              <a:rPr lang="en-US" smtClean="0"/>
              <a:t>‹#›</a:t>
            </a:fld>
            <a:endParaRPr lang="en-US"/>
          </a:p>
        </p:txBody>
      </p:sp>
    </p:spTree>
    <p:extLst>
      <p:ext uri="{BB962C8B-B14F-4D97-AF65-F5344CB8AC3E}">
        <p14:creationId xmlns:p14="http://schemas.microsoft.com/office/powerpoint/2010/main" val="4099929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895BEF-A2F9-B34A-8F21-F4E7A684FA99}" type="datetimeFigureOut">
              <a:rPr lang="en-US" smtClean="0"/>
              <a:t>7/28/2018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4B5FC-E134-8947-98FA-3B8B4AF9EEE4}" type="slidenum">
              <a:rPr lang="en-US" smtClean="0"/>
              <a:t>‹#›</a:t>
            </a:fld>
            <a:endParaRPr lang="en-US"/>
          </a:p>
        </p:txBody>
      </p:sp>
    </p:spTree>
    <p:extLst>
      <p:ext uri="{BB962C8B-B14F-4D97-AF65-F5344CB8AC3E}">
        <p14:creationId xmlns:p14="http://schemas.microsoft.com/office/powerpoint/2010/main" val="3370229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895BEF-A2F9-B34A-8F21-F4E7A684FA99}" type="datetimeFigureOut">
              <a:rPr lang="en-US" smtClean="0"/>
              <a:t>7/28/2018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4B5FC-E134-8947-98FA-3B8B4AF9EEE4}" type="slidenum">
              <a:rPr lang="en-US" smtClean="0"/>
              <a:t>‹#›</a:t>
            </a:fld>
            <a:endParaRPr lang="en-US"/>
          </a:p>
        </p:txBody>
      </p:sp>
    </p:spTree>
    <p:extLst>
      <p:ext uri="{BB962C8B-B14F-4D97-AF65-F5344CB8AC3E}">
        <p14:creationId xmlns:p14="http://schemas.microsoft.com/office/powerpoint/2010/main" val="2988612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895BEF-A2F9-B34A-8F21-F4E7A684FA99}" type="datetimeFigureOut">
              <a:rPr lang="en-US" smtClean="0"/>
              <a:t>7/28/2018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4B5FC-E134-8947-98FA-3B8B4AF9EEE4}" type="slidenum">
              <a:rPr lang="en-US" smtClean="0"/>
              <a:t>‹#›</a:t>
            </a:fld>
            <a:endParaRPr lang="en-US"/>
          </a:p>
        </p:txBody>
      </p:sp>
    </p:spTree>
    <p:extLst>
      <p:ext uri="{BB962C8B-B14F-4D97-AF65-F5344CB8AC3E}">
        <p14:creationId xmlns:p14="http://schemas.microsoft.com/office/powerpoint/2010/main" val="2222924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895BEF-A2F9-B34A-8F21-F4E7A684FA99}" type="datetimeFigureOut">
              <a:rPr lang="en-US" smtClean="0"/>
              <a:t>7/28/2018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4B5FC-E134-8947-98FA-3B8B4AF9EEE4}" type="slidenum">
              <a:rPr lang="en-US" smtClean="0"/>
              <a:t>‹#›</a:t>
            </a:fld>
            <a:endParaRPr lang="en-US"/>
          </a:p>
        </p:txBody>
      </p:sp>
    </p:spTree>
    <p:extLst>
      <p:ext uri="{BB962C8B-B14F-4D97-AF65-F5344CB8AC3E}">
        <p14:creationId xmlns:p14="http://schemas.microsoft.com/office/powerpoint/2010/main" val="327435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95BEF-A2F9-B34A-8F21-F4E7A684FA99}" type="datetimeFigureOut">
              <a:rPr lang="en-US" smtClean="0"/>
              <a:t>7/28/2018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4B5FC-E134-8947-98FA-3B8B4AF9EEE4}" type="slidenum">
              <a:rPr lang="en-US" smtClean="0"/>
              <a:t>‹#›</a:t>
            </a:fld>
            <a:endParaRPr lang="en-US"/>
          </a:p>
        </p:txBody>
      </p:sp>
    </p:spTree>
    <p:extLst>
      <p:ext uri="{BB962C8B-B14F-4D97-AF65-F5344CB8AC3E}">
        <p14:creationId xmlns:p14="http://schemas.microsoft.com/office/powerpoint/2010/main" val="1492939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895BEF-A2F9-B34A-8F21-F4E7A684FA99}" type="datetimeFigureOut">
              <a:rPr lang="en-US" smtClean="0"/>
              <a:t>7/28/2018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4B5FC-E134-8947-98FA-3B8B4AF9EEE4}" type="slidenum">
              <a:rPr lang="en-US" smtClean="0"/>
              <a:t>‹#›</a:t>
            </a:fld>
            <a:endParaRPr lang="en-US"/>
          </a:p>
        </p:txBody>
      </p:sp>
    </p:spTree>
    <p:extLst>
      <p:ext uri="{BB962C8B-B14F-4D97-AF65-F5344CB8AC3E}">
        <p14:creationId xmlns:p14="http://schemas.microsoft.com/office/powerpoint/2010/main" val="3801925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895BEF-A2F9-B34A-8F21-F4E7A684FA99}" type="datetimeFigureOut">
              <a:rPr lang="en-US" smtClean="0"/>
              <a:t>7/28/2018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4B5FC-E134-8947-98FA-3B8B4AF9EEE4}" type="slidenum">
              <a:rPr lang="en-US" smtClean="0"/>
              <a:t>‹#›</a:t>
            </a:fld>
            <a:endParaRPr lang="en-US"/>
          </a:p>
        </p:txBody>
      </p:sp>
    </p:spTree>
    <p:extLst>
      <p:ext uri="{BB962C8B-B14F-4D97-AF65-F5344CB8AC3E}">
        <p14:creationId xmlns:p14="http://schemas.microsoft.com/office/powerpoint/2010/main" val="3744985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95BEF-A2F9-B34A-8F21-F4E7A684FA99}" type="datetimeFigureOut">
              <a:rPr lang="en-US" smtClean="0"/>
              <a:t>7/28/2018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4B5FC-E134-8947-98FA-3B8B4AF9EEE4}" type="slidenum">
              <a:rPr lang="en-US" smtClean="0"/>
              <a:t>‹#›</a:t>
            </a:fld>
            <a:endParaRPr lang="en-US"/>
          </a:p>
        </p:txBody>
      </p:sp>
    </p:spTree>
    <p:extLst>
      <p:ext uri="{BB962C8B-B14F-4D97-AF65-F5344CB8AC3E}">
        <p14:creationId xmlns:p14="http://schemas.microsoft.com/office/powerpoint/2010/main" val="2916765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tiff"/></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8.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image" Target="../media/image52.tiff"/><Relationship Id="rId7" Type="http://schemas.openxmlformats.org/officeDocument/2006/relationships/image" Target="../media/image5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7.tiff"/><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3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t="-1430"/>
          <a:stretch/>
        </p:blipFill>
        <p:spPr>
          <a:xfrm>
            <a:off x="11876" y="-85139"/>
            <a:ext cx="5748399" cy="5914884"/>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938093"/>
            <a:ext cx="9144000" cy="3905631"/>
          </a:xfrm>
          <a:prstGeom prst="rect">
            <a:avLst/>
          </a:prstGeom>
        </p:spPr>
      </p:pic>
      <p:pic>
        <p:nvPicPr>
          <p:cNvPr id="7" name="Picture 6" descr="HR_11.8_PowerPoints_cover_opt2_orange-01.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9348"/>
            <a:ext cx="9144000" cy="6858000"/>
          </a:xfrm>
          <a:prstGeom prst="rect">
            <a:avLst/>
          </a:prstGeom>
        </p:spPr>
      </p:pic>
      <p:sp>
        <p:nvSpPr>
          <p:cNvPr id="8" name="Rectangle 7"/>
          <p:cNvSpPr/>
          <p:nvPr/>
        </p:nvSpPr>
        <p:spPr>
          <a:xfrm>
            <a:off x="4654189" y="2723558"/>
            <a:ext cx="4572000" cy="830997"/>
          </a:xfrm>
          <a:prstGeom prst="rect">
            <a:avLst/>
          </a:prstGeom>
        </p:spPr>
        <p:txBody>
          <a:bodyPr>
            <a:spAutoFit/>
          </a:bodyPr>
          <a:lstStyle/>
          <a:p>
            <a:r>
              <a:rPr lang="en-US" sz="2800" dirty="0" smtClean="0">
                <a:solidFill>
                  <a:srgbClr val="FFFFFF"/>
                </a:solidFill>
                <a:latin typeface="Arial"/>
                <a:cs typeface="Arial"/>
              </a:rPr>
              <a:t>HYATT REGENCY</a:t>
            </a:r>
          </a:p>
          <a:p>
            <a:r>
              <a:rPr lang="en-US" sz="2000" dirty="0" smtClean="0">
                <a:solidFill>
                  <a:srgbClr val="FFFFFF"/>
                </a:solidFill>
                <a:latin typeface="Arial"/>
                <a:cs typeface="Arial"/>
              </a:rPr>
              <a:t>SHARM EL SHEIKH </a:t>
            </a:r>
            <a:endParaRPr lang="en-US" sz="2000" dirty="0">
              <a:solidFill>
                <a:srgbClr val="FFFFFF"/>
              </a:solidFill>
              <a:latin typeface="Arial"/>
              <a:cs typeface="Arial"/>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96971" y="1917349"/>
            <a:ext cx="1948615" cy="2574120"/>
          </a:xfrm>
          <a:prstGeom prst="rect">
            <a:avLst/>
          </a:prstGeom>
        </p:spPr>
      </p:pic>
      <p:sp>
        <p:nvSpPr>
          <p:cNvPr id="13" name="Rectangle 12"/>
          <p:cNvSpPr/>
          <p:nvPr/>
        </p:nvSpPr>
        <p:spPr>
          <a:xfrm>
            <a:off x="4711339" y="3577415"/>
            <a:ext cx="4572000" cy="338554"/>
          </a:xfrm>
          <a:prstGeom prst="rect">
            <a:avLst/>
          </a:prstGeom>
        </p:spPr>
        <p:txBody>
          <a:bodyPr>
            <a:spAutoFit/>
          </a:bodyPr>
          <a:lstStyle/>
          <a:p>
            <a:r>
              <a:rPr lang="en-US" sz="1600" dirty="0" smtClean="0">
                <a:solidFill>
                  <a:srgbClr val="FFFFFF"/>
                </a:solidFill>
                <a:latin typeface="Arial"/>
                <a:cs typeface="Arial"/>
              </a:rPr>
              <a:t>A promise of finesse </a:t>
            </a:r>
          </a:p>
        </p:txBody>
      </p:sp>
    </p:spTree>
    <p:extLst>
      <p:ext uri="{BB962C8B-B14F-4D97-AF65-F5344CB8AC3E}">
        <p14:creationId xmlns:p14="http://schemas.microsoft.com/office/powerpoint/2010/main" val="2994532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R_11.8_PowerPoints_insidepages__EXAMPLE_OO-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7818" y="0"/>
            <a:ext cx="9351818" cy="68580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5149" y="1588770"/>
            <a:ext cx="7339890" cy="4894272"/>
          </a:xfrm>
          <a:prstGeom prst="rect">
            <a:avLst/>
          </a:prstGeom>
        </p:spPr>
      </p:pic>
      <p:sp>
        <p:nvSpPr>
          <p:cNvPr id="7" name="TextBox 6"/>
          <p:cNvSpPr txBox="1"/>
          <p:nvPr/>
        </p:nvSpPr>
        <p:spPr>
          <a:xfrm>
            <a:off x="284769" y="731520"/>
            <a:ext cx="4425696" cy="461665"/>
          </a:xfrm>
          <a:prstGeom prst="rect">
            <a:avLst/>
          </a:prstGeom>
          <a:noFill/>
        </p:spPr>
        <p:txBody>
          <a:bodyPr wrap="square" rtlCol="0">
            <a:spAutoFit/>
          </a:bodyPr>
          <a:lstStyle/>
          <a:p>
            <a:r>
              <a:rPr lang="en-US" sz="2400" dirty="0" smtClean="0">
                <a:solidFill>
                  <a:schemeClr val="accent6">
                    <a:lumMod val="75000"/>
                  </a:schemeClr>
                </a:solidFill>
                <a:latin typeface="Arial" panose="020B0604020202020204" pitchFamily="34" charset="0"/>
                <a:cs typeface="Arial" panose="020B0604020202020204" pitchFamily="34" charset="0"/>
              </a:rPr>
              <a:t>Hotel Lobby and Azure Lounge </a:t>
            </a:r>
            <a:endParaRPr lang="en-US" sz="240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6718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R_11.8_PowerPoints_insidepages__EXAMPLE_OO-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248" y="4557"/>
            <a:ext cx="9351818" cy="6858000"/>
          </a:xfrm>
          <a:prstGeom prst="rect">
            <a:avLst/>
          </a:prstGeom>
          <a:noFill/>
        </p:spPr>
      </p:pic>
      <p:sp>
        <p:nvSpPr>
          <p:cNvPr id="19" name="TextBox 18"/>
          <p:cNvSpPr txBox="1"/>
          <p:nvPr/>
        </p:nvSpPr>
        <p:spPr>
          <a:xfrm>
            <a:off x="169164" y="1422658"/>
            <a:ext cx="4254246" cy="2246769"/>
          </a:xfrm>
          <a:prstGeom prst="rect">
            <a:avLst/>
          </a:prstGeom>
          <a:noFill/>
        </p:spPr>
        <p:txBody>
          <a:bodyPr wrap="square" rtlCol="0">
            <a:spAutoFit/>
          </a:bodyPr>
          <a:lstStyle>
            <a:defPPr>
              <a:defRPr lang="en-US"/>
            </a:defPPr>
            <a:lvl1pPr>
              <a:defRPr sz="1400">
                <a:solidFill>
                  <a:schemeClr val="accent6">
                    <a:lumMod val="75000"/>
                  </a:schemeClr>
                </a:solidFill>
                <a:latin typeface="Arial" panose="020B0604020202020204" pitchFamily="34" charset="0"/>
                <a:cs typeface="Arial" panose="020B0604020202020204" pitchFamily="34" charset="0"/>
              </a:defRPr>
            </a:lvl1pPr>
          </a:lstStyle>
          <a:p>
            <a:r>
              <a:rPr lang="en-US" dirty="0" smtClean="0"/>
              <a:t>432 rooms including:</a:t>
            </a:r>
          </a:p>
          <a:p>
            <a:pPr marL="285750" indent="-285750">
              <a:buFont typeface="Wingdings" panose="05000000000000000000" pitchFamily="2" charset="2"/>
              <a:buChar char="§"/>
            </a:pPr>
            <a:r>
              <a:rPr lang="en-US" dirty="0" smtClean="0"/>
              <a:t>282 Sea View Rooms </a:t>
            </a:r>
          </a:p>
          <a:p>
            <a:pPr marL="285750" indent="-285750">
              <a:buFont typeface="Wingdings" panose="05000000000000000000" pitchFamily="2" charset="2"/>
              <a:buChar char="§"/>
            </a:pPr>
            <a:r>
              <a:rPr lang="en-US" dirty="0" smtClean="0"/>
              <a:t>70 Sea Front Rooms</a:t>
            </a:r>
          </a:p>
          <a:p>
            <a:pPr marL="285750" indent="-285750">
              <a:buFont typeface="Wingdings" panose="05000000000000000000" pitchFamily="2" charset="2"/>
              <a:buChar char="§"/>
            </a:pPr>
            <a:r>
              <a:rPr lang="en-US" dirty="0"/>
              <a:t>4</a:t>
            </a:r>
            <a:r>
              <a:rPr lang="en-US" dirty="0" smtClean="0"/>
              <a:t>0 </a:t>
            </a:r>
            <a:r>
              <a:rPr lang="en-US" dirty="0"/>
              <a:t>R</a:t>
            </a:r>
            <a:r>
              <a:rPr lang="en-US" dirty="0" smtClean="0"/>
              <a:t>egency </a:t>
            </a:r>
            <a:r>
              <a:rPr lang="en-US" dirty="0"/>
              <a:t>Club </a:t>
            </a:r>
            <a:r>
              <a:rPr lang="en-US" dirty="0" smtClean="0"/>
              <a:t>rooms</a:t>
            </a:r>
          </a:p>
          <a:p>
            <a:pPr marL="285750" indent="-285750">
              <a:buFont typeface="Wingdings" panose="05000000000000000000" pitchFamily="2" charset="2"/>
              <a:buChar char="§"/>
            </a:pPr>
            <a:r>
              <a:rPr lang="en-US" dirty="0"/>
              <a:t>2</a:t>
            </a:r>
            <a:r>
              <a:rPr lang="en-US" dirty="0" smtClean="0"/>
              <a:t>5 Regency Suites</a:t>
            </a:r>
          </a:p>
          <a:p>
            <a:pPr marL="285750" indent="-285750">
              <a:buFont typeface="Wingdings" panose="05000000000000000000" pitchFamily="2" charset="2"/>
              <a:buChar char="§"/>
            </a:pPr>
            <a:r>
              <a:rPr lang="en-US" dirty="0" smtClean="0"/>
              <a:t>8 Parlor Suites </a:t>
            </a:r>
          </a:p>
          <a:p>
            <a:pPr marL="285750" indent="-285750">
              <a:buFont typeface="Wingdings" panose="05000000000000000000" pitchFamily="2" charset="2"/>
              <a:buChar char="§"/>
            </a:pPr>
            <a:r>
              <a:rPr lang="en-US" dirty="0" smtClean="0"/>
              <a:t>2 Executive Suites </a:t>
            </a:r>
            <a:endParaRPr lang="en-US" dirty="0"/>
          </a:p>
          <a:p>
            <a:pPr marL="285750" indent="-285750">
              <a:buFont typeface="Wingdings" panose="05000000000000000000" pitchFamily="2" charset="2"/>
              <a:buChar char="§"/>
            </a:pPr>
            <a:r>
              <a:rPr lang="en-US" dirty="0" smtClean="0"/>
              <a:t>3 Diplomatic Suites </a:t>
            </a:r>
            <a:endParaRPr lang="en-US" dirty="0"/>
          </a:p>
          <a:p>
            <a:pPr marL="285750" indent="-285750">
              <a:buFont typeface="Wingdings" panose="05000000000000000000" pitchFamily="2" charset="2"/>
              <a:buChar char="§"/>
            </a:pPr>
            <a:r>
              <a:rPr lang="en-US" dirty="0" smtClean="0"/>
              <a:t>2 villas</a:t>
            </a:r>
          </a:p>
          <a:p>
            <a:pPr marL="285750" indent="-285750">
              <a:buFont typeface="Arial" panose="020B0604020202020204" pitchFamily="34" charset="0"/>
              <a:buChar char="•"/>
            </a:pPr>
            <a:endParaRPr lang="en-US" dirty="0"/>
          </a:p>
        </p:txBody>
      </p:sp>
      <p:sp>
        <p:nvSpPr>
          <p:cNvPr id="3" name="TextBox 2"/>
          <p:cNvSpPr txBox="1"/>
          <p:nvPr/>
        </p:nvSpPr>
        <p:spPr>
          <a:xfrm>
            <a:off x="148590" y="3502554"/>
            <a:ext cx="4274820" cy="3108543"/>
          </a:xfrm>
          <a:prstGeom prst="rect">
            <a:avLst/>
          </a:prstGeom>
          <a:noFill/>
        </p:spPr>
        <p:txBody>
          <a:bodyPr wrap="square" rtlCol="0">
            <a:spAutoFit/>
          </a:bodyPr>
          <a:lstStyle/>
          <a:p>
            <a:r>
              <a:rPr lang="en-US" sz="1400" b="1" dirty="0" smtClean="0">
                <a:solidFill>
                  <a:schemeClr val="accent6">
                    <a:lumMod val="75000"/>
                  </a:schemeClr>
                </a:solidFill>
                <a:latin typeface="Arial" panose="020B0604020202020204" pitchFamily="34" charset="0"/>
                <a:cs typeface="Arial" panose="020B0604020202020204" pitchFamily="34" charset="0"/>
              </a:rPr>
              <a:t>All Accommodations Offer:</a:t>
            </a:r>
          </a:p>
          <a:p>
            <a:pPr marL="285750" indent="-285750">
              <a:buFont typeface="Wingdings" panose="05000000000000000000" pitchFamily="2" charset="2"/>
              <a:buChar char="§"/>
            </a:pPr>
            <a:r>
              <a:rPr lang="en-US" sz="1400" dirty="0" smtClean="0">
                <a:solidFill>
                  <a:schemeClr val="accent6">
                    <a:lumMod val="75000"/>
                  </a:schemeClr>
                </a:solidFill>
                <a:latin typeface="Arial" panose="020B0604020202020204" pitchFamily="34" charset="0"/>
                <a:cs typeface="Arial" panose="020B0604020202020204" pitchFamily="34" charset="0"/>
              </a:rPr>
              <a:t>All </a:t>
            </a:r>
            <a:r>
              <a:rPr lang="en-US" sz="1400" dirty="0">
                <a:solidFill>
                  <a:schemeClr val="accent6">
                    <a:lumMod val="75000"/>
                  </a:schemeClr>
                </a:solidFill>
                <a:latin typeface="Arial" panose="020B0604020202020204" pitchFamily="34" charset="0"/>
                <a:cs typeface="Arial" panose="020B0604020202020204" pitchFamily="34" charset="0"/>
              </a:rPr>
              <a:t>guests rooms and suites overlook the Red Sea </a:t>
            </a:r>
          </a:p>
          <a:p>
            <a:pPr marL="285750" indent="-285750">
              <a:buFont typeface="Wingdings" panose="05000000000000000000" pitchFamily="2" charset="2"/>
              <a:buChar char="§"/>
            </a:pPr>
            <a:r>
              <a:rPr lang="en-US" sz="1400" dirty="0">
                <a:solidFill>
                  <a:schemeClr val="accent6">
                    <a:lumMod val="75000"/>
                  </a:schemeClr>
                </a:solidFill>
                <a:latin typeface="Arial" panose="020B0604020202020204" pitchFamily="34" charset="0"/>
                <a:cs typeface="Arial" panose="020B0604020202020204" pitchFamily="34" charset="0"/>
              </a:rPr>
              <a:t>Down Pillows and duvet (non allergic available)</a:t>
            </a:r>
          </a:p>
          <a:p>
            <a:pPr marL="285750" indent="-285750">
              <a:buFont typeface="Wingdings" panose="05000000000000000000" pitchFamily="2" charset="2"/>
              <a:buChar char="§"/>
            </a:pPr>
            <a:r>
              <a:rPr lang="en-US" sz="1400" dirty="0">
                <a:solidFill>
                  <a:schemeClr val="accent6">
                    <a:lumMod val="75000"/>
                  </a:schemeClr>
                </a:solidFill>
                <a:latin typeface="Arial" panose="020B0604020202020204" pitchFamily="34" charset="0"/>
                <a:cs typeface="Arial" panose="020B0604020202020204" pitchFamily="34" charset="0"/>
              </a:rPr>
              <a:t>Complimentary </a:t>
            </a:r>
            <a:r>
              <a:rPr lang="en-US" sz="1400" dirty="0" err="1">
                <a:solidFill>
                  <a:schemeClr val="accent6">
                    <a:lumMod val="75000"/>
                  </a:schemeClr>
                </a:solidFill>
                <a:latin typeface="Arial" panose="020B0604020202020204" pitchFamily="34" charset="0"/>
                <a:cs typeface="Arial" panose="020B0604020202020204" pitchFamily="34" charset="0"/>
              </a:rPr>
              <a:t>WI-Fi</a:t>
            </a:r>
            <a:endParaRPr lang="en-US" sz="1400" dirty="0">
              <a:solidFill>
                <a:schemeClr val="accent6">
                  <a:lumMod val="7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400" dirty="0">
                <a:solidFill>
                  <a:schemeClr val="accent6">
                    <a:lumMod val="75000"/>
                  </a:schemeClr>
                </a:solidFill>
                <a:latin typeface="Arial" panose="020B0604020202020204" pitchFamily="34" charset="0"/>
                <a:cs typeface="Arial" panose="020B0604020202020204" pitchFamily="34" charset="0"/>
              </a:rPr>
              <a:t>Flat Panel LCD television with wide range of international channels </a:t>
            </a:r>
          </a:p>
          <a:p>
            <a:pPr marL="285750" indent="-285750">
              <a:buFont typeface="Wingdings" panose="05000000000000000000" pitchFamily="2" charset="2"/>
              <a:buChar char="§"/>
            </a:pPr>
            <a:r>
              <a:rPr lang="en-US" sz="1400" dirty="0">
                <a:solidFill>
                  <a:schemeClr val="accent6">
                    <a:lumMod val="75000"/>
                  </a:schemeClr>
                </a:solidFill>
                <a:latin typeface="Arial" panose="020B0604020202020204" pitchFamily="34" charset="0"/>
                <a:cs typeface="Arial" panose="020B0604020202020204" pitchFamily="34" charset="0"/>
              </a:rPr>
              <a:t>Direct dial telephone with voice mail</a:t>
            </a:r>
          </a:p>
          <a:p>
            <a:pPr marL="285750" indent="-285750">
              <a:buFont typeface="Wingdings" panose="05000000000000000000" pitchFamily="2" charset="2"/>
              <a:buChar char="§"/>
            </a:pPr>
            <a:r>
              <a:rPr lang="en-US" sz="1400" dirty="0">
                <a:solidFill>
                  <a:schemeClr val="accent6">
                    <a:lumMod val="75000"/>
                  </a:schemeClr>
                </a:solidFill>
                <a:latin typeface="Arial" panose="020B0604020202020204" pitchFamily="34" charset="0"/>
                <a:cs typeface="Arial" panose="020B0604020202020204" pitchFamily="34" charset="0"/>
              </a:rPr>
              <a:t>Individual climate control </a:t>
            </a:r>
          </a:p>
          <a:p>
            <a:pPr marL="285750" indent="-285750">
              <a:buFont typeface="Wingdings" panose="05000000000000000000" pitchFamily="2" charset="2"/>
              <a:buChar char="§"/>
            </a:pPr>
            <a:r>
              <a:rPr lang="en-US" sz="1400" dirty="0">
                <a:solidFill>
                  <a:schemeClr val="accent6">
                    <a:lumMod val="75000"/>
                  </a:schemeClr>
                </a:solidFill>
                <a:latin typeface="Arial" panose="020B0604020202020204" pitchFamily="34" charset="0"/>
                <a:cs typeface="Arial" panose="020B0604020202020204" pitchFamily="34" charset="0"/>
              </a:rPr>
              <a:t>Full bathroom </a:t>
            </a:r>
            <a:r>
              <a:rPr lang="en-US" sz="1400" dirty="0" err="1">
                <a:solidFill>
                  <a:schemeClr val="accent6">
                    <a:lumMod val="75000"/>
                  </a:schemeClr>
                </a:solidFill>
                <a:latin typeface="Arial" panose="020B0604020202020204" pitchFamily="34" charset="0"/>
                <a:cs typeface="Arial" panose="020B0604020202020204" pitchFamily="34" charset="0"/>
              </a:rPr>
              <a:t>amenties</a:t>
            </a:r>
            <a:r>
              <a:rPr lang="en-US" sz="1400" dirty="0">
                <a:solidFill>
                  <a:schemeClr val="accent6">
                    <a:lumMod val="75000"/>
                  </a:schemeClr>
                </a:solidFill>
                <a:latin typeface="Arial" panose="020B0604020202020204" pitchFamily="34" charset="0"/>
                <a:cs typeface="Arial" panose="020B0604020202020204" pitchFamily="34" charset="0"/>
              </a:rPr>
              <a:t> and hair dryer</a:t>
            </a:r>
          </a:p>
          <a:p>
            <a:pPr marL="285750" indent="-285750">
              <a:buFont typeface="Wingdings" panose="05000000000000000000" pitchFamily="2" charset="2"/>
              <a:buChar char="§"/>
            </a:pPr>
            <a:r>
              <a:rPr lang="en-US" sz="1400" dirty="0">
                <a:solidFill>
                  <a:schemeClr val="accent6">
                    <a:lumMod val="75000"/>
                  </a:schemeClr>
                </a:solidFill>
                <a:latin typeface="Arial" panose="020B0604020202020204" pitchFamily="34" charset="0"/>
                <a:cs typeface="Arial" panose="020B0604020202020204" pitchFamily="34" charset="0"/>
              </a:rPr>
              <a:t>100% Egyptian cotton linen and towels</a:t>
            </a:r>
          </a:p>
          <a:p>
            <a:pPr marL="285750" indent="-285750">
              <a:buFont typeface="Wingdings" panose="05000000000000000000" pitchFamily="2" charset="2"/>
              <a:buChar char="§"/>
            </a:pPr>
            <a:r>
              <a:rPr lang="en-US" sz="1400" dirty="0">
                <a:solidFill>
                  <a:schemeClr val="accent6">
                    <a:lumMod val="75000"/>
                  </a:schemeClr>
                </a:solidFill>
                <a:latin typeface="Arial" panose="020B0604020202020204" pitchFamily="34" charset="0"/>
                <a:cs typeface="Arial" panose="020B0604020202020204" pitchFamily="34" charset="0"/>
              </a:rPr>
              <a:t>Tea &amp; Coffee making facilities </a:t>
            </a:r>
          </a:p>
          <a:p>
            <a:pPr marL="285750" indent="-285750">
              <a:buFont typeface="Wingdings" panose="05000000000000000000" pitchFamily="2" charset="2"/>
              <a:buChar char="§"/>
            </a:pPr>
            <a:r>
              <a:rPr lang="en-US" sz="1400" dirty="0">
                <a:solidFill>
                  <a:schemeClr val="accent6">
                    <a:lumMod val="75000"/>
                  </a:schemeClr>
                </a:solidFill>
                <a:latin typeface="Arial" panose="020B0604020202020204" pitchFamily="34" charset="0"/>
                <a:cs typeface="Arial" panose="020B0604020202020204" pitchFamily="34" charset="0"/>
              </a:rPr>
              <a:t>Minibar and in room personal safe </a:t>
            </a:r>
          </a:p>
          <a:p>
            <a:pPr marL="285750" indent="-285750">
              <a:buFont typeface="Wingdings" panose="05000000000000000000" pitchFamily="2" charset="2"/>
              <a:buChar char="§"/>
            </a:pPr>
            <a:r>
              <a:rPr lang="en-US" sz="1400" dirty="0">
                <a:solidFill>
                  <a:schemeClr val="accent6">
                    <a:lumMod val="75000"/>
                  </a:schemeClr>
                </a:solidFill>
                <a:latin typeface="Arial" panose="020B0604020202020204" pitchFamily="34" charset="0"/>
                <a:cs typeface="Arial" panose="020B0604020202020204" pitchFamily="34" charset="0"/>
              </a:rPr>
              <a:t>Iron / ironing board</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3897" y="1531620"/>
            <a:ext cx="3370784" cy="5056176"/>
          </a:xfrm>
          <a:prstGeom prst="rect">
            <a:avLst/>
          </a:prstGeom>
        </p:spPr>
      </p:pic>
      <p:sp>
        <p:nvSpPr>
          <p:cNvPr id="11" name="TextBox 10"/>
          <p:cNvSpPr txBox="1"/>
          <p:nvPr/>
        </p:nvSpPr>
        <p:spPr>
          <a:xfrm>
            <a:off x="128016" y="731520"/>
            <a:ext cx="4425696" cy="461665"/>
          </a:xfrm>
          <a:prstGeom prst="rect">
            <a:avLst/>
          </a:prstGeom>
          <a:noFill/>
        </p:spPr>
        <p:txBody>
          <a:bodyPr wrap="square" rtlCol="0">
            <a:spAutoFit/>
          </a:bodyPr>
          <a:lstStyle/>
          <a:p>
            <a:r>
              <a:rPr lang="en-US" sz="2400" dirty="0" smtClean="0">
                <a:solidFill>
                  <a:schemeClr val="accent6">
                    <a:lumMod val="75000"/>
                  </a:schemeClr>
                </a:solidFill>
                <a:latin typeface="Arial" panose="020B0604020202020204" pitchFamily="34" charset="0"/>
                <a:cs typeface="Arial" panose="020B0604020202020204" pitchFamily="34" charset="0"/>
              </a:rPr>
              <a:t>Accommodations </a:t>
            </a:r>
            <a:endParaRPr lang="en-US" sz="240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1601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Details_0548"/>
          <p:cNvPicPr>
            <a:picLocks noChangeAspect="1" noChangeArrowheads="1"/>
          </p:cNvPicPr>
          <p:nvPr/>
        </p:nvPicPr>
        <p:blipFill>
          <a:blip r:embed="rId2" cstate="screen">
            <a:lum contrast="6000"/>
            <a:extLst>
              <a:ext uri="{28A0092B-C50C-407E-A947-70E740481C1C}">
                <a14:useLocalDpi xmlns:a14="http://schemas.microsoft.com/office/drawing/2010/main"/>
              </a:ext>
            </a:extLst>
          </a:blip>
          <a:srcRect/>
          <a:stretch>
            <a:fillRect/>
          </a:stretch>
        </p:blipFill>
        <p:spPr bwMode="auto">
          <a:xfrm>
            <a:off x="4468091" y="1188720"/>
            <a:ext cx="3192614" cy="55255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R_11.8_PowerPoints_insidepages__EXAMPLE_OO-0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818" y="0"/>
            <a:ext cx="9351818" cy="6858000"/>
          </a:xfrm>
          <a:prstGeom prst="rect">
            <a:avLst/>
          </a:prstGeom>
        </p:spPr>
      </p:pic>
      <p:sp>
        <p:nvSpPr>
          <p:cNvPr id="6" name="Text Box 5"/>
          <p:cNvSpPr txBox="1">
            <a:spLocks noChangeArrowheads="1"/>
          </p:cNvSpPr>
          <p:nvPr/>
        </p:nvSpPr>
        <p:spPr bwMode="auto">
          <a:xfrm>
            <a:off x="311481" y="1477238"/>
            <a:ext cx="403185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rtl="0">
              <a:spcBef>
                <a:spcPct val="50000"/>
              </a:spcBef>
            </a:pPr>
            <a:r>
              <a:rPr lang="en-US" altLang="en-US" sz="4000" dirty="0" smtClean="0">
                <a:solidFill>
                  <a:schemeClr val="accent6">
                    <a:lumMod val="75000"/>
                  </a:schemeClr>
                </a:solidFill>
                <a:latin typeface="Arial" panose="020B0604020202020204" pitchFamily="34" charset="0"/>
                <a:cs typeface="Arial" panose="020B0604020202020204" pitchFamily="34" charset="0"/>
              </a:rPr>
              <a:t>R</a:t>
            </a:r>
            <a:r>
              <a:rPr lang="en-US" altLang="en-US" sz="1400" dirty="0" smtClean="0">
                <a:solidFill>
                  <a:schemeClr val="accent6">
                    <a:lumMod val="75000"/>
                  </a:schemeClr>
                </a:solidFill>
                <a:latin typeface="Arial" panose="020B0604020202020204" pitchFamily="34" charset="0"/>
                <a:cs typeface="Arial" panose="020B0604020202020204" pitchFamily="34" charset="0"/>
              </a:rPr>
              <a:t>egency Club, Hyatt’s “hotel within a hotel” concept offers privacy and uncompromising luxury for discriminating guests.</a:t>
            </a:r>
          </a:p>
          <a:p>
            <a:pPr algn="l" rtl="0">
              <a:spcBef>
                <a:spcPct val="50000"/>
              </a:spcBef>
            </a:pPr>
            <a:r>
              <a:rPr lang="en-US" altLang="en-US" sz="1400" dirty="0" smtClean="0">
                <a:solidFill>
                  <a:schemeClr val="accent6">
                    <a:lumMod val="75000"/>
                  </a:schemeClr>
                </a:solidFill>
                <a:latin typeface="Arial" panose="020B0604020202020204" pitchFamily="34" charset="0"/>
                <a:cs typeface="Arial" panose="020B0604020202020204" pitchFamily="34" charset="0"/>
              </a:rPr>
              <a:t>The Regency Club is housed in an elegant villa that has a </a:t>
            </a:r>
            <a:r>
              <a:rPr lang="en-US" altLang="en-US" sz="1400" dirty="0" err="1" smtClean="0">
                <a:solidFill>
                  <a:schemeClr val="accent6">
                    <a:lumMod val="75000"/>
                  </a:schemeClr>
                </a:solidFill>
                <a:latin typeface="Arial" panose="020B0604020202020204" pitchFamily="34" charset="0"/>
                <a:cs typeface="Arial" panose="020B0604020202020204" pitchFamily="34" charset="0"/>
              </a:rPr>
              <a:t>cosy</a:t>
            </a:r>
            <a:r>
              <a:rPr lang="en-US" altLang="en-US" sz="1400" dirty="0" smtClean="0">
                <a:solidFill>
                  <a:schemeClr val="accent6">
                    <a:lumMod val="75000"/>
                  </a:schemeClr>
                </a:solidFill>
                <a:latin typeface="Arial" panose="020B0604020202020204" pitchFamily="34" charset="0"/>
                <a:cs typeface="Arial" panose="020B0604020202020204" pitchFamily="34" charset="0"/>
              </a:rPr>
              <a:t> and very classic feel. </a:t>
            </a:r>
          </a:p>
          <a:p>
            <a:pPr algn="l" rtl="0">
              <a:spcBef>
                <a:spcPct val="50000"/>
              </a:spcBef>
            </a:pPr>
            <a:r>
              <a:rPr lang="en-US" altLang="en-US" sz="1400" dirty="0" smtClean="0">
                <a:solidFill>
                  <a:schemeClr val="accent6">
                    <a:lumMod val="75000"/>
                  </a:schemeClr>
                </a:solidFill>
                <a:latin typeface="Arial" panose="020B0604020202020204" pitchFamily="34" charset="0"/>
                <a:cs typeface="Arial" panose="020B0604020202020204" pitchFamily="34" charset="0"/>
              </a:rPr>
              <a:t>The veranda is the perfect setting from which to enjoy the rosy sunset with a cocktail. Regency Club guests benefit from a private check-in and concierge, as well as daily complimentary Continental breakfast and evening pre-dinner drinks and canapés at the clubhouse. </a:t>
            </a:r>
          </a:p>
          <a:p>
            <a:pPr algn="l" rtl="0">
              <a:spcBef>
                <a:spcPct val="50000"/>
              </a:spcBef>
            </a:pPr>
            <a:r>
              <a:rPr lang="en-US" altLang="en-US" sz="1400" dirty="0" smtClean="0">
                <a:solidFill>
                  <a:schemeClr val="accent6">
                    <a:lumMod val="75000"/>
                  </a:schemeClr>
                </a:solidFill>
                <a:latin typeface="Arial" panose="020B0604020202020204" pitchFamily="34" charset="0"/>
                <a:cs typeface="Arial" panose="020B0604020202020204" pitchFamily="34" charset="0"/>
              </a:rPr>
              <a:t>There is also a boardroom for private meetings. </a:t>
            </a:r>
          </a:p>
          <a:p>
            <a:pPr algn="l" rtl="0">
              <a:spcBef>
                <a:spcPct val="50000"/>
              </a:spcBef>
            </a:pPr>
            <a:r>
              <a:rPr lang="en-US" altLang="en-US" sz="1400" dirty="0" smtClean="0">
                <a:solidFill>
                  <a:schemeClr val="accent6">
                    <a:lumMod val="75000"/>
                  </a:schemeClr>
                </a:solidFill>
                <a:latin typeface="Arial" panose="020B0604020202020204" pitchFamily="34" charset="0"/>
                <a:cs typeface="Arial" panose="020B0604020202020204" pitchFamily="34" charset="0"/>
              </a:rPr>
              <a:t>In terms of aqua amenities, Regency Club guests may enjoy a private beach, two pools and a whirlpool. </a:t>
            </a:r>
            <a:endParaRPr lang="en-US" altLang="en-US" sz="140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8657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26694" y="3326130"/>
            <a:ext cx="2189598" cy="3524239"/>
          </a:xfrm>
          <a:prstGeom prst="rect">
            <a:avLst/>
          </a:prstGeom>
        </p:spPr>
      </p:pic>
      <p:pic>
        <p:nvPicPr>
          <p:cNvPr id="18" name="Picture 17"/>
          <p:cNvPicPr>
            <a:picLocks noChangeAspect="1"/>
          </p:cNvPicPr>
          <p:nvPr/>
        </p:nvPicPr>
        <p:blipFill rotWithShape="1">
          <a:blip r:embed="rId4" cstate="screen">
            <a:extLst>
              <a:ext uri="{28A0092B-C50C-407E-A947-70E740481C1C}">
                <a14:useLocalDpi xmlns:a14="http://schemas.microsoft.com/office/drawing/2010/main"/>
              </a:ext>
            </a:extLst>
          </a:blip>
          <a:srcRect l="-4463" t="323"/>
          <a:stretch/>
        </p:blipFill>
        <p:spPr>
          <a:xfrm>
            <a:off x="6792033" y="3326130"/>
            <a:ext cx="2346962" cy="3520990"/>
          </a:xfrm>
          <a:prstGeom prst="rect">
            <a:avLst/>
          </a:prstGeom>
        </p:spPr>
      </p:pic>
      <p:pic>
        <p:nvPicPr>
          <p:cNvPr id="14" name="Picture 13"/>
          <p:cNvPicPr>
            <a:picLocks noChangeAspect="1"/>
          </p:cNvPicPr>
          <p:nvPr/>
        </p:nvPicPr>
        <p:blipFill rotWithShape="1">
          <a:blip r:embed="rId5" cstate="screen">
            <a:extLst>
              <a:ext uri="{28A0092B-C50C-407E-A947-70E740481C1C}">
                <a14:useLocalDpi xmlns:a14="http://schemas.microsoft.com/office/drawing/2010/main"/>
              </a:ext>
            </a:extLst>
          </a:blip>
          <a:srcRect l="1077" t="2591" r="28553"/>
          <a:stretch/>
        </p:blipFill>
        <p:spPr>
          <a:xfrm>
            <a:off x="1" y="3326130"/>
            <a:ext cx="2240280" cy="3531870"/>
          </a:xfrm>
          <a:prstGeom prst="rect">
            <a:avLst/>
          </a:prstGeom>
        </p:spPr>
      </p:pic>
      <p:pic>
        <p:nvPicPr>
          <p:cNvPr id="7173" name="Picture 5" descr="beach"/>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79" y="0"/>
            <a:ext cx="9143321" cy="3232165"/>
          </a:xfrm>
          <a:prstGeom prst="rect">
            <a:avLst/>
          </a:prstGeom>
          <a:noFill/>
          <a:extLst>
            <a:ext uri="{909E8E84-426E-40DD-AFC4-6F175D3DCCD1}">
              <a14:hiddenFill xmlns:a14="http://schemas.microsoft.com/office/drawing/2010/main">
                <a:solidFill>
                  <a:srgbClr val="FFFFFF"/>
                </a:solidFill>
              </a14:hiddenFill>
            </a:ext>
          </a:extLst>
        </p:spPr>
      </p:pic>
      <p:sp>
        <p:nvSpPr>
          <p:cNvPr id="7174" name="Text Box 6"/>
          <p:cNvSpPr txBox="1">
            <a:spLocks noChangeArrowheads="1"/>
          </p:cNvSpPr>
          <p:nvPr/>
        </p:nvSpPr>
        <p:spPr bwMode="auto">
          <a:xfrm>
            <a:off x="7863216" y="2887365"/>
            <a:ext cx="1140285" cy="276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79563">
              <a:defRPr>
                <a:solidFill>
                  <a:schemeClr val="tx1"/>
                </a:solidFill>
                <a:latin typeface="Arial" panose="020B0604020202020204" pitchFamily="34" charset="0"/>
                <a:cs typeface="Arial" panose="020B0604020202020204" pitchFamily="34" charset="0"/>
              </a:defRPr>
            </a:lvl1pPr>
            <a:lvl2pPr defTabSz="1579563">
              <a:defRPr>
                <a:solidFill>
                  <a:schemeClr val="tx1"/>
                </a:solidFill>
                <a:latin typeface="Arial" panose="020B0604020202020204" pitchFamily="34" charset="0"/>
                <a:cs typeface="Arial" panose="020B0604020202020204" pitchFamily="34" charset="0"/>
              </a:defRPr>
            </a:lvl2pPr>
            <a:lvl3pPr defTabSz="1579563">
              <a:defRPr>
                <a:solidFill>
                  <a:schemeClr val="tx1"/>
                </a:solidFill>
                <a:latin typeface="Arial" panose="020B0604020202020204" pitchFamily="34" charset="0"/>
                <a:cs typeface="Arial" panose="020B0604020202020204" pitchFamily="34" charset="0"/>
              </a:defRPr>
            </a:lvl3pPr>
            <a:lvl4pPr defTabSz="1579563">
              <a:defRPr>
                <a:solidFill>
                  <a:schemeClr val="tx1"/>
                </a:solidFill>
                <a:latin typeface="Arial" panose="020B0604020202020204" pitchFamily="34" charset="0"/>
                <a:cs typeface="Arial" panose="020B0604020202020204" pitchFamily="34" charset="0"/>
              </a:defRPr>
            </a:lvl4pPr>
            <a:lvl5pPr defTabSz="1579563">
              <a:defRPr>
                <a:solidFill>
                  <a:schemeClr val="tx1"/>
                </a:solidFill>
                <a:latin typeface="Arial" panose="020B0604020202020204" pitchFamily="34" charset="0"/>
                <a:cs typeface="Arial" panose="020B0604020202020204" pitchFamily="34" charset="0"/>
              </a:defRPr>
            </a:lvl5pPr>
            <a:lvl6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spcBef>
                <a:spcPct val="50000"/>
              </a:spcBef>
            </a:pPr>
            <a:r>
              <a:rPr lang="en-US" altLang="en-US" sz="1197">
                <a:solidFill>
                  <a:schemeClr val="bg1"/>
                </a:solidFill>
                <a:latin typeface="News Gothic MT" pitchFamily="34" charset="0"/>
              </a:rPr>
              <a:t>Private Beach</a:t>
            </a:r>
          </a:p>
        </p:txBody>
      </p:sp>
      <p:sp>
        <p:nvSpPr>
          <p:cNvPr id="15" name="Text Box 7"/>
          <p:cNvSpPr txBox="1">
            <a:spLocks noChangeArrowheads="1"/>
          </p:cNvSpPr>
          <p:nvPr/>
        </p:nvSpPr>
        <p:spPr bwMode="auto">
          <a:xfrm>
            <a:off x="679" y="6557734"/>
            <a:ext cx="1791876" cy="25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79563">
              <a:defRPr>
                <a:solidFill>
                  <a:schemeClr val="tx1"/>
                </a:solidFill>
                <a:latin typeface="Arial" panose="020B0604020202020204" pitchFamily="34" charset="0"/>
                <a:cs typeface="Arial" panose="020B0604020202020204" pitchFamily="34" charset="0"/>
              </a:defRPr>
            </a:lvl1pPr>
            <a:lvl2pPr defTabSz="1579563">
              <a:defRPr>
                <a:solidFill>
                  <a:schemeClr val="tx1"/>
                </a:solidFill>
                <a:latin typeface="Arial" panose="020B0604020202020204" pitchFamily="34" charset="0"/>
                <a:cs typeface="Arial" panose="020B0604020202020204" pitchFamily="34" charset="0"/>
              </a:defRPr>
            </a:lvl2pPr>
            <a:lvl3pPr defTabSz="1579563">
              <a:defRPr>
                <a:solidFill>
                  <a:schemeClr val="tx1"/>
                </a:solidFill>
                <a:latin typeface="Arial" panose="020B0604020202020204" pitchFamily="34" charset="0"/>
                <a:cs typeface="Arial" panose="020B0604020202020204" pitchFamily="34" charset="0"/>
              </a:defRPr>
            </a:lvl3pPr>
            <a:lvl4pPr defTabSz="1579563">
              <a:defRPr>
                <a:solidFill>
                  <a:schemeClr val="tx1"/>
                </a:solidFill>
                <a:latin typeface="Arial" panose="020B0604020202020204" pitchFamily="34" charset="0"/>
                <a:cs typeface="Arial" panose="020B0604020202020204" pitchFamily="34" charset="0"/>
              </a:defRPr>
            </a:lvl4pPr>
            <a:lvl5pPr defTabSz="1579563">
              <a:defRPr>
                <a:solidFill>
                  <a:schemeClr val="tx1"/>
                </a:solidFill>
                <a:latin typeface="Arial" panose="020B0604020202020204" pitchFamily="34" charset="0"/>
                <a:cs typeface="Arial" panose="020B0604020202020204" pitchFamily="34" charset="0"/>
              </a:defRPr>
            </a:lvl5pPr>
            <a:lvl6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spcBef>
                <a:spcPct val="50000"/>
              </a:spcBef>
            </a:pPr>
            <a:r>
              <a:rPr lang="en-US" altLang="en-US" sz="1026" dirty="0" smtClean="0">
                <a:solidFill>
                  <a:schemeClr val="bg1"/>
                </a:solidFill>
                <a:latin typeface="News Gothic MT" pitchFamily="34" charset="0"/>
              </a:rPr>
              <a:t>Meeting Room</a:t>
            </a:r>
            <a:endParaRPr lang="en-US" altLang="en-US" sz="1026" dirty="0">
              <a:solidFill>
                <a:schemeClr val="bg1"/>
              </a:solidFill>
              <a:latin typeface="News Gothic MT" pitchFamily="34" charset="0"/>
            </a:endParaRPr>
          </a:p>
        </p:txBody>
      </p:sp>
      <p:sp>
        <p:nvSpPr>
          <p:cNvPr id="8" name="Text Box 8"/>
          <p:cNvSpPr txBox="1">
            <a:spLocks noChangeArrowheads="1"/>
          </p:cNvSpPr>
          <p:nvPr/>
        </p:nvSpPr>
        <p:spPr bwMode="auto">
          <a:xfrm>
            <a:off x="4675274" y="6574046"/>
            <a:ext cx="716751" cy="25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79563">
              <a:defRPr>
                <a:solidFill>
                  <a:schemeClr val="tx1"/>
                </a:solidFill>
                <a:latin typeface="Arial" panose="020B0604020202020204" pitchFamily="34" charset="0"/>
                <a:cs typeface="Arial" panose="020B0604020202020204" pitchFamily="34" charset="0"/>
              </a:defRPr>
            </a:lvl1pPr>
            <a:lvl2pPr defTabSz="1579563">
              <a:defRPr>
                <a:solidFill>
                  <a:schemeClr val="tx1"/>
                </a:solidFill>
                <a:latin typeface="Arial" panose="020B0604020202020204" pitchFamily="34" charset="0"/>
                <a:cs typeface="Arial" panose="020B0604020202020204" pitchFamily="34" charset="0"/>
              </a:defRPr>
            </a:lvl2pPr>
            <a:lvl3pPr defTabSz="1579563">
              <a:defRPr>
                <a:solidFill>
                  <a:schemeClr val="tx1"/>
                </a:solidFill>
                <a:latin typeface="Arial" panose="020B0604020202020204" pitchFamily="34" charset="0"/>
                <a:cs typeface="Arial" panose="020B0604020202020204" pitchFamily="34" charset="0"/>
              </a:defRPr>
            </a:lvl3pPr>
            <a:lvl4pPr defTabSz="1579563">
              <a:defRPr>
                <a:solidFill>
                  <a:schemeClr val="tx1"/>
                </a:solidFill>
                <a:latin typeface="Arial" panose="020B0604020202020204" pitchFamily="34" charset="0"/>
                <a:cs typeface="Arial" panose="020B0604020202020204" pitchFamily="34" charset="0"/>
              </a:defRPr>
            </a:lvl4pPr>
            <a:lvl5pPr defTabSz="1579563">
              <a:defRPr>
                <a:solidFill>
                  <a:schemeClr val="tx1"/>
                </a:solidFill>
                <a:latin typeface="Arial" panose="020B0604020202020204" pitchFamily="34" charset="0"/>
                <a:cs typeface="Arial" panose="020B0604020202020204" pitchFamily="34" charset="0"/>
              </a:defRPr>
            </a:lvl5pPr>
            <a:lvl6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spcBef>
                <a:spcPct val="50000"/>
              </a:spcBef>
            </a:pPr>
            <a:r>
              <a:rPr lang="en-US" altLang="en-US" sz="1026" dirty="0">
                <a:solidFill>
                  <a:schemeClr val="bg1"/>
                </a:solidFill>
                <a:latin typeface="News Gothic MT" pitchFamily="34" charset="0"/>
              </a:rPr>
              <a:t>Terrace</a:t>
            </a:r>
          </a:p>
        </p:txBody>
      </p:sp>
      <p:sp>
        <p:nvSpPr>
          <p:cNvPr id="16" name="Text Box 9"/>
          <p:cNvSpPr txBox="1">
            <a:spLocks noChangeArrowheads="1"/>
          </p:cNvSpPr>
          <p:nvPr/>
        </p:nvSpPr>
        <p:spPr bwMode="auto">
          <a:xfrm>
            <a:off x="6948910" y="6557734"/>
            <a:ext cx="2339137" cy="25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79563">
              <a:defRPr>
                <a:solidFill>
                  <a:schemeClr val="tx1"/>
                </a:solidFill>
                <a:latin typeface="Arial" panose="020B0604020202020204" pitchFamily="34" charset="0"/>
                <a:cs typeface="Arial" panose="020B0604020202020204" pitchFamily="34" charset="0"/>
              </a:defRPr>
            </a:lvl1pPr>
            <a:lvl2pPr defTabSz="1579563">
              <a:defRPr>
                <a:solidFill>
                  <a:schemeClr val="tx1"/>
                </a:solidFill>
                <a:latin typeface="Arial" panose="020B0604020202020204" pitchFamily="34" charset="0"/>
                <a:cs typeface="Arial" panose="020B0604020202020204" pitchFamily="34" charset="0"/>
              </a:defRPr>
            </a:lvl2pPr>
            <a:lvl3pPr defTabSz="1579563">
              <a:defRPr>
                <a:solidFill>
                  <a:schemeClr val="tx1"/>
                </a:solidFill>
                <a:latin typeface="Arial" panose="020B0604020202020204" pitchFamily="34" charset="0"/>
                <a:cs typeface="Arial" panose="020B0604020202020204" pitchFamily="34" charset="0"/>
              </a:defRPr>
            </a:lvl3pPr>
            <a:lvl4pPr defTabSz="1579563">
              <a:defRPr>
                <a:solidFill>
                  <a:schemeClr val="tx1"/>
                </a:solidFill>
                <a:latin typeface="Arial" panose="020B0604020202020204" pitchFamily="34" charset="0"/>
                <a:cs typeface="Arial" panose="020B0604020202020204" pitchFamily="34" charset="0"/>
              </a:defRPr>
            </a:lvl4pPr>
            <a:lvl5pPr defTabSz="1579563">
              <a:defRPr>
                <a:solidFill>
                  <a:schemeClr val="tx1"/>
                </a:solidFill>
                <a:latin typeface="Arial" panose="020B0604020202020204" pitchFamily="34" charset="0"/>
                <a:cs typeface="Arial" panose="020B0604020202020204" pitchFamily="34" charset="0"/>
              </a:defRPr>
            </a:lvl5pPr>
            <a:lvl6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spcBef>
                <a:spcPct val="50000"/>
              </a:spcBef>
            </a:pPr>
            <a:r>
              <a:rPr lang="en-US" altLang="en-US" sz="1026" dirty="0" smtClean="0">
                <a:solidFill>
                  <a:schemeClr val="bg1"/>
                </a:solidFill>
                <a:latin typeface="News Gothic MT" pitchFamily="34" charset="0"/>
              </a:rPr>
              <a:t>Regency Club Swimming Pool</a:t>
            </a:r>
            <a:endParaRPr lang="en-US" altLang="en-US" sz="1026" dirty="0">
              <a:solidFill>
                <a:schemeClr val="bg1"/>
              </a:solidFill>
              <a:latin typeface="News Gothic MT" pitchFamily="34" charset="0"/>
            </a:endParaRPr>
          </a:p>
        </p:txBody>
      </p:sp>
      <p:pic>
        <p:nvPicPr>
          <p:cNvPr id="6" name="Picture 6" descr="112306_RegancyBuffet_vert"/>
          <p:cNvPicPr>
            <a:picLocks noChangeAspect="1" noChangeArrowheads="1"/>
          </p:cNvPicPr>
          <p:nvPr/>
        </p:nvPicPr>
        <p:blipFill rotWithShape="1">
          <a:blip r:embed="rId7" cstate="screen">
            <a:lum bright="6000" contrast="6000"/>
            <a:extLst>
              <a:ext uri="{28A0092B-C50C-407E-A947-70E740481C1C}">
                <a14:useLocalDpi xmlns:a14="http://schemas.microsoft.com/office/drawing/2010/main"/>
              </a:ext>
            </a:extLst>
          </a:blip>
          <a:srcRect l="1" r="10715"/>
          <a:stretch/>
        </p:blipFill>
        <p:spPr bwMode="auto">
          <a:xfrm>
            <a:off x="2346506" y="3326130"/>
            <a:ext cx="2191204" cy="353187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9"/>
          <p:cNvSpPr txBox="1">
            <a:spLocks noChangeArrowheads="1"/>
          </p:cNvSpPr>
          <p:nvPr/>
        </p:nvSpPr>
        <p:spPr bwMode="auto">
          <a:xfrm>
            <a:off x="2440210" y="6596923"/>
            <a:ext cx="1824354" cy="25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79563">
              <a:defRPr>
                <a:solidFill>
                  <a:schemeClr val="tx1"/>
                </a:solidFill>
                <a:latin typeface="Arial" panose="020B0604020202020204" pitchFamily="34" charset="0"/>
                <a:cs typeface="Arial" panose="020B0604020202020204" pitchFamily="34" charset="0"/>
              </a:defRPr>
            </a:lvl1pPr>
            <a:lvl2pPr defTabSz="1579563">
              <a:defRPr>
                <a:solidFill>
                  <a:schemeClr val="tx1"/>
                </a:solidFill>
                <a:latin typeface="Arial" panose="020B0604020202020204" pitchFamily="34" charset="0"/>
                <a:cs typeface="Arial" panose="020B0604020202020204" pitchFamily="34" charset="0"/>
              </a:defRPr>
            </a:lvl2pPr>
            <a:lvl3pPr defTabSz="1579563">
              <a:defRPr>
                <a:solidFill>
                  <a:schemeClr val="tx1"/>
                </a:solidFill>
                <a:latin typeface="Arial" panose="020B0604020202020204" pitchFamily="34" charset="0"/>
                <a:cs typeface="Arial" panose="020B0604020202020204" pitchFamily="34" charset="0"/>
              </a:defRPr>
            </a:lvl3pPr>
            <a:lvl4pPr defTabSz="1579563">
              <a:defRPr>
                <a:solidFill>
                  <a:schemeClr val="tx1"/>
                </a:solidFill>
                <a:latin typeface="Arial" panose="020B0604020202020204" pitchFamily="34" charset="0"/>
                <a:cs typeface="Arial" panose="020B0604020202020204" pitchFamily="34" charset="0"/>
              </a:defRPr>
            </a:lvl4pPr>
            <a:lvl5pPr defTabSz="1579563">
              <a:defRPr>
                <a:solidFill>
                  <a:schemeClr val="tx1"/>
                </a:solidFill>
                <a:latin typeface="Arial" panose="020B0604020202020204" pitchFamily="34" charset="0"/>
                <a:cs typeface="Arial" panose="020B0604020202020204" pitchFamily="34" charset="0"/>
              </a:defRPr>
            </a:lvl5pPr>
            <a:lvl6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spcBef>
                <a:spcPct val="50000"/>
              </a:spcBef>
            </a:pPr>
            <a:r>
              <a:rPr lang="en-US" altLang="en-US" sz="1026" dirty="0">
                <a:solidFill>
                  <a:schemeClr val="bg1"/>
                </a:solidFill>
                <a:latin typeface="News Gothic MT" pitchFamily="34" charset="0"/>
              </a:rPr>
              <a:t>Breakfast</a:t>
            </a:r>
          </a:p>
        </p:txBody>
      </p:sp>
    </p:spTree>
    <p:extLst>
      <p:ext uri="{BB962C8B-B14F-4D97-AF65-F5344CB8AC3E}">
        <p14:creationId xmlns:p14="http://schemas.microsoft.com/office/powerpoint/2010/main" val="2784182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R_11.8_PowerPoints_insidepages__EXAMPLE_OO-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7818" y="0"/>
            <a:ext cx="9351818" cy="6858000"/>
          </a:xfrm>
          <a:prstGeom prst="rect">
            <a:avLst/>
          </a:prstGeom>
          <a:noFill/>
        </p:spPr>
      </p:pic>
      <p:pic>
        <p:nvPicPr>
          <p:cNvPr id="11" name="Picture 4" descr="6"/>
          <p:cNvPicPr>
            <a:picLocks noChangeAspect="1" noChangeArrowheads="1"/>
          </p:cNvPicPr>
          <p:nvPr/>
        </p:nvPicPr>
        <p:blipFill>
          <a:blip r:embed="rId3" cstate="screen">
            <a:lum contrast="18000"/>
            <a:extLst>
              <a:ext uri="{28A0092B-C50C-407E-A947-70E740481C1C}">
                <a14:useLocalDpi xmlns:a14="http://schemas.microsoft.com/office/drawing/2010/main"/>
              </a:ext>
            </a:extLst>
          </a:blip>
          <a:srcRect/>
          <a:stretch>
            <a:fillRect/>
          </a:stretch>
        </p:blipFill>
        <p:spPr bwMode="auto">
          <a:xfrm>
            <a:off x="495824" y="1487014"/>
            <a:ext cx="7028382" cy="35046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95824" y="794678"/>
            <a:ext cx="4425696" cy="461665"/>
          </a:xfrm>
          <a:prstGeom prst="rect">
            <a:avLst/>
          </a:prstGeom>
          <a:noFill/>
        </p:spPr>
        <p:txBody>
          <a:bodyPr wrap="square" rtlCol="0">
            <a:spAutoFit/>
          </a:bodyPr>
          <a:lstStyle/>
          <a:p>
            <a:r>
              <a:rPr lang="en-US" sz="2400" dirty="0" smtClean="0">
                <a:solidFill>
                  <a:schemeClr val="accent6">
                    <a:lumMod val="75000"/>
                  </a:schemeClr>
                </a:solidFill>
                <a:latin typeface="Arial" panose="020B0604020202020204" pitchFamily="34" charset="0"/>
                <a:cs typeface="Arial" panose="020B0604020202020204" pitchFamily="34" charset="0"/>
              </a:rPr>
              <a:t>Regency Suite </a:t>
            </a:r>
            <a:endParaRPr lang="en-US" sz="2400" dirty="0">
              <a:solidFill>
                <a:schemeClr val="accent6">
                  <a:lumMod val="75000"/>
                </a:schemeClr>
              </a:solidFill>
              <a:latin typeface="Arial" panose="020B0604020202020204" pitchFamily="34" charset="0"/>
              <a:cs typeface="Arial" panose="020B0604020202020204" pitchFamily="34" charset="0"/>
            </a:endParaRPr>
          </a:p>
        </p:txBody>
      </p:sp>
      <p:sp>
        <p:nvSpPr>
          <p:cNvPr id="10" name="Text Box 6"/>
          <p:cNvSpPr txBox="1">
            <a:spLocks noChangeArrowheads="1"/>
          </p:cNvSpPr>
          <p:nvPr/>
        </p:nvSpPr>
        <p:spPr bwMode="auto">
          <a:xfrm>
            <a:off x="435070" y="5176483"/>
            <a:ext cx="7149890" cy="984885"/>
          </a:xfrm>
          <a:prstGeom prst="rect">
            <a:avLst/>
          </a:prstGeom>
          <a:noFill/>
        </p:spPr>
        <p:txBody>
          <a:bodyPr wrap="square" rtlCol="0">
            <a:spAutoFit/>
          </a:bodyPr>
          <a:lstStyle>
            <a:defPPr>
              <a:defRPr lang="en-US"/>
            </a:defPPr>
            <a:lvl1pPr>
              <a:defRPr sz="2400">
                <a:solidFill>
                  <a:schemeClr val="accent6">
                    <a:lumMod val="75000"/>
                  </a:schemeClr>
                </a:solidFill>
                <a:latin typeface="Arial" panose="020B0604020202020204" pitchFamily="34" charset="0"/>
                <a:cs typeface="Arial" panose="020B0604020202020204" pitchFamily="34" charset="0"/>
              </a:defRPr>
            </a:lvl1pPr>
          </a:lstStyle>
          <a:p>
            <a:r>
              <a:rPr lang="en-US" altLang="en-US" sz="1400" dirty="0"/>
              <a:t>Experience the luxury of a 76 m² </a:t>
            </a:r>
            <a:r>
              <a:rPr lang="en-US" altLang="en-US" sz="1400" dirty="0" smtClean="0"/>
              <a:t>villa </a:t>
            </a:r>
            <a:r>
              <a:rPr lang="en-US" altLang="en-US" sz="1400" dirty="0"/>
              <a:t>suite offering stunning views of the Red Sea from an extended balcony. </a:t>
            </a:r>
            <a:endParaRPr lang="en-US" altLang="en-US" sz="1400" dirty="0" smtClean="0"/>
          </a:p>
          <a:p>
            <a:r>
              <a:rPr lang="en-US" altLang="en-US" sz="1400" dirty="0" smtClean="0"/>
              <a:t>Mediterranean-inspired </a:t>
            </a:r>
            <a:r>
              <a:rPr lang="en-US" altLang="en-US" sz="1400" dirty="0"/>
              <a:t>decor features a large living area, two bathrooms, king/twin bedroom and work area with high-speed Internet</a:t>
            </a:r>
            <a:r>
              <a:rPr lang="ar-SA" altLang="en-US" sz="1400" dirty="0"/>
              <a:t>. </a:t>
            </a:r>
            <a:endParaRPr lang="en-US" altLang="en-US" sz="1400" dirty="0"/>
          </a:p>
        </p:txBody>
      </p:sp>
    </p:spTree>
    <p:extLst>
      <p:ext uri="{BB962C8B-B14F-4D97-AF65-F5344CB8AC3E}">
        <p14:creationId xmlns:p14="http://schemas.microsoft.com/office/powerpoint/2010/main" val="206160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R_11.8_PowerPoints_insidepages__EXAMPLE_OO-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7818" y="0"/>
            <a:ext cx="9351818" cy="6858000"/>
          </a:xfrm>
          <a:prstGeom prst="rect">
            <a:avLst/>
          </a:prstGeom>
          <a:noFill/>
        </p:spPr>
      </p:pic>
      <p:sp>
        <p:nvSpPr>
          <p:cNvPr id="7" name="TextBox 6"/>
          <p:cNvSpPr txBox="1"/>
          <p:nvPr/>
        </p:nvSpPr>
        <p:spPr>
          <a:xfrm>
            <a:off x="495824" y="779722"/>
            <a:ext cx="4425696" cy="461665"/>
          </a:xfrm>
          <a:prstGeom prst="rect">
            <a:avLst/>
          </a:prstGeom>
          <a:noFill/>
        </p:spPr>
        <p:txBody>
          <a:bodyPr wrap="square" rtlCol="0">
            <a:spAutoFit/>
          </a:bodyPr>
          <a:lstStyle/>
          <a:p>
            <a:r>
              <a:rPr lang="en-US" sz="2400" dirty="0" smtClean="0">
                <a:solidFill>
                  <a:schemeClr val="accent6">
                    <a:lumMod val="75000"/>
                  </a:schemeClr>
                </a:solidFill>
                <a:latin typeface="Arial" panose="020B0604020202020204" pitchFamily="34" charset="0"/>
                <a:cs typeface="Arial" panose="020B0604020202020204" pitchFamily="34" charset="0"/>
              </a:rPr>
              <a:t>Executive Suite </a:t>
            </a:r>
            <a:endParaRPr lang="en-US" sz="2400" dirty="0">
              <a:solidFill>
                <a:schemeClr val="accent6">
                  <a:lumMod val="75000"/>
                </a:schemeClr>
              </a:solidFill>
              <a:latin typeface="Arial" panose="020B0604020202020204" pitchFamily="34" charset="0"/>
              <a:cs typeface="Arial" panose="020B0604020202020204" pitchFamily="34" charset="0"/>
            </a:endParaRPr>
          </a:p>
        </p:txBody>
      </p:sp>
      <p:pic>
        <p:nvPicPr>
          <p:cNvPr id="6" name="Picture 4" descr="112506_ExSuite_0026"/>
          <p:cNvPicPr>
            <a:picLocks noChangeAspect="1" noChangeArrowheads="1"/>
          </p:cNvPicPr>
          <p:nvPr/>
        </p:nvPicPr>
        <p:blipFill>
          <a:blip r:embed="rId3" cstate="screen">
            <a:lum contrast="18000"/>
            <a:extLst>
              <a:ext uri="{28A0092B-C50C-407E-A947-70E740481C1C}">
                <a14:useLocalDpi xmlns:a14="http://schemas.microsoft.com/office/drawing/2010/main"/>
              </a:ext>
            </a:extLst>
          </a:blip>
          <a:srcRect/>
          <a:stretch>
            <a:fillRect/>
          </a:stretch>
        </p:blipFill>
        <p:spPr bwMode="auto">
          <a:xfrm>
            <a:off x="495824" y="1460683"/>
            <a:ext cx="7068758" cy="3595699"/>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6"/>
          <p:cNvSpPr txBox="1">
            <a:spLocks noChangeArrowheads="1"/>
          </p:cNvSpPr>
          <p:nvPr/>
        </p:nvSpPr>
        <p:spPr bwMode="auto">
          <a:xfrm>
            <a:off x="495824" y="5158112"/>
            <a:ext cx="7068758" cy="1077218"/>
          </a:xfrm>
          <a:prstGeom prst="rect">
            <a:avLst/>
          </a:prstGeom>
          <a:noFill/>
        </p:spPr>
        <p:txBody>
          <a:bodyPr wrap="square" rtlCol="0">
            <a:spAutoFit/>
          </a:bodyPr>
          <a:lstStyle>
            <a:defPPr>
              <a:defRPr lang="en-US"/>
            </a:defPPr>
            <a:lvl1pPr>
              <a:defRPr>
                <a:solidFill>
                  <a:schemeClr val="accent6">
                    <a:lumMod val="75000"/>
                  </a:schemeClr>
                </a:solidFill>
                <a:latin typeface="Arial" panose="020B0604020202020204" pitchFamily="34" charset="0"/>
                <a:cs typeface="Arial" panose="020B0604020202020204" pitchFamily="34" charset="0"/>
              </a:defRPr>
            </a:lvl1pPr>
          </a:lstStyle>
          <a:p>
            <a:r>
              <a:rPr lang="en-US" altLang="en-US" sz="1600" dirty="0"/>
              <a:t>Experience the luxury of a 124 m² </a:t>
            </a:r>
            <a:r>
              <a:rPr lang="en-US" altLang="en-US" sz="1600" dirty="0" smtClean="0"/>
              <a:t>villa </a:t>
            </a:r>
            <a:r>
              <a:rPr lang="en-US" altLang="en-US" sz="1600" dirty="0"/>
              <a:t>suite offering stunning views of the Red Sea from a 26 </a:t>
            </a:r>
            <a:r>
              <a:rPr lang="en-US" altLang="en-US" sz="1600" dirty="0" smtClean="0"/>
              <a:t>m² terrace</a:t>
            </a:r>
            <a:r>
              <a:rPr lang="en-US" altLang="en-US" sz="1600" dirty="0"/>
              <a:t>. Mediterranean-inspired decor features a large living area, dining area, two bathrooms, king bedroom and work area with high-speed Internet. </a:t>
            </a:r>
          </a:p>
        </p:txBody>
      </p:sp>
    </p:spTree>
    <p:extLst>
      <p:ext uri="{BB962C8B-B14F-4D97-AF65-F5344CB8AC3E}">
        <p14:creationId xmlns:p14="http://schemas.microsoft.com/office/powerpoint/2010/main" val="3099095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112006_JouniorSuite_0065"/>
          <p:cNvPicPr>
            <a:picLocks noChangeAspect="1" noChangeArrowheads="1"/>
          </p:cNvPicPr>
          <p:nvPr/>
        </p:nvPicPr>
        <p:blipFill>
          <a:blip r:embed="rId2" cstate="screen">
            <a:lum contrast="6000"/>
            <a:extLst>
              <a:ext uri="{28A0092B-C50C-407E-A947-70E740481C1C}">
                <a14:useLocalDpi xmlns:a14="http://schemas.microsoft.com/office/drawing/2010/main"/>
              </a:ext>
            </a:extLst>
          </a:blip>
          <a:srcRect/>
          <a:stretch>
            <a:fillRect/>
          </a:stretch>
        </p:blipFill>
        <p:spPr bwMode="auto">
          <a:xfrm flipH="1">
            <a:off x="3814353" y="1046480"/>
            <a:ext cx="3432413" cy="45412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R_11.8_PowerPoints_insidepages__EXAMPLE_OO-0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818" y="0"/>
            <a:ext cx="9351818" cy="6858000"/>
          </a:xfrm>
          <a:prstGeom prst="rect">
            <a:avLst/>
          </a:prstGeom>
        </p:spPr>
      </p:pic>
      <p:sp>
        <p:nvSpPr>
          <p:cNvPr id="7" name="TextBox 6"/>
          <p:cNvSpPr txBox="1"/>
          <p:nvPr/>
        </p:nvSpPr>
        <p:spPr>
          <a:xfrm>
            <a:off x="503122" y="435994"/>
            <a:ext cx="4425696" cy="461665"/>
          </a:xfrm>
          <a:prstGeom prst="rect">
            <a:avLst/>
          </a:prstGeom>
          <a:noFill/>
        </p:spPr>
        <p:txBody>
          <a:bodyPr wrap="square" rtlCol="0">
            <a:spAutoFit/>
          </a:bodyPr>
          <a:lstStyle/>
          <a:p>
            <a:r>
              <a:rPr lang="en-US" sz="2400" dirty="0" smtClean="0">
                <a:solidFill>
                  <a:schemeClr val="accent6">
                    <a:lumMod val="75000"/>
                  </a:schemeClr>
                </a:solidFill>
                <a:latin typeface="Arial" panose="020B0604020202020204" pitchFamily="34" charset="0"/>
                <a:cs typeface="Arial" panose="020B0604020202020204" pitchFamily="34" charset="0"/>
              </a:rPr>
              <a:t>Diplomatic Suite</a:t>
            </a:r>
            <a:endParaRPr lang="en-US" sz="2400" dirty="0">
              <a:solidFill>
                <a:schemeClr val="accent6">
                  <a:lumMod val="75000"/>
                </a:schemeClr>
              </a:solidFill>
              <a:latin typeface="Arial" panose="020B0604020202020204" pitchFamily="34" charset="0"/>
              <a:cs typeface="Arial" panose="020B0604020202020204" pitchFamily="34" charset="0"/>
            </a:endParaRPr>
          </a:p>
        </p:txBody>
      </p:sp>
      <p:pic>
        <p:nvPicPr>
          <p:cNvPr id="9" name="Picture 5" descr="Suite Bathroom"/>
          <p:cNvPicPr>
            <a:picLocks noChangeAspect="1" noChangeArrowheads="1"/>
          </p:cNvPicPr>
          <p:nvPr/>
        </p:nvPicPr>
        <p:blipFill>
          <a:blip r:embed="rId4" cstate="screen">
            <a:lum contrast="18000"/>
            <a:extLst>
              <a:ext uri="{28A0092B-C50C-407E-A947-70E740481C1C}">
                <a14:useLocalDpi xmlns:a14="http://schemas.microsoft.com/office/drawing/2010/main"/>
              </a:ext>
            </a:extLst>
          </a:blip>
          <a:srcRect/>
          <a:stretch>
            <a:fillRect/>
          </a:stretch>
        </p:blipFill>
        <p:spPr bwMode="auto">
          <a:xfrm flipH="1">
            <a:off x="503122" y="1051834"/>
            <a:ext cx="3311231" cy="45359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7"/>
          <p:cNvSpPr txBox="1">
            <a:spLocks noChangeArrowheads="1"/>
          </p:cNvSpPr>
          <p:nvPr/>
        </p:nvSpPr>
        <p:spPr bwMode="auto">
          <a:xfrm>
            <a:off x="528782" y="5686837"/>
            <a:ext cx="7102941" cy="984885"/>
          </a:xfrm>
          <a:prstGeom prst="rect">
            <a:avLst/>
          </a:prstGeom>
          <a:noFill/>
        </p:spPr>
        <p:txBody>
          <a:bodyPr wrap="square" rtlCol="0">
            <a:spAutoFit/>
          </a:bodyPr>
          <a:lstStyle>
            <a:defPPr>
              <a:defRPr lang="en-US"/>
            </a:defPPr>
            <a:lvl1pPr>
              <a:defRPr sz="1600">
                <a:solidFill>
                  <a:schemeClr val="accent6">
                    <a:lumMod val="75000"/>
                  </a:schemeClr>
                </a:solidFill>
                <a:latin typeface="Arial" panose="020B0604020202020204" pitchFamily="34" charset="0"/>
                <a:cs typeface="Arial" panose="020B0604020202020204" pitchFamily="34" charset="0"/>
              </a:defRPr>
            </a:lvl1pPr>
          </a:lstStyle>
          <a:p>
            <a:r>
              <a:rPr lang="en-US" altLang="en-US" sz="1400" dirty="0"/>
              <a:t>Experience the luxury of a 164 m² </a:t>
            </a:r>
            <a:r>
              <a:rPr lang="en-US" altLang="en-US" sz="1400" dirty="0" smtClean="0"/>
              <a:t>villa </a:t>
            </a:r>
            <a:r>
              <a:rPr lang="en-US" altLang="en-US" sz="1400" dirty="0"/>
              <a:t>suite offering stunning views of the Red sea from a 26 square meters terrace. Mediterranean inspired décor features a large living area, three bathrooms, a kitchenette, two bedrooms and a work area with high speed internet access. </a:t>
            </a:r>
          </a:p>
        </p:txBody>
      </p:sp>
    </p:spTree>
    <p:extLst>
      <p:ext uri="{BB962C8B-B14F-4D97-AF65-F5344CB8AC3E}">
        <p14:creationId xmlns:p14="http://schemas.microsoft.com/office/powerpoint/2010/main" val="3013206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villa_exterior low"/>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3927" y="1266185"/>
            <a:ext cx="7346151" cy="3620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R_11.8_PowerPoints_insidepages__EXAMPLE_OO-0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818" y="0"/>
            <a:ext cx="9351818" cy="6858000"/>
          </a:xfrm>
          <a:prstGeom prst="rect">
            <a:avLst/>
          </a:prstGeom>
        </p:spPr>
      </p:pic>
      <p:sp>
        <p:nvSpPr>
          <p:cNvPr id="7" name="TextBox 6"/>
          <p:cNvSpPr txBox="1"/>
          <p:nvPr/>
        </p:nvSpPr>
        <p:spPr>
          <a:xfrm>
            <a:off x="353928" y="653147"/>
            <a:ext cx="4425696" cy="461665"/>
          </a:xfrm>
          <a:prstGeom prst="rect">
            <a:avLst/>
          </a:prstGeom>
          <a:noFill/>
        </p:spPr>
        <p:txBody>
          <a:bodyPr wrap="square" rtlCol="0">
            <a:spAutoFit/>
          </a:bodyPr>
          <a:lstStyle/>
          <a:p>
            <a:r>
              <a:rPr lang="en-US" sz="2400" dirty="0" smtClean="0">
                <a:solidFill>
                  <a:schemeClr val="accent6">
                    <a:lumMod val="75000"/>
                  </a:schemeClr>
                </a:solidFill>
                <a:latin typeface="Arial" panose="020B0604020202020204" pitchFamily="34" charset="0"/>
                <a:cs typeface="Arial" panose="020B0604020202020204" pitchFamily="34" charset="0"/>
              </a:rPr>
              <a:t>Royal Villa</a:t>
            </a:r>
            <a:endParaRPr lang="en-US" sz="2400" dirty="0">
              <a:solidFill>
                <a:schemeClr val="accent6">
                  <a:lumMod val="75000"/>
                </a:schemeClr>
              </a:solidFill>
              <a:latin typeface="Arial" panose="020B0604020202020204" pitchFamily="34" charset="0"/>
              <a:cs typeface="Arial" panose="020B0604020202020204" pitchFamily="34" charset="0"/>
            </a:endParaRPr>
          </a:p>
        </p:txBody>
      </p:sp>
      <p:sp>
        <p:nvSpPr>
          <p:cNvPr id="9" name="Text Box 9"/>
          <p:cNvSpPr txBox="1">
            <a:spLocks noChangeArrowheads="1"/>
          </p:cNvSpPr>
          <p:nvPr/>
        </p:nvSpPr>
        <p:spPr bwMode="auto">
          <a:xfrm>
            <a:off x="323135" y="5038183"/>
            <a:ext cx="7376943" cy="1600438"/>
          </a:xfrm>
          <a:prstGeom prst="rect">
            <a:avLst/>
          </a:prstGeom>
          <a:noFill/>
        </p:spPr>
        <p:txBody>
          <a:bodyPr wrap="square" rtlCol="0">
            <a:spAutoFit/>
          </a:bodyPr>
          <a:lstStyle>
            <a:defPPr>
              <a:defRPr lang="en-US"/>
            </a:defPPr>
            <a:lvl1pPr>
              <a:defRPr sz="1600">
                <a:solidFill>
                  <a:schemeClr val="accent6">
                    <a:lumMod val="75000"/>
                  </a:schemeClr>
                </a:solidFill>
                <a:latin typeface="Arial" panose="020B0604020202020204" pitchFamily="34" charset="0"/>
                <a:cs typeface="Arial" panose="020B0604020202020204" pitchFamily="34" charset="0"/>
              </a:defRPr>
            </a:lvl1pPr>
          </a:lstStyle>
          <a:p>
            <a:pPr algn="just"/>
            <a:r>
              <a:rPr lang="en-US" altLang="en-US" sz="1400" dirty="0"/>
              <a:t>A spectacular beachfront setting on the Red Sea welcomes you to a 307 </a:t>
            </a:r>
            <a:r>
              <a:rPr lang="en-US" altLang="en-US" sz="1400" dirty="0" smtClean="0"/>
              <a:t>m², two level </a:t>
            </a:r>
            <a:r>
              <a:rPr lang="en-US" altLang="en-US" sz="1400" dirty="0"/>
              <a:t>retreat featuring a ground level that opens onto a 114 </a:t>
            </a:r>
            <a:r>
              <a:rPr lang="en-US" altLang="en-US" sz="1400" dirty="0" smtClean="0"/>
              <a:t>m² private </a:t>
            </a:r>
            <a:r>
              <a:rPr lang="en-US" altLang="en-US" sz="1400" dirty="0"/>
              <a:t>verandah. Lavish decoration includes an outdoor dining area on the verandah, guest living room, dining room, writing desk and guest toilet, fully equipped kitchen with service door and twin guest room and bathroom, with shower and bath. Upstairs features include a master bedroom covering 54 </a:t>
            </a:r>
            <a:r>
              <a:rPr lang="en-US" altLang="en-US" sz="1400" dirty="0" smtClean="0"/>
              <a:t>m² with </a:t>
            </a:r>
            <a:r>
              <a:rPr lang="en-US" altLang="en-US" sz="1400" dirty="0"/>
              <a:t>a king-size bed, living room with writing desk, master bathroom with step-in Jacuzzi, two vanity tables and walk-in wardrobe, guest bedroom of 47 m² </a:t>
            </a:r>
            <a:r>
              <a:rPr lang="en-US" altLang="en-US" sz="1400" dirty="0" smtClean="0"/>
              <a:t>and bathroom. </a:t>
            </a:r>
            <a:endParaRPr lang="en-US" altLang="en-US" sz="1400" dirty="0"/>
          </a:p>
        </p:txBody>
      </p:sp>
    </p:spTree>
    <p:extLst>
      <p:ext uri="{BB962C8B-B14F-4D97-AF65-F5344CB8AC3E}">
        <p14:creationId xmlns:p14="http://schemas.microsoft.com/office/powerpoint/2010/main" val="3601323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villa_bedroom low"/>
          <p:cNvPicPr>
            <a:picLocks noChangeAspect="1" noChangeArrowheads="1"/>
          </p:cNvPicPr>
          <p:nvPr/>
        </p:nvPicPr>
        <p:blipFill rotWithShape="1">
          <a:blip r:embed="rId2" cstate="screen">
            <a:lum contrast="6000"/>
            <a:extLst>
              <a:ext uri="{28A0092B-C50C-407E-A947-70E740481C1C}">
                <a14:useLocalDpi xmlns:a14="http://schemas.microsoft.com/office/drawing/2010/main"/>
              </a:ext>
            </a:extLst>
          </a:blip>
          <a:srcRect t="3431" r="4074" b="-385"/>
          <a:stretch/>
        </p:blipFill>
        <p:spPr bwMode="auto">
          <a:xfrm>
            <a:off x="22859" y="3520440"/>
            <a:ext cx="4480561" cy="334072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villa_terrace low"/>
          <p:cNvPicPr>
            <a:picLocks noChangeAspect="1" noChangeArrowheads="1"/>
          </p:cNvPicPr>
          <p:nvPr/>
        </p:nvPicPr>
        <p:blipFill rotWithShape="1">
          <a:blip r:embed="rId3" cstate="screen">
            <a:lum bright="6000" contrast="12000"/>
            <a:extLst>
              <a:ext uri="{28A0092B-C50C-407E-A947-70E740481C1C}">
                <a14:useLocalDpi xmlns:a14="http://schemas.microsoft.com/office/drawing/2010/main"/>
              </a:ext>
            </a:extLst>
          </a:blip>
          <a:srcRect l="-4898" t="-330" r="8345" b="330"/>
          <a:stretch/>
        </p:blipFill>
        <p:spPr bwMode="auto">
          <a:xfrm>
            <a:off x="-229169" y="-14594"/>
            <a:ext cx="4732590" cy="3464551"/>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villa_pool"/>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773"/>
          <a:stretch/>
        </p:blipFill>
        <p:spPr bwMode="auto">
          <a:xfrm>
            <a:off x="4560570" y="-6046"/>
            <a:ext cx="4561063" cy="3444189"/>
          </a:xfrm>
          <a:prstGeom prst="rect">
            <a:avLst/>
          </a:prstGeom>
          <a:noFill/>
          <a:extLst>
            <a:ext uri="{909E8E84-426E-40DD-AFC4-6F175D3DCCD1}">
              <a14:hiddenFill xmlns:a14="http://schemas.microsoft.com/office/drawing/2010/main">
                <a:solidFill>
                  <a:srgbClr val="FFFFFF"/>
                </a:solidFill>
              </a14:hiddenFill>
            </a:ext>
          </a:extLst>
        </p:spPr>
      </p:pic>
      <p:sp>
        <p:nvSpPr>
          <p:cNvPr id="11270" name="Text Box 6"/>
          <p:cNvSpPr txBox="1">
            <a:spLocks noChangeArrowheads="1"/>
          </p:cNvSpPr>
          <p:nvPr/>
        </p:nvSpPr>
        <p:spPr bwMode="auto">
          <a:xfrm>
            <a:off x="82225" y="3127668"/>
            <a:ext cx="1404998" cy="25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79563">
              <a:defRPr>
                <a:solidFill>
                  <a:schemeClr val="tx1"/>
                </a:solidFill>
                <a:latin typeface="Arial" panose="020B0604020202020204" pitchFamily="34" charset="0"/>
                <a:cs typeface="Arial" panose="020B0604020202020204" pitchFamily="34" charset="0"/>
              </a:defRPr>
            </a:lvl1pPr>
            <a:lvl2pPr defTabSz="1579563">
              <a:defRPr>
                <a:solidFill>
                  <a:schemeClr val="tx1"/>
                </a:solidFill>
                <a:latin typeface="Arial" panose="020B0604020202020204" pitchFamily="34" charset="0"/>
                <a:cs typeface="Arial" panose="020B0604020202020204" pitchFamily="34" charset="0"/>
              </a:defRPr>
            </a:lvl2pPr>
            <a:lvl3pPr defTabSz="1579563">
              <a:defRPr>
                <a:solidFill>
                  <a:schemeClr val="tx1"/>
                </a:solidFill>
                <a:latin typeface="Arial" panose="020B0604020202020204" pitchFamily="34" charset="0"/>
                <a:cs typeface="Arial" panose="020B0604020202020204" pitchFamily="34" charset="0"/>
              </a:defRPr>
            </a:lvl3pPr>
            <a:lvl4pPr defTabSz="1579563">
              <a:defRPr>
                <a:solidFill>
                  <a:schemeClr val="tx1"/>
                </a:solidFill>
                <a:latin typeface="Arial" panose="020B0604020202020204" pitchFamily="34" charset="0"/>
                <a:cs typeface="Arial" panose="020B0604020202020204" pitchFamily="34" charset="0"/>
              </a:defRPr>
            </a:lvl4pPr>
            <a:lvl5pPr defTabSz="1579563">
              <a:defRPr>
                <a:solidFill>
                  <a:schemeClr val="tx1"/>
                </a:solidFill>
                <a:latin typeface="Arial" panose="020B0604020202020204" pitchFamily="34" charset="0"/>
                <a:cs typeface="Arial" panose="020B0604020202020204" pitchFamily="34" charset="0"/>
              </a:defRPr>
            </a:lvl5pPr>
            <a:lvl6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spcBef>
                <a:spcPct val="50000"/>
              </a:spcBef>
            </a:pPr>
            <a:r>
              <a:rPr lang="en-US" altLang="en-US" sz="1026" dirty="0">
                <a:solidFill>
                  <a:schemeClr val="bg1"/>
                </a:solidFill>
                <a:latin typeface="News Gothic MT" pitchFamily="34" charset="0"/>
              </a:rPr>
              <a:t>Villa Terrace</a:t>
            </a:r>
          </a:p>
        </p:txBody>
      </p:sp>
      <p:sp>
        <p:nvSpPr>
          <p:cNvPr id="11273" name="Text Box 9"/>
          <p:cNvSpPr txBox="1">
            <a:spLocks noChangeArrowheads="1"/>
          </p:cNvSpPr>
          <p:nvPr/>
        </p:nvSpPr>
        <p:spPr bwMode="auto">
          <a:xfrm>
            <a:off x="4655971" y="3117709"/>
            <a:ext cx="1466081" cy="25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79563">
              <a:defRPr>
                <a:solidFill>
                  <a:schemeClr val="tx1"/>
                </a:solidFill>
                <a:latin typeface="Arial" panose="020B0604020202020204" pitchFamily="34" charset="0"/>
                <a:cs typeface="Arial" panose="020B0604020202020204" pitchFamily="34" charset="0"/>
              </a:defRPr>
            </a:lvl1pPr>
            <a:lvl2pPr defTabSz="1579563">
              <a:defRPr>
                <a:solidFill>
                  <a:schemeClr val="tx1"/>
                </a:solidFill>
                <a:latin typeface="Arial" panose="020B0604020202020204" pitchFamily="34" charset="0"/>
                <a:cs typeface="Arial" panose="020B0604020202020204" pitchFamily="34" charset="0"/>
              </a:defRPr>
            </a:lvl2pPr>
            <a:lvl3pPr defTabSz="1579563">
              <a:defRPr>
                <a:solidFill>
                  <a:schemeClr val="tx1"/>
                </a:solidFill>
                <a:latin typeface="Arial" panose="020B0604020202020204" pitchFamily="34" charset="0"/>
                <a:cs typeface="Arial" panose="020B0604020202020204" pitchFamily="34" charset="0"/>
              </a:defRPr>
            </a:lvl3pPr>
            <a:lvl4pPr defTabSz="1579563">
              <a:defRPr>
                <a:solidFill>
                  <a:schemeClr val="tx1"/>
                </a:solidFill>
                <a:latin typeface="Arial" panose="020B0604020202020204" pitchFamily="34" charset="0"/>
                <a:cs typeface="Arial" panose="020B0604020202020204" pitchFamily="34" charset="0"/>
              </a:defRPr>
            </a:lvl4pPr>
            <a:lvl5pPr defTabSz="1579563">
              <a:defRPr>
                <a:solidFill>
                  <a:schemeClr val="tx1"/>
                </a:solidFill>
                <a:latin typeface="Arial" panose="020B0604020202020204" pitchFamily="34" charset="0"/>
                <a:cs typeface="Arial" panose="020B0604020202020204" pitchFamily="34" charset="0"/>
              </a:defRPr>
            </a:lvl5pPr>
            <a:lvl6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spcBef>
                <a:spcPct val="50000"/>
              </a:spcBef>
            </a:pPr>
            <a:r>
              <a:rPr lang="en-US" altLang="en-US" sz="1026" dirty="0">
                <a:solidFill>
                  <a:schemeClr val="bg1"/>
                </a:solidFill>
                <a:latin typeface="News Gothic MT" pitchFamily="34" charset="0"/>
              </a:rPr>
              <a:t>Villa Swimming Pool</a:t>
            </a:r>
          </a:p>
        </p:txBody>
      </p:sp>
      <p:sp>
        <p:nvSpPr>
          <p:cNvPr id="8" name="Text Box 5"/>
          <p:cNvSpPr txBox="1">
            <a:spLocks noChangeArrowheads="1"/>
          </p:cNvSpPr>
          <p:nvPr/>
        </p:nvSpPr>
        <p:spPr bwMode="auto">
          <a:xfrm>
            <a:off x="149423" y="6488376"/>
            <a:ext cx="1270603" cy="25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79563">
              <a:defRPr>
                <a:solidFill>
                  <a:schemeClr val="tx1"/>
                </a:solidFill>
                <a:latin typeface="Arial" panose="020B0604020202020204" pitchFamily="34" charset="0"/>
                <a:cs typeface="Arial" panose="020B0604020202020204" pitchFamily="34" charset="0"/>
              </a:defRPr>
            </a:lvl1pPr>
            <a:lvl2pPr defTabSz="1579563">
              <a:defRPr>
                <a:solidFill>
                  <a:schemeClr val="tx1"/>
                </a:solidFill>
                <a:latin typeface="Arial" panose="020B0604020202020204" pitchFamily="34" charset="0"/>
                <a:cs typeface="Arial" panose="020B0604020202020204" pitchFamily="34" charset="0"/>
              </a:defRPr>
            </a:lvl2pPr>
            <a:lvl3pPr defTabSz="1579563">
              <a:defRPr>
                <a:solidFill>
                  <a:schemeClr val="tx1"/>
                </a:solidFill>
                <a:latin typeface="Arial" panose="020B0604020202020204" pitchFamily="34" charset="0"/>
                <a:cs typeface="Arial" panose="020B0604020202020204" pitchFamily="34" charset="0"/>
              </a:defRPr>
            </a:lvl3pPr>
            <a:lvl4pPr defTabSz="1579563">
              <a:defRPr>
                <a:solidFill>
                  <a:schemeClr val="tx1"/>
                </a:solidFill>
                <a:latin typeface="Arial" panose="020B0604020202020204" pitchFamily="34" charset="0"/>
                <a:cs typeface="Arial" panose="020B0604020202020204" pitchFamily="34" charset="0"/>
              </a:defRPr>
            </a:lvl4pPr>
            <a:lvl5pPr defTabSz="1579563">
              <a:defRPr>
                <a:solidFill>
                  <a:schemeClr val="tx1"/>
                </a:solidFill>
                <a:latin typeface="Arial" panose="020B0604020202020204" pitchFamily="34" charset="0"/>
                <a:cs typeface="Arial" panose="020B0604020202020204" pitchFamily="34" charset="0"/>
              </a:defRPr>
            </a:lvl5pPr>
            <a:lvl6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spcBef>
                <a:spcPct val="50000"/>
              </a:spcBef>
            </a:pPr>
            <a:r>
              <a:rPr lang="en-US" altLang="en-US" sz="1026" dirty="0">
                <a:solidFill>
                  <a:schemeClr val="bg1"/>
                </a:solidFill>
                <a:latin typeface="News Gothic MT" pitchFamily="34" charset="0"/>
              </a:rPr>
              <a:t>Villa Bedroom</a:t>
            </a:r>
          </a:p>
        </p:txBody>
      </p:sp>
      <p:pic>
        <p:nvPicPr>
          <p:cNvPr id="9" name="Picture 6" descr="Villa_living room"/>
          <p:cNvPicPr>
            <a:picLocks noChangeAspect="1" noChangeArrowheads="1"/>
          </p:cNvPicPr>
          <p:nvPr/>
        </p:nvPicPr>
        <p:blipFill rotWithShape="1">
          <a:blip r:embed="rId5" cstate="screen">
            <a:lum contrast="6000"/>
            <a:extLst>
              <a:ext uri="{28A0092B-C50C-407E-A947-70E740481C1C}">
                <a14:useLocalDpi xmlns:a14="http://schemas.microsoft.com/office/drawing/2010/main"/>
              </a:ext>
            </a:extLst>
          </a:blip>
          <a:srcRect l="4800" t="2414"/>
          <a:stretch/>
        </p:blipFill>
        <p:spPr bwMode="auto">
          <a:xfrm>
            <a:off x="4560570" y="3520440"/>
            <a:ext cx="4558290" cy="332765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7"/>
          <p:cNvSpPr txBox="1">
            <a:spLocks noChangeArrowheads="1"/>
          </p:cNvSpPr>
          <p:nvPr/>
        </p:nvSpPr>
        <p:spPr bwMode="auto">
          <a:xfrm>
            <a:off x="4786290" y="6501408"/>
            <a:ext cx="1205444" cy="25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79563">
              <a:defRPr>
                <a:solidFill>
                  <a:schemeClr val="tx1"/>
                </a:solidFill>
                <a:latin typeface="Arial" panose="020B0604020202020204" pitchFamily="34" charset="0"/>
                <a:cs typeface="Arial" panose="020B0604020202020204" pitchFamily="34" charset="0"/>
              </a:defRPr>
            </a:lvl1pPr>
            <a:lvl2pPr defTabSz="1579563">
              <a:defRPr>
                <a:solidFill>
                  <a:schemeClr val="tx1"/>
                </a:solidFill>
                <a:latin typeface="Arial" panose="020B0604020202020204" pitchFamily="34" charset="0"/>
                <a:cs typeface="Arial" panose="020B0604020202020204" pitchFamily="34" charset="0"/>
              </a:defRPr>
            </a:lvl2pPr>
            <a:lvl3pPr defTabSz="1579563">
              <a:defRPr>
                <a:solidFill>
                  <a:schemeClr val="tx1"/>
                </a:solidFill>
                <a:latin typeface="Arial" panose="020B0604020202020204" pitchFamily="34" charset="0"/>
                <a:cs typeface="Arial" panose="020B0604020202020204" pitchFamily="34" charset="0"/>
              </a:defRPr>
            </a:lvl3pPr>
            <a:lvl4pPr defTabSz="1579563">
              <a:defRPr>
                <a:solidFill>
                  <a:schemeClr val="tx1"/>
                </a:solidFill>
                <a:latin typeface="Arial" panose="020B0604020202020204" pitchFamily="34" charset="0"/>
                <a:cs typeface="Arial" panose="020B0604020202020204" pitchFamily="34" charset="0"/>
              </a:defRPr>
            </a:lvl4pPr>
            <a:lvl5pPr defTabSz="1579563">
              <a:defRPr>
                <a:solidFill>
                  <a:schemeClr val="tx1"/>
                </a:solidFill>
                <a:latin typeface="Arial" panose="020B0604020202020204" pitchFamily="34" charset="0"/>
                <a:cs typeface="Arial" panose="020B0604020202020204" pitchFamily="34" charset="0"/>
              </a:defRPr>
            </a:lvl5pPr>
            <a:lvl6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spcBef>
                <a:spcPct val="50000"/>
              </a:spcBef>
            </a:pPr>
            <a:r>
              <a:rPr lang="en-US" altLang="en-US" sz="1026" dirty="0">
                <a:solidFill>
                  <a:schemeClr val="bg1"/>
                </a:solidFill>
                <a:latin typeface="News Gothic MT" pitchFamily="34" charset="0"/>
              </a:rPr>
              <a:t>Villa Living Room</a:t>
            </a:r>
          </a:p>
        </p:txBody>
      </p:sp>
    </p:spTree>
    <p:extLst>
      <p:ext uri="{BB962C8B-B14F-4D97-AF65-F5344CB8AC3E}">
        <p14:creationId xmlns:p14="http://schemas.microsoft.com/office/powerpoint/2010/main" val="3041657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R_11.8_PowerPoints_divider_hc_orange-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p:nvSpPr>
        <p:spPr>
          <a:xfrm>
            <a:off x="0" y="2905780"/>
            <a:ext cx="9144000" cy="615553"/>
          </a:xfrm>
          <a:prstGeom prst="rect">
            <a:avLst/>
          </a:prstGeom>
        </p:spPr>
        <p:txBody>
          <a:bodyPr wrap="square">
            <a:spAutoFit/>
          </a:bodyPr>
          <a:lstStyle/>
          <a:p>
            <a:pPr algn="ctr"/>
            <a:r>
              <a:rPr lang="en-US" sz="3400" dirty="0" smtClean="0">
                <a:solidFill>
                  <a:srgbClr val="FFFFFF"/>
                </a:solidFill>
                <a:latin typeface="Arial"/>
                <a:cs typeface="Arial"/>
              </a:rPr>
              <a:t>Culinary Experience </a:t>
            </a:r>
            <a:endParaRPr lang="en-US" sz="3400" dirty="0">
              <a:solidFill>
                <a:srgbClr val="FFFFFF"/>
              </a:solidFill>
              <a:latin typeface="Arial"/>
              <a:cs typeface="Arial"/>
            </a:endParaRPr>
          </a:p>
        </p:txBody>
      </p:sp>
    </p:spTree>
    <p:extLst>
      <p:ext uri="{BB962C8B-B14F-4D97-AF65-F5344CB8AC3E}">
        <p14:creationId xmlns:p14="http://schemas.microsoft.com/office/powerpoint/2010/main" val="1260559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R_11.8_PowerPoints_insidepages__EXAMPLE_OO-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7818" y="0"/>
            <a:ext cx="9351818" cy="6858000"/>
          </a:xfrm>
          <a:prstGeom prst="rect">
            <a:avLst/>
          </a:prstGeom>
        </p:spPr>
      </p:pic>
      <p:sp>
        <p:nvSpPr>
          <p:cNvPr id="8" name="Rectangle 7"/>
          <p:cNvSpPr/>
          <p:nvPr/>
        </p:nvSpPr>
        <p:spPr>
          <a:xfrm>
            <a:off x="8606119" y="6342502"/>
            <a:ext cx="351117" cy="246221"/>
          </a:xfrm>
          <a:prstGeom prst="rect">
            <a:avLst/>
          </a:prstGeom>
        </p:spPr>
        <p:txBody>
          <a:bodyPr wrap="square">
            <a:spAutoFit/>
          </a:bodyPr>
          <a:lstStyle/>
          <a:p>
            <a:pPr algn="r"/>
            <a:fld id="{41B591F3-E86D-C44E-B806-004811DAFB9D}" type="slidenum">
              <a:rPr lang="en-US" sz="1000" smtClean="0">
                <a:solidFill>
                  <a:schemeClr val="bg1"/>
                </a:solidFill>
                <a:latin typeface="Arial"/>
                <a:cs typeface="Arial"/>
              </a:rPr>
              <a:pPr algn="r"/>
              <a:t>2</a:t>
            </a:fld>
            <a:endParaRPr lang="en-US" sz="1000" dirty="0">
              <a:solidFill>
                <a:schemeClr val="bg1"/>
              </a:solidFill>
              <a:latin typeface="Arial"/>
              <a:cs typeface="Arial"/>
            </a:endParaRPr>
          </a:p>
        </p:txBody>
      </p:sp>
      <p:sp>
        <p:nvSpPr>
          <p:cNvPr id="4" name="TextBox 3"/>
          <p:cNvSpPr txBox="1"/>
          <p:nvPr/>
        </p:nvSpPr>
        <p:spPr>
          <a:xfrm>
            <a:off x="350446" y="673849"/>
            <a:ext cx="2852928" cy="461665"/>
          </a:xfrm>
          <a:prstGeom prst="rect">
            <a:avLst/>
          </a:prstGeom>
          <a:noFill/>
        </p:spPr>
        <p:txBody>
          <a:bodyPr wrap="square" rtlCol="0">
            <a:spAutoFit/>
          </a:bodyPr>
          <a:lstStyle/>
          <a:p>
            <a:r>
              <a:rPr lang="en-US" sz="2400" dirty="0" smtClean="0">
                <a:solidFill>
                  <a:schemeClr val="accent6">
                    <a:lumMod val="75000"/>
                  </a:schemeClr>
                </a:solidFill>
                <a:latin typeface="Arial" panose="020B0604020202020204" pitchFamily="34" charset="0"/>
                <a:cs typeface="Arial" panose="020B0604020202020204" pitchFamily="34" charset="0"/>
              </a:rPr>
              <a:t>Location</a:t>
            </a:r>
            <a:endParaRPr lang="en-US" sz="2400" dirty="0">
              <a:solidFill>
                <a:schemeClr val="accent6">
                  <a:lumMod val="75000"/>
                </a:schemeClr>
              </a:solidFill>
              <a:latin typeface="Arial" panose="020B0604020202020204" pitchFamily="34" charset="0"/>
              <a:cs typeface="Arial" panose="020B0604020202020204" pitchFamily="34" charset="0"/>
            </a:endParaRPr>
          </a:p>
        </p:txBody>
      </p:sp>
      <p:sp>
        <p:nvSpPr>
          <p:cNvPr id="12" name="TextBox 11"/>
          <p:cNvSpPr txBox="1"/>
          <p:nvPr/>
        </p:nvSpPr>
        <p:spPr>
          <a:xfrm>
            <a:off x="350446" y="1287423"/>
            <a:ext cx="7144754" cy="1538883"/>
          </a:xfrm>
          <a:prstGeom prst="rect">
            <a:avLst/>
          </a:prstGeom>
          <a:noFill/>
        </p:spPr>
        <p:txBody>
          <a:bodyPr wrap="square" rtlCol="0">
            <a:spAutoFit/>
          </a:bodyPr>
          <a:lstStyle/>
          <a:p>
            <a:pPr algn="just"/>
            <a:r>
              <a:rPr lang="en-US" sz="1400" dirty="0">
                <a:solidFill>
                  <a:schemeClr val="accent6">
                    <a:lumMod val="75000"/>
                  </a:schemeClr>
                </a:solidFill>
                <a:latin typeface="Arial" panose="020B0604020202020204" pitchFamily="34" charset="0"/>
                <a:cs typeface="Arial" panose="020B0604020202020204" pitchFamily="34" charset="0"/>
              </a:rPr>
              <a:t>Hyatt Regency Sharm El Sheikh is ideally situated in the Gardens Bay, based on the edge of an aqua oasis overlooking one of the world’s best diving and snorkeling spots, with direct access to the splendid marine life of Sharm El Sheikh boasting one of the most beautiful beaches in Sharm El Sheikh </a:t>
            </a:r>
            <a:r>
              <a:rPr lang="en-US" sz="1400" dirty="0" smtClean="0">
                <a:solidFill>
                  <a:schemeClr val="accent6">
                    <a:lumMod val="75000"/>
                  </a:schemeClr>
                </a:solidFill>
                <a:latin typeface="Arial" panose="020B0604020202020204" pitchFamily="34" charset="0"/>
                <a:cs typeface="Arial" panose="020B0604020202020204" pitchFamily="34" charset="0"/>
              </a:rPr>
              <a:t>and coupled </a:t>
            </a:r>
            <a:r>
              <a:rPr lang="en-US" sz="1400" dirty="0">
                <a:solidFill>
                  <a:schemeClr val="accent6">
                    <a:lumMod val="75000"/>
                  </a:schemeClr>
                </a:solidFill>
                <a:latin typeface="Arial" panose="020B0604020202020204" pitchFamily="34" charset="0"/>
                <a:cs typeface="Arial" panose="020B0604020202020204" pitchFamily="34" charset="0"/>
              </a:rPr>
              <a:t>with a panoramic views of the Sinai mountains.</a:t>
            </a:r>
          </a:p>
          <a:p>
            <a:pPr algn="just"/>
            <a:endParaRPr lang="en-US" sz="1000" dirty="0">
              <a:solidFill>
                <a:schemeClr val="accent6">
                  <a:lumMod val="75000"/>
                </a:schemeClr>
              </a:solidFill>
              <a:latin typeface="Arial" panose="020B0604020202020204" pitchFamily="34" charset="0"/>
              <a:cs typeface="Arial" panose="020B0604020202020204" pitchFamily="34" charset="0"/>
            </a:endParaRPr>
          </a:p>
          <a:p>
            <a:pPr algn="just"/>
            <a:r>
              <a:rPr lang="en-US" sz="1400" dirty="0">
                <a:solidFill>
                  <a:schemeClr val="accent6">
                    <a:lumMod val="75000"/>
                  </a:schemeClr>
                </a:solidFill>
                <a:latin typeface="Arial" panose="020B0604020202020204" pitchFamily="34" charset="0"/>
                <a:cs typeface="Arial" panose="020B0604020202020204" pitchFamily="34" charset="0"/>
              </a:rPr>
              <a:t>Only10 minutes by car from Sharm El Sheikh International Airport.</a:t>
            </a:r>
          </a:p>
        </p:txBody>
      </p:sp>
      <p:sp>
        <p:nvSpPr>
          <p:cNvPr id="13" name="TextBox 12"/>
          <p:cNvSpPr txBox="1"/>
          <p:nvPr/>
        </p:nvSpPr>
        <p:spPr>
          <a:xfrm>
            <a:off x="4778631" y="3034516"/>
            <a:ext cx="3338599" cy="3539430"/>
          </a:xfrm>
          <a:prstGeom prst="rect">
            <a:avLst/>
          </a:prstGeom>
          <a:noFill/>
        </p:spPr>
        <p:txBody>
          <a:bodyPr wrap="square" rtlCol="0">
            <a:spAutoFit/>
          </a:bodyPr>
          <a:lstStyle/>
          <a:p>
            <a:r>
              <a:rPr lang="en-US" sz="1400" dirty="0">
                <a:solidFill>
                  <a:schemeClr val="accent6">
                    <a:lumMod val="75000"/>
                  </a:schemeClr>
                </a:solidFill>
                <a:latin typeface="Arial" panose="020B0604020202020204" pitchFamily="34" charset="0"/>
                <a:cs typeface="Arial" panose="020B0604020202020204" pitchFamily="34" charset="0"/>
              </a:rPr>
              <a:t>Popular </a:t>
            </a:r>
            <a:r>
              <a:rPr lang="en-US" sz="1400" dirty="0" smtClean="0">
                <a:solidFill>
                  <a:schemeClr val="accent6">
                    <a:lumMod val="75000"/>
                  </a:schemeClr>
                </a:solidFill>
                <a:latin typeface="Arial" panose="020B0604020202020204" pitchFamily="34" charset="0"/>
                <a:cs typeface="Arial" panose="020B0604020202020204" pitchFamily="34" charset="0"/>
              </a:rPr>
              <a:t>sightseeing &amp; attractions</a:t>
            </a:r>
            <a:endParaRPr lang="en-US" sz="1400" dirty="0">
              <a:solidFill>
                <a:schemeClr val="accent6">
                  <a:lumMod val="7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400" dirty="0">
                <a:solidFill>
                  <a:schemeClr val="accent6">
                    <a:lumMod val="75000"/>
                  </a:schemeClr>
                </a:solidFill>
                <a:latin typeface="Arial" panose="020B0604020202020204" pitchFamily="34" charset="0"/>
                <a:cs typeface="Arial" panose="020B0604020202020204" pitchFamily="34" charset="0"/>
              </a:rPr>
              <a:t>Saint Catherine Monastery</a:t>
            </a:r>
          </a:p>
          <a:p>
            <a:pPr marL="285750" indent="-285750">
              <a:buFont typeface="Wingdings" panose="05000000000000000000" pitchFamily="2" charset="2"/>
              <a:buChar char="§"/>
            </a:pPr>
            <a:r>
              <a:rPr lang="en-US" sz="1400" dirty="0">
                <a:solidFill>
                  <a:schemeClr val="accent6">
                    <a:lumMod val="75000"/>
                  </a:schemeClr>
                </a:solidFill>
                <a:latin typeface="Arial" panose="020B0604020202020204" pitchFamily="34" charset="0"/>
                <a:cs typeface="Arial" panose="020B0604020202020204" pitchFamily="34" charset="0"/>
              </a:rPr>
              <a:t>Moses Mountain </a:t>
            </a:r>
          </a:p>
          <a:p>
            <a:pPr marL="285750" indent="-285750">
              <a:buFont typeface="Wingdings" panose="05000000000000000000" pitchFamily="2" charset="2"/>
              <a:buChar char="§"/>
            </a:pPr>
            <a:r>
              <a:rPr lang="en-US" sz="1400" dirty="0">
                <a:solidFill>
                  <a:schemeClr val="accent6">
                    <a:lumMod val="75000"/>
                  </a:schemeClr>
                </a:solidFill>
                <a:latin typeface="Arial" panose="020B0604020202020204" pitchFamily="34" charset="0"/>
                <a:cs typeface="Arial" panose="020B0604020202020204" pitchFamily="34" charset="0"/>
              </a:rPr>
              <a:t>Colored Canyon and Blue Hole</a:t>
            </a:r>
          </a:p>
          <a:p>
            <a:pPr marL="285750" indent="-285750">
              <a:buFont typeface="Wingdings" panose="05000000000000000000" pitchFamily="2" charset="2"/>
              <a:buChar char="§"/>
            </a:pPr>
            <a:r>
              <a:rPr lang="en-US" sz="1400" dirty="0" err="1">
                <a:solidFill>
                  <a:schemeClr val="accent6">
                    <a:lumMod val="75000"/>
                  </a:schemeClr>
                </a:solidFill>
                <a:latin typeface="Arial" panose="020B0604020202020204" pitchFamily="34" charset="0"/>
                <a:cs typeface="Arial" panose="020B0604020202020204" pitchFamily="34" charset="0"/>
              </a:rPr>
              <a:t>Thistlegorm</a:t>
            </a:r>
            <a:r>
              <a:rPr lang="en-US" sz="1400" dirty="0">
                <a:solidFill>
                  <a:schemeClr val="accent6">
                    <a:lumMod val="75000"/>
                  </a:schemeClr>
                </a:solidFill>
                <a:latin typeface="Arial" panose="020B0604020202020204" pitchFamily="34" charset="0"/>
                <a:cs typeface="Arial" panose="020B0604020202020204" pitchFamily="34" charset="0"/>
              </a:rPr>
              <a:t> Wreck ship</a:t>
            </a:r>
          </a:p>
          <a:p>
            <a:pPr marL="285750" indent="-285750">
              <a:buFont typeface="Wingdings" panose="05000000000000000000" pitchFamily="2" charset="2"/>
              <a:buChar char="§"/>
            </a:pPr>
            <a:r>
              <a:rPr lang="en-US" sz="1400" dirty="0">
                <a:solidFill>
                  <a:schemeClr val="accent6">
                    <a:lumMod val="75000"/>
                  </a:schemeClr>
                </a:solidFill>
                <a:latin typeface="Arial" panose="020B0604020202020204" pitchFamily="34" charset="0"/>
                <a:cs typeface="Arial" panose="020B0604020202020204" pitchFamily="34" charset="0"/>
              </a:rPr>
              <a:t>Nabq National Park </a:t>
            </a:r>
          </a:p>
          <a:p>
            <a:pPr marL="285750" indent="-285750">
              <a:buFont typeface="Wingdings" panose="05000000000000000000" pitchFamily="2" charset="2"/>
              <a:buChar char="§"/>
            </a:pPr>
            <a:r>
              <a:rPr lang="en-US" sz="1400" dirty="0" err="1">
                <a:solidFill>
                  <a:schemeClr val="accent6">
                    <a:lumMod val="75000"/>
                  </a:schemeClr>
                </a:solidFill>
                <a:latin typeface="Arial" panose="020B0604020202020204" pitchFamily="34" charset="0"/>
                <a:cs typeface="Arial" panose="020B0604020202020204" pitchFamily="34" charset="0"/>
              </a:rPr>
              <a:t>Ras</a:t>
            </a:r>
            <a:r>
              <a:rPr lang="en-US" sz="1400" dirty="0">
                <a:solidFill>
                  <a:schemeClr val="accent6">
                    <a:lumMod val="75000"/>
                  </a:schemeClr>
                </a:solidFill>
                <a:latin typeface="Arial" panose="020B0604020202020204" pitchFamily="34" charset="0"/>
                <a:cs typeface="Arial" panose="020B0604020202020204" pitchFamily="34" charset="0"/>
              </a:rPr>
              <a:t> Abu </a:t>
            </a:r>
            <a:r>
              <a:rPr lang="en-US" sz="1400" dirty="0" err="1">
                <a:solidFill>
                  <a:schemeClr val="accent6">
                    <a:lumMod val="75000"/>
                  </a:schemeClr>
                </a:solidFill>
                <a:latin typeface="Arial" panose="020B0604020202020204" pitchFamily="34" charset="0"/>
                <a:cs typeface="Arial" panose="020B0604020202020204" pitchFamily="34" charset="0"/>
              </a:rPr>
              <a:t>Ghalum</a:t>
            </a:r>
            <a:r>
              <a:rPr lang="en-US" sz="1400" dirty="0">
                <a:solidFill>
                  <a:schemeClr val="accent6">
                    <a:lumMod val="75000"/>
                  </a:schemeClr>
                </a:solidFill>
                <a:latin typeface="Arial" panose="020B0604020202020204" pitchFamily="34" charset="0"/>
                <a:cs typeface="Arial" panose="020B0604020202020204" pitchFamily="34" charset="0"/>
              </a:rPr>
              <a:t> National Park</a:t>
            </a:r>
          </a:p>
          <a:p>
            <a:pPr marL="285750" indent="-285750">
              <a:buFont typeface="Wingdings" panose="05000000000000000000" pitchFamily="2" charset="2"/>
              <a:buChar char="§"/>
            </a:pPr>
            <a:r>
              <a:rPr lang="en-US" sz="1400" dirty="0" err="1" smtClean="0">
                <a:solidFill>
                  <a:schemeClr val="accent6">
                    <a:lumMod val="75000"/>
                  </a:schemeClr>
                </a:solidFill>
                <a:latin typeface="Arial" panose="020B0604020202020204" pitchFamily="34" charset="0"/>
                <a:cs typeface="Arial" panose="020B0604020202020204" pitchFamily="34" charset="0"/>
              </a:rPr>
              <a:t>Ras</a:t>
            </a:r>
            <a:r>
              <a:rPr lang="en-US" sz="1400" dirty="0" smtClean="0">
                <a:solidFill>
                  <a:schemeClr val="accent6">
                    <a:lumMod val="75000"/>
                  </a:schemeClr>
                </a:solidFill>
                <a:latin typeface="Arial" panose="020B0604020202020204" pitchFamily="34" charset="0"/>
                <a:cs typeface="Arial" panose="020B0604020202020204" pitchFamily="34" charset="0"/>
              </a:rPr>
              <a:t> </a:t>
            </a:r>
            <a:r>
              <a:rPr lang="en-US" sz="1400" dirty="0">
                <a:solidFill>
                  <a:schemeClr val="accent6">
                    <a:lumMod val="75000"/>
                  </a:schemeClr>
                </a:solidFill>
                <a:latin typeface="Arial" panose="020B0604020202020204" pitchFamily="34" charset="0"/>
                <a:cs typeface="Arial" panose="020B0604020202020204" pitchFamily="34" charset="0"/>
              </a:rPr>
              <a:t>Mohamed National Park </a:t>
            </a:r>
          </a:p>
          <a:p>
            <a:pPr marL="285750" indent="-285750">
              <a:buFont typeface="Wingdings" panose="05000000000000000000" pitchFamily="2" charset="2"/>
              <a:buChar char="§"/>
            </a:pPr>
            <a:r>
              <a:rPr lang="en-US" sz="1400" dirty="0">
                <a:solidFill>
                  <a:schemeClr val="accent6">
                    <a:lumMod val="75000"/>
                  </a:schemeClr>
                </a:solidFill>
                <a:latin typeface="Arial" panose="020B0604020202020204" pitchFamily="34" charset="0"/>
                <a:cs typeface="Arial" panose="020B0604020202020204" pitchFamily="34" charset="0"/>
              </a:rPr>
              <a:t>Tiran Island</a:t>
            </a:r>
          </a:p>
          <a:p>
            <a:pPr marL="285750" indent="-285750">
              <a:buFont typeface="Wingdings" panose="05000000000000000000" pitchFamily="2" charset="2"/>
              <a:buChar char="§"/>
            </a:pPr>
            <a:r>
              <a:rPr lang="en-US" sz="1400" dirty="0">
                <a:solidFill>
                  <a:schemeClr val="accent6">
                    <a:lumMod val="75000"/>
                  </a:schemeClr>
                </a:solidFill>
                <a:latin typeface="Arial" panose="020B0604020202020204" pitchFamily="34" charset="0"/>
                <a:cs typeface="Arial" panose="020B0604020202020204" pitchFamily="34" charset="0"/>
              </a:rPr>
              <a:t>Quad </a:t>
            </a:r>
            <a:r>
              <a:rPr lang="en-US" sz="1400" dirty="0" smtClean="0">
                <a:solidFill>
                  <a:schemeClr val="accent6">
                    <a:lumMod val="75000"/>
                  </a:schemeClr>
                </a:solidFill>
                <a:latin typeface="Arial" panose="020B0604020202020204" pitchFamily="34" charset="0"/>
                <a:cs typeface="Arial" panose="020B0604020202020204" pitchFamily="34" charset="0"/>
              </a:rPr>
              <a:t>Safari</a:t>
            </a:r>
          </a:p>
          <a:p>
            <a:pPr marL="285750" indent="-285750">
              <a:buFont typeface="Wingdings" panose="05000000000000000000" pitchFamily="2" charset="2"/>
              <a:buChar char="§"/>
            </a:pPr>
            <a:r>
              <a:rPr lang="en-US" sz="1400" dirty="0" smtClean="0">
                <a:solidFill>
                  <a:schemeClr val="accent6">
                    <a:lumMod val="75000"/>
                  </a:schemeClr>
                </a:solidFill>
                <a:latin typeface="Arial" panose="020B0604020202020204" pitchFamily="34" charset="0"/>
                <a:cs typeface="Arial" panose="020B0604020202020204" pitchFamily="34" charset="0"/>
              </a:rPr>
              <a:t>Sharm Grand Casino </a:t>
            </a:r>
          </a:p>
          <a:p>
            <a:pPr marL="285750" indent="-285750">
              <a:buFont typeface="Wingdings" panose="05000000000000000000" pitchFamily="2" charset="2"/>
              <a:buChar char="§"/>
            </a:pPr>
            <a:r>
              <a:rPr lang="en-US" sz="1400" dirty="0" err="1" smtClean="0">
                <a:solidFill>
                  <a:schemeClr val="accent6">
                    <a:lumMod val="75000"/>
                  </a:schemeClr>
                </a:solidFill>
                <a:latin typeface="Arial" panose="020B0604020202020204" pitchFamily="34" charset="0"/>
                <a:cs typeface="Arial" panose="020B0604020202020204" pitchFamily="34" charset="0"/>
              </a:rPr>
              <a:t>Pharoah</a:t>
            </a:r>
            <a:r>
              <a:rPr lang="en-US" sz="1400" dirty="0" smtClean="0">
                <a:solidFill>
                  <a:schemeClr val="accent6">
                    <a:lumMod val="75000"/>
                  </a:schemeClr>
                </a:solidFill>
                <a:latin typeface="Arial" panose="020B0604020202020204" pitchFamily="34" charset="0"/>
                <a:cs typeface="Arial" panose="020B0604020202020204" pitchFamily="34" charset="0"/>
              </a:rPr>
              <a:t> Island and Salah El Din Citadel</a:t>
            </a:r>
          </a:p>
          <a:p>
            <a:pPr marL="285750" indent="-285750">
              <a:buFont typeface="Wingdings" panose="05000000000000000000" pitchFamily="2" charset="2"/>
              <a:buChar char="§"/>
            </a:pPr>
            <a:r>
              <a:rPr lang="en-US" sz="1400" dirty="0">
                <a:solidFill>
                  <a:schemeClr val="accent6">
                    <a:lumMod val="75000"/>
                  </a:schemeClr>
                </a:solidFill>
                <a:latin typeface="Arial" panose="020B0604020202020204" pitchFamily="34" charset="0"/>
                <a:cs typeface="Arial" panose="020B0604020202020204" pitchFamily="34" charset="0"/>
              </a:rPr>
              <a:t>Naama Bay</a:t>
            </a:r>
          </a:p>
          <a:p>
            <a:pPr marL="285750" indent="-285750">
              <a:buFont typeface="Wingdings" panose="05000000000000000000" pitchFamily="2" charset="2"/>
              <a:buChar char="§"/>
            </a:pPr>
            <a:r>
              <a:rPr lang="en-US" sz="1400" dirty="0" err="1" smtClean="0">
                <a:solidFill>
                  <a:schemeClr val="accent6">
                    <a:lumMod val="75000"/>
                  </a:schemeClr>
                </a:solidFill>
                <a:latin typeface="Arial" panose="020B0604020202020204" pitchFamily="34" charset="0"/>
                <a:cs typeface="Arial" panose="020B0604020202020204" pitchFamily="34" charset="0"/>
              </a:rPr>
              <a:t>Soho</a:t>
            </a:r>
            <a:r>
              <a:rPr lang="en-US" sz="1400" dirty="0" smtClean="0">
                <a:solidFill>
                  <a:schemeClr val="accent6">
                    <a:lumMod val="75000"/>
                  </a:schemeClr>
                </a:solidFill>
                <a:latin typeface="Arial" panose="020B0604020202020204" pitchFamily="34" charset="0"/>
                <a:cs typeface="Arial" panose="020B0604020202020204" pitchFamily="34" charset="0"/>
              </a:rPr>
              <a:t> Square</a:t>
            </a:r>
          </a:p>
          <a:p>
            <a:pPr marL="285750" indent="-285750">
              <a:buFont typeface="Wingdings" panose="05000000000000000000" pitchFamily="2" charset="2"/>
              <a:buChar char="§"/>
            </a:pPr>
            <a:endParaRPr lang="en-US" sz="1400" dirty="0">
              <a:solidFill>
                <a:schemeClr val="accent6">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a:stretch>
            <a:fillRect/>
          </a:stretch>
        </p:blipFill>
        <p:spPr>
          <a:xfrm>
            <a:off x="350446" y="2899053"/>
            <a:ext cx="4386656" cy="3810357"/>
          </a:xfrm>
          <a:prstGeom prst="rect">
            <a:avLst/>
          </a:prstGeom>
        </p:spPr>
      </p:pic>
    </p:spTree>
    <p:extLst>
      <p:ext uri="{BB962C8B-B14F-4D97-AF65-F5344CB8AC3E}">
        <p14:creationId xmlns:p14="http://schemas.microsoft.com/office/powerpoint/2010/main" val="977971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5173" y="1269698"/>
            <a:ext cx="7151913" cy="3328200"/>
          </a:xfrm>
          <a:prstGeom prst="rect">
            <a:avLst/>
          </a:prstGeom>
        </p:spPr>
      </p:pic>
      <p:pic>
        <p:nvPicPr>
          <p:cNvPr id="5" name="Picture 4" descr="HR_11.8_PowerPoints_insidepages__EXAMPLE_OO-0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818" y="0"/>
            <a:ext cx="9351818" cy="6858000"/>
          </a:xfrm>
          <a:prstGeom prst="rect">
            <a:avLst/>
          </a:prstGeom>
        </p:spPr>
      </p:pic>
      <p:sp>
        <p:nvSpPr>
          <p:cNvPr id="4" name="TextBox 3"/>
          <p:cNvSpPr txBox="1"/>
          <p:nvPr/>
        </p:nvSpPr>
        <p:spPr>
          <a:xfrm>
            <a:off x="408216" y="388182"/>
            <a:ext cx="6784848" cy="677108"/>
          </a:xfrm>
          <a:prstGeom prst="rect">
            <a:avLst/>
          </a:prstGeom>
          <a:noFill/>
        </p:spPr>
        <p:txBody>
          <a:bodyPr wrap="square" rtlCol="0">
            <a:spAutoFit/>
          </a:bodyPr>
          <a:lstStyle/>
          <a:p>
            <a:r>
              <a:rPr lang="en-US" sz="2400" dirty="0" smtClean="0">
                <a:solidFill>
                  <a:schemeClr val="accent6">
                    <a:lumMod val="75000"/>
                  </a:schemeClr>
                </a:solidFill>
                <a:latin typeface="Arial "/>
              </a:rPr>
              <a:t>Café Fresco </a:t>
            </a:r>
          </a:p>
          <a:p>
            <a:r>
              <a:rPr lang="en-US" sz="1400" dirty="0" smtClean="0">
                <a:solidFill>
                  <a:schemeClr val="accent6">
                    <a:lumMod val="75000"/>
                  </a:schemeClr>
                </a:solidFill>
                <a:latin typeface="Arial" panose="020B0604020202020204" pitchFamily="34" charset="0"/>
                <a:cs typeface="Arial" panose="020B0604020202020204" pitchFamily="34" charset="0"/>
              </a:rPr>
              <a:t>Breakfast </a:t>
            </a:r>
            <a:endParaRPr lang="en-US" sz="2400" dirty="0">
              <a:solidFill>
                <a:schemeClr val="accent6">
                  <a:lumMod val="75000"/>
                </a:schemeClr>
              </a:solidFill>
              <a:latin typeface="Arial "/>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51241" y="5059611"/>
            <a:ext cx="2070437" cy="1380291"/>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1656" y="4657843"/>
            <a:ext cx="1390569" cy="2085854"/>
          </a:xfrm>
          <a:prstGeom prst="rect">
            <a:avLst/>
          </a:prstGeom>
        </p:spPr>
      </p:pic>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38403" y="4685022"/>
            <a:ext cx="1668683" cy="2085854"/>
          </a:xfrm>
          <a:prstGeom prst="rect">
            <a:avLst/>
          </a:prstGeom>
        </p:spPr>
      </p:pic>
      <p:pic>
        <p:nvPicPr>
          <p:cNvPr id="18" name="Picture 17"/>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69570" y="4657843"/>
            <a:ext cx="1714480" cy="2089003"/>
          </a:xfrm>
          <a:prstGeom prst="rect">
            <a:avLst/>
          </a:prstGeom>
        </p:spPr>
      </p:pic>
    </p:spTree>
    <p:extLst>
      <p:ext uri="{BB962C8B-B14F-4D97-AF65-F5344CB8AC3E}">
        <p14:creationId xmlns:p14="http://schemas.microsoft.com/office/powerpoint/2010/main" val="3435472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R_11.8_PowerPoints_insidepages__EXAMPLE_OO-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7818" y="0"/>
            <a:ext cx="9351818" cy="6858000"/>
          </a:xfrm>
          <a:prstGeom prst="rect">
            <a:avLst/>
          </a:prstGeom>
        </p:spPr>
      </p:pic>
      <p:sp>
        <p:nvSpPr>
          <p:cNvPr id="7" name="TextBox 6"/>
          <p:cNvSpPr txBox="1"/>
          <p:nvPr/>
        </p:nvSpPr>
        <p:spPr>
          <a:xfrm>
            <a:off x="318734" y="441084"/>
            <a:ext cx="6784848" cy="461665"/>
          </a:xfrm>
          <a:prstGeom prst="rect">
            <a:avLst/>
          </a:prstGeom>
          <a:noFill/>
        </p:spPr>
        <p:txBody>
          <a:bodyPr wrap="square" rtlCol="0">
            <a:spAutoFit/>
          </a:bodyPr>
          <a:lstStyle/>
          <a:p>
            <a:r>
              <a:rPr lang="en-US" sz="2400" dirty="0" smtClean="0">
                <a:solidFill>
                  <a:schemeClr val="accent6">
                    <a:lumMod val="75000"/>
                  </a:schemeClr>
                </a:solidFill>
                <a:latin typeface="Arial "/>
              </a:rPr>
              <a:t>Sala Thai</a:t>
            </a:r>
            <a:endParaRPr lang="en-US" sz="1600" dirty="0">
              <a:solidFill>
                <a:schemeClr val="accent6">
                  <a:lumMod val="75000"/>
                </a:schemeClr>
              </a:solidFill>
              <a:latin typeface="Arial "/>
            </a:endParaRPr>
          </a:p>
        </p:txBody>
      </p:sp>
      <p:pic>
        <p:nvPicPr>
          <p:cNvPr id="8" name="Picture 4" descr="Salathai"/>
          <p:cNvPicPr>
            <a:picLocks noChangeAspect="1" noChangeArrowheads="1"/>
          </p:cNvPicPr>
          <p:nvPr/>
        </p:nvPicPr>
        <p:blipFill rotWithShape="1">
          <a:blip r:embed="rId3" cstate="screen">
            <a:lum contrast="6000"/>
            <a:extLst>
              <a:ext uri="{28A0092B-C50C-407E-A947-70E740481C1C}">
                <a14:useLocalDpi xmlns:a14="http://schemas.microsoft.com/office/drawing/2010/main"/>
              </a:ext>
            </a:extLst>
          </a:blip>
          <a:srcRect r="-533"/>
          <a:stretch/>
        </p:blipFill>
        <p:spPr bwMode="auto">
          <a:xfrm>
            <a:off x="318734" y="1776702"/>
            <a:ext cx="7440605" cy="33258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3326" y="1031966"/>
            <a:ext cx="5577840" cy="600893"/>
          </a:xfrm>
          <a:prstGeom prst="rect">
            <a:avLst/>
          </a:prstGeom>
          <a:noFill/>
        </p:spPr>
        <p:txBody>
          <a:bodyPr wrap="square" rtlCol="0">
            <a:spAutoFit/>
          </a:bodyPr>
          <a:lstStyle/>
          <a:p>
            <a:endParaRPr lang="en-US" dirty="0"/>
          </a:p>
        </p:txBody>
      </p:sp>
      <p:sp>
        <p:nvSpPr>
          <p:cNvPr id="9" name="Text Box 7"/>
          <p:cNvSpPr txBox="1">
            <a:spLocks noChangeArrowheads="1"/>
          </p:cNvSpPr>
          <p:nvPr/>
        </p:nvSpPr>
        <p:spPr bwMode="auto">
          <a:xfrm>
            <a:off x="320694" y="941397"/>
            <a:ext cx="590310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79563">
              <a:defRPr>
                <a:solidFill>
                  <a:schemeClr val="tx1"/>
                </a:solidFill>
                <a:latin typeface="Arial" panose="020B0604020202020204" pitchFamily="34" charset="0"/>
                <a:cs typeface="Arial" panose="020B0604020202020204" pitchFamily="34" charset="0"/>
              </a:defRPr>
            </a:lvl1pPr>
            <a:lvl2pPr defTabSz="1579563">
              <a:defRPr>
                <a:solidFill>
                  <a:schemeClr val="tx1"/>
                </a:solidFill>
                <a:latin typeface="Arial" panose="020B0604020202020204" pitchFamily="34" charset="0"/>
                <a:cs typeface="Arial" panose="020B0604020202020204" pitchFamily="34" charset="0"/>
              </a:defRPr>
            </a:lvl2pPr>
            <a:lvl3pPr defTabSz="1579563">
              <a:defRPr>
                <a:solidFill>
                  <a:schemeClr val="tx1"/>
                </a:solidFill>
                <a:latin typeface="Arial" panose="020B0604020202020204" pitchFamily="34" charset="0"/>
                <a:cs typeface="Arial" panose="020B0604020202020204" pitchFamily="34" charset="0"/>
              </a:defRPr>
            </a:lvl3pPr>
            <a:lvl4pPr defTabSz="1579563">
              <a:defRPr>
                <a:solidFill>
                  <a:schemeClr val="tx1"/>
                </a:solidFill>
                <a:latin typeface="Arial" panose="020B0604020202020204" pitchFamily="34" charset="0"/>
                <a:cs typeface="Arial" panose="020B0604020202020204" pitchFamily="34" charset="0"/>
              </a:defRPr>
            </a:lvl4pPr>
            <a:lvl5pPr defTabSz="1579563">
              <a:defRPr>
                <a:solidFill>
                  <a:schemeClr val="tx1"/>
                </a:solidFill>
                <a:latin typeface="Arial" panose="020B0604020202020204" pitchFamily="34" charset="0"/>
                <a:cs typeface="Arial" panose="020B0604020202020204" pitchFamily="34" charset="0"/>
              </a:defRPr>
            </a:lvl5pPr>
            <a:lvl6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spcBef>
                <a:spcPct val="50000"/>
              </a:spcBef>
            </a:pPr>
            <a:r>
              <a:rPr lang="en-US" altLang="en-US" sz="1400" dirty="0">
                <a:solidFill>
                  <a:schemeClr val="accent6">
                    <a:lumMod val="75000"/>
                  </a:schemeClr>
                </a:solidFill>
                <a:latin typeface="News Gothic MT" pitchFamily="34" charset="0"/>
              </a:rPr>
              <a:t>Eastern style </a:t>
            </a:r>
            <a:r>
              <a:rPr lang="en-US" altLang="en-US" sz="1400" dirty="0" smtClean="0">
                <a:solidFill>
                  <a:schemeClr val="accent6">
                    <a:lumMod val="75000"/>
                  </a:schemeClr>
                </a:solidFill>
                <a:latin typeface="News Gothic MT" pitchFamily="34" charset="0"/>
              </a:rPr>
              <a:t>sensuality, </a:t>
            </a:r>
            <a:r>
              <a:rPr lang="en-US" altLang="en-US" sz="1400" dirty="0">
                <a:solidFill>
                  <a:schemeClr val="accent6">
                    <a:lumMod val="75000"/>
                  </a:schemeClr>
                </a:solidFill>
                <a:latin typeface="News Gothic MT" pitchFamily="34" charset="0"/>
              </a:rPr>
              <a:t>modelled on a traditional Thai garden house. Thai chefs carrying out their artistry in a splendid show kitchen. Subtle </a:t>
            </a:r>
            <a:r>
              <a:rPr lang="en-US" altLang="en-US" sz="1400" dirty="0" smtClean="0">
                <a:solidFill>
                  <a:schemeClr val="accent6">
                    <a:lumMod val="75000"/>
                  </a:schemeClr>
                </a:solidFill>
                <a:latin typeface="News Gothic MT" pitchFamily="34" charset="0"/>
              </a:rPr>
              <a:t>flavors </a:t>
            </a:r>
            <a:r>
              <a:rPr lang="en-US" altLang="en-US" sz="1400" dirty="0">
                <a:solidFill>
                  <a:schemeClr val="accent6">
                    <a:lumMod val="75000"/>
                  </a:schemeClr>
                </a:solidFill>
                <a:latin typeface="News Gothic MT" pitchFamily="34" charset="0"/>
              </a:rPr>
              <a:t>of ginger, coriander and lemon grass.</a:t>
            </a:r>
          </a:p>
        </p:txBody>
      </p:sp>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l="-650"/>
          <a:stretch/>
        </p:blipFill>
        <p:spPr>
          <a:xfrm>
            <a:off x="318734" y="5172806"/>
            <a:ext cx="1966757" cy="1466221"/>
          </a:xfrm>
          <a:prstGeom prst="rect">
            <a:avLst/>
          </a:prstGeom>
        </p:spPr>
      </p:pic>
      <p:pic>
        <p:nvPicPr>
          <p:cNvPr id="11" name="Picture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51401" y="5189970"/>
            <a:ext cx="5368749" cy="1449057"/>
          </a:xfrm>
          <a:prstGeom prst="rect">
            <a:avLst/>
          </a:prstGeom>
        </p:spPr>
      </p:pic>
    </p:spTree>
    <p:extLst>
      <p:ext uri="{BB962C8B-B14F-4D97-AF65-F5344CB8AC3E}">
        <p14:creationId xmlns:p14="http://schemas.microsoft.com/office/powerpoint/2010/main" val="3104396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R_11.8_PowerPoints_insidepages__EXAMPLE_OO-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7818" y="-32148"/>
            <a:ext cx="9351818" cy="6858000"/>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1072"/>
          <a:stretch/>
        </p:blipFill>
        <p:spPr>
          <a:xfrm>
            <a:off x="339633" y="1780120"/>
            <a:ext cx="7388350" cy="3233464"/>
          </a:xfrm>
          <a:prstGeom prst="rect">
            <a:avLst/>
          </a:prstGeom>
        </p:spPr>
      </p:pic>
      <p:sp>
        <p:nvSpPr>
          <p:cNvPr id="4" name="TextBox 3"/>
          <p:cNvSpPr txBox="1"/>
          <p:nvPr/>
        </p:nvSpPr>
        <p:spPr>
          <a:xfrm>
            <a:off x="357924" y="377018"/>
            <a:ext cx="6784848" cy="1354217"/>
          </a:xfrm>
          <a:prstGeom prst="rect">
            <a:avLst/>
          </a:prstGeom>
          <a:noFill/>
        </p:spPr>
        <p:txBody>
          <a:bodyPr wrap="square" rtlCol="0">
            <a:spAutoFit/>
          </a:bodyPr>
          <a:lstStyle/>
          <a:p>
            <a:r>
              <a:rPr lang="en-US" sz="2400" dirty="0" smtClean="0">
                <a:solidFill>
                  <a:schemeClr val="accent6">
                    <a:lumMod val="75000"/>
                  </a:schemeClr>
                </a:solidFill>
                <a:latin typeface="Arial "/>
              </a:rPr>
              <a:t>Souk</a:t>
            </a:r>
          </a:p>
          <a:p>
            <a:r>
              <a:rPr lang="en-US" sz="1400" dirty="0" smtClean="0">
                <a:solidFill>
                  <a:schemeClr val="accent6">
                    <a:lumMod val="75000"/>
                  </a:schemeClr>
                </a:solidFill>
                <a:latin typeface="Arial" panose="020B0604020202020204" pitchFamily="34" charset="0"/>
                <a:cs typeface="Arial" panose="020B0604020202020204" pitchFamily="34" charset="0"/>
              </a:rPr>
              <a:t>Inspired by the ancient Market Place With </a:t>
            </a:r>
            <a:r>
              <a:rPr lang="en-US" sz="1400" dirty="0">
                <a:solidFill>
                  <a:schemeClr val="accent6">
                    <a:lumMod val="75000"/>
                  </a:schemeClr>
                </a:solidFill>
                <a:latin typeface="Arial" panose="020B0604020202020204" pitchFamily="34" charset="0"/>
                <a:cs typeface="Arial" panose="020B0604020202020204" pitchFamily="34" charset="0"/>
              </a:rPr>
              <a:t>a vibrant entertainment schedule, </a:t>
            </a:r>
            <a:endParaRPr lang="en-US" sz="1400" dirty="0" smtClean="0">
              <a:solidFill>
                <a:schemeClr val="accent6">
                  <a:lumMod val="75000"/>
                </a:schemeClr>
              </a:solidFill>
              <a:latin typeface="Arial" panose="020B0604020202020204" pitchFamily="34" charset="0"/>
              <a:cs typeface="Arial" panose="020B0604020202020204" pitchFamily="34" charset="0"/>
            </a:endParaRPr>
          </a:p>
          <a:p>
            <a:r>
              <a:rPr lang="en-US" sz="1400" dirty="0" smtClean="0">
                <a:solidFill>
                  <a:schemeClr val="accent6">
                    <a:lumMod val="75000"/>
                  </a:schemeClr>
                </a:solidFill>
                <a:latin typeface="Arial" panose="020B0604020202020204" pitchFamily="34" charset="0"/>
                <a:cs typeface="Arial" panose="020B0604020202020204" pitchFamily="34" charset="0"/>
              </a:rPr>
              <a:t>Souk </a:t>
            </a:r>
            <a:r>
              <a:rPr lang="en-US" sz="1400" dirty="0">
                <a:solidFill>
                  <a:schemeClr val="accent6">
                    <a:lumMod val="75000"/>
                  </a:schemeClr>
                </a:solidFill>
                <a:latin typeface="Arial" panose="020B0604020202020204" pitchFamily="34" charset="0"/>
                <a:cs typeface="Arial" panose="020B0604020202020204" pitchFamily="34" charset="0"/>
              </a:rPr>
              <a:t>offers exciting live cuisine from our six show kitchens featuring Italian, </a:t>
            </a:r>
            <a:r>
              <a:rPr lang="en-US" sz="1400" dirty="0" smtClean="0">
                <a:solidFill>
                  <a:schemeClr val="accent6">
                    <a:lumMod val="75000"/>
                  </a:schemeClr>
                </a:solidFill>
                <a:latin typeface="Arial" panose="020B0604020202020204" pitchFamily="34" charset="0"/>
                <a:cs typeface="Arial" panose="020B0604020202020204" pitchFamily="34" charset="0"/>
              </a:rPr>
              <a:t>Asian, Oriental </a:t>
            </a:r>
            <a:r>
              <a:rPr lang="en-US" sz="1400" dirty="0">
                <a:solidFill>
                  <a:schemeClr val="accent6">
                    <a:lumMod val="75000"/>
                  </a:schemeClr>
                </a:solidFill>
                <a:latin typeface="Arial" panose="020B0604020202020204" pitchFamily="34" charset="0"/>
                <a:cs typeface="Arial" panose="020B0604020202020204" pitchFamily="34" charset="0"/>
              </a:rPr>
              <a:t>and international dishes, as well as a Fish Market and, of course, </a:t>
            </a:r>
            <a:r>
              <a:rPr lang="en-US" sz="1400" dirty="0" smtClean="0">
                <a:solidFill>
                  <a:schemeClr val="accent6">
                    <a:lumMod val="75000"/>
                  </a:schemeClr>
                </a:solidFill>
                <a:latin typeface="Arial" panose="020B0604020202020204" pitchFamily="34" charset="0"/>
                <a:cs typeface="Arial" panose="020B0604020202020204" pitchFamily="34" charset="0"/>
              </a:rPr>
              <a:t>decadent </a:t>
            </a:r>
            <a:r>
              <a:rPr lang="en-US" sz="1400" dirty="0">
                <a:solidFill>
                  <a:schemeClr val="accent6">
                    <a:lumMod val="75000"/>
                  </a:schemeClr>
                </a:solidFill>
                <a:latin typeface="Arial" panose="020B0604020202020204" pitchFamily="34" charset="0"/>
                <a:cs typeface="Arial" panose="020B0604020202020204" pitchFamily="34" charset="0"/>
              </a:rPr>
              <a:t>desserts</a:t>
            </a:r>
            <a:r>
              <a:rPr lang="en-US" sz="1600" dirty="0"/>
              <a:t>. </a:t>
            </a:r>
            <a:endParaRPr lang="en-US" sz="1600" dirty="0">
              <a:solidFill>
                <a:schemeClr val="accent6">
                  <a:lumMod val="75000"/>
                </a:schemeClr>
              </a:solidFill>
              <a:latin typeface="Arial "/>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28544" y="5094683"/>
            <a:ext cx="2526655" cy="1685279"/>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b="-3490"/>
          <a:stretch/>
        </p:blipFill>
        <p:spPr>
          <a:xfrm>
            <a:off x="418011" y="5107747"/>
            <a:ext cx="1774090" cy="1718105"/>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58536" y="5107747"/>
            <a:ext cx="1114809" cy="1672215"/>
          </a:xfrm>
          <a:prstGeom prst="rect">
            <a:avLst/>
          </a:prstGeom>
        </p:spPr>
      </p:pic>
      <p:pic>
        <p:nvPicPr>
          <p:cNvPr id="8" name="Picture 7"/>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010398" y="5094684"/>
            <a:ext cx="1741444" cy="1685279"/>
          </a:xfrm>
          <a:prstGeom prst="rect">
            <a:avLst/>
          </a:prstGeom>
        </p:spPr>
      </p:pic>
    </p:spTree>
    <p:extLst>
      <p:ext uri="{BB962C8B-B14F-4D97-AF65-F5344CB8AC3E}">
        <p14:creationId xmlns:p14="http://schemas.microsoft.com/office/powerpoint/2010/main" val="3587607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5132" y="1014654"/>
            <a:ext cx="7432765" cy="4314992"/>
          </a:xfrm>
          <a:prstGeom prst="rect">
            <a:avLst/>
          </a:prstGeom>
        </p:spPr>
      </p:pic>
      <p:pic>
        <p:nvPicPr>
          <p:cNvPr id="5" name="Picture 4" descr="HR_11.8_PowerPoints_insidepages__EXAMPLE_OO-0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880" y="13063"/>
            <a:ext cx="9351818" cy="6858000"/>
          </a:xfrm>
          <a:prstGeom prst="rect">
            <a:avLst/>
          </a:prstGeom>
        </p:spPr>
      </p:pic>
      <p:sp>
        <p:nvSpPr>
          <p:cNvPr id="4" name="TextBox 3"/>
          <p:cNvSpPr txBox="1"/>
          <p:nvPr/>
        </p:nvSpPr>
        <p:spPr>
          <a:xfrm>
            <a:off x="235132" y="273879"/>
            <a:ext cx="6784848" cy="1046440"/>
          </a:xfrm>
          <a:prstGeom prst="rect">
            <a:avLst/>
          </a:prstGeom>
          <a:noFill/>
        </p:spPr>
        <p:txBody>
          <a:bodyPr wrap="square" rtlCol="0">
            <a:spAutoFit/>
          </a:bodyPr>
          <a:lstStyle/>
          <a:p>
            <a:r>
              <a:rPr lang="en-US" sz="2400" dirty="0" smtClean="0">
                <a:solidFill>
                  <a:schemeClr val="accent6">
                    <a:lumMod val="75000"/>
                  </a:schemeClr>
                </a:solidFill>
                <a:latin typeface="Arial "/>
              </a:rPr>
              <a:t>Beach House</a:t>
            </a:r>
          </a:p>
          <a:p>
            <a:r>
              <a:rPr lang="en-US" sz="1400" dirty="0">
                <a:solidFill>
                  <a:schemeClr val="accent6">
                    <a:lumMod val="75000"/>
                  </a:schemeClr>
                </a:solidFill>
                <a:latin typeface="Arial" panose="020B0604020202020204" pitchFamily="34" charset="0"/>
                <a:cs typeface="Arial" panose="020B0604020202020204" pitchFamily="34" charset="0"/>
              </a:rPr>
              <a:t>Lunch, Snacks &amp; </a:t>
            </a:r>
            <a:r>
              <a:rPr lang="en-US" sz="1400" dirty="0" smtClean="0">
                <a:solidFill>
                  <a:schemeClr val="accent6">
                    <a:lumMod val="75000"/>
                  </a:schemeClr>
                </a:solidFill>
                <a:latin typeface="Arial" panose="020B0604020202020204" pitchFamily="34" charset="0"/>
                <a:cs typeface="Arial" panose="020B0604020202020204" pitchFamily="34" charset="0"/>
              </a:rPr>
              <a:t>Refreshments</a:t>
            </a:r>
            <a:endParaRPr lang="en-US" sz="1400" dirty="0">
              <a:solidFill>
                <a:schemeClr val="accent6">
                  <a:lumMod val="75000"/>
                </a:schemeClr>
              </a:solidFill>
              <a:latin typeface="Arial" panose="020B0604020202020204" pitchFamily="34" charset="0"/>
              <a:cs typeface="Arial" panose="020B0604020202020204" pitchFamily="34" charset="0"/>
            </a:endParaRPr>
          </a:p>
          <a:p>
            <a:endParaRPr lang="en-US" sz="2400" dirty="0">
              <a:solidFill>
                <a:schemeClr val="accent6">
                  <a:lumMod val="75000"/>
                </a:schemeClr>
              </a:solidFill>
              <a:latin typeface="Arial "/>
            </a:endParaRPr>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l="-3465"/>
          <a:stretch/>
        </p:blipFill>
        <p:spPr>
          <a:xfrm>
            <a:off x="5070303" y="5364585"/>
            <a:ext cx="2584531" cy="1401976"/>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t="-6730" r="-2499"/>
          <a:stretch/>
        </p:blipFill>
        <p:spPr>
          <a:xfrm>
            <a:off x="141474" y="5364585"/>
            <a:ext cx="1071536" cy="1242827"/>
          </a:xfrm>
          <a:prstGeom prst="rect">
            <a:avLst/>
          </a:prstGeom>
        </p:spPr>
      </p:pic>
      <p:pic>
        <p:nvPicPr>
          <p:cNvPr id="8" name="Picture 7"/>
          <p:cNvPicPr>
            <a:picLocks noChangeAspect="1"/>
          </p:cNvPicPr>
          <p:nvPr/>
        </p:nvPicPr>
        <p:blipFill rotWithShape="1">
          <a:blip r:embed="rId6" cstate="screen">
            <a:extLst>
              <a:ext uri="{28A0092B-C50C-407E-A947-70E740481C1C}">
                <a14:useLocalDpi xmlns:a14="http://schemas.microsoft.com/office/drawing/2010/main"/>
              </a:ext>
            </a:extLst>
          </a:blip>
          <a:srcRect l="-4400"/>
          <a:stretch/>
        </p:blipFill>
        <p:spPr>
          <a:xfrm>
            <a:off x="1259251" y="5390347"/>
            <a:ext cx="3718569" cy="1350452"/>
          </a:xfrm>
          <a:prstGeom prst="rect">
            <a:avLst/>
          </a:prstGeom>
        </p:spPr>
      </p:pic>
    </p:spTree>
    <p:extLst>
      <p:ext uri="{BB962C8B-B14F-4D97-AF65-F5344CB8AC3E}">
        <p14:creationId xmlns:p14="http://schemas.microsoft.com/office/powerpoint/2010/main" val="3570107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R_11.8_PowerPoints_insidepages__EXAMPLE_OO-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7818" y="0"/>
            <a:ext cx="9351818" cy="6858000"/>
          </a:xfrm>
          <a:prstGeom prst="rect">
            <a:avLst/>
          </a:prstGeom>
        </p:spPr>
      </p:pic>
      <p:pic>
        <p:nvPicPr>
          <p:cNvPr id="9" name="Picture 5" descr="16"/>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40873" y="1223071"/>
            <a:ext cx="7248377" cy="33455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3" y="339195"/>
            <a:ext cx="6784848" cy="677108"/>
          </a:xfrm>
          <a:prstGeom prst="rect">
            <a:avLst/>
          </a:prstGeom>
          <a:noFill/>
        </p:spPr>
        <p:txBody>
          <a:bodyPr wrap="square" rtlCol="0">
            <a:spAutoFit/>
          </a:bodyPr>
          <a:lstStyle/>
          <a:p>
            <a:r>
              <a:rPr lang="en-US" sz="2400" dirty="0" smtClean="0">
                <a:solidFill>
                  <a:schemeClr val="accent6">
                    <a:lumMod val="75000"/>
                  </a:schemeClr>
                </a:solidFill>
                <a:latin typeface="Arial "/>
              </a:rPr>
              <a:t>Cascades</a:t>
            </a:r>
          </a:p>
          <a:p>
            <a:r>
              <a:rPr lang="en-US" sz="1400" dirty="0">
                <a:solidFill>
                  <a:schemeClr val="accent6">
                    <a:lumMod val="75000"/>
                  </a:schemeClr>
                </a:solidFill>
                <a:latin typeface="Arial" panose="020B0604020202020204" pitchFamily="34" charset="0"/>
                <a:cs typeface="Arial" panose="020B0604020202020204" pitchFamily="34" charset="0"/>
              </a:rPr>
              <a:t>Lunch, Snacks &amp; </a:t>
            </a:r>
            <a:r>
              <a:rPr lang="en-US" sz="1400" dirty="0" smtClean="0">
                <a:solidFill>
                  <a:schemeClr val="accent6">
                    <a:lumMod val="75000"/>
                  </a:schemeClr>
                </a:solidFill>
                <a:latin typeface="Arial" panose="020B0604020202020204" pitchFamily="34" charset="0"/>
                <a:cs typeface="Arial" panose="020B0604020202020204" pitchFamily="34" charset="0"/>
              </a:rPr>
              <a:t>Refreshments</a:t>
            </a:r>
            <a:endParaRPr lang="en-US" sz="2400" dirty="0">
              <a:solidFill>
                <a:schemeClr val="accent6">
                  <a:lumMod val="75000"/>
                </a:schemeClr>
              </a:solidFill>
              <a:latin typeface="Arial "/>
            </a:endParaRPr>
          </a:p>
        </p:txBody>
      </p:sp>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99234" y="4658893"/>
            <a:ext cx="2950777" cy="2153270"/>
          </a:xfrm>
          <a:prstGeom prst="rect">
            <a:avLst/>
          </a:prstGeom>
        </p:spPr>
      </p:pic>
      <p:pic>
        <p:nvPicPr>
          <p:cNvPr id="17" name="Picture 1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0872" y="4669971"/>
            <a:ext cx="4082141" cy="2122714"/>
          </a:xfrm>
          <a:prstGeom prst="rect">
            <a:avLst/>
          </a:prstGeom>
        </p:spPr>
      </p:pic>
    </p:spTree>
    <p:extLst>
      <p:ext uri="{BB962C8B-B14F-4D97-AF65-F5344CB8AC3E}">
        <p14:creationId xmlns:p14="http://schemas.microsoft.com/office/powerpoint/2010/main" val="11717871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R_11.8_PowerPoints_divider_hc_orange-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p:nvSpPr>
        <p:spPr>
          <a:xfrm>
            <a:off x="0" y="2905780"/>
            <a:ext cx="9144000" cy="615553"/>
          </a:xfrm>
          <a:prstGeom prst="rect">
            <a:avLst/>
          </a:prstGeom>
        </p:spPr>
        <p:txBody>
          <a:bodyPr wrap="square">
            <a:spAutoFit/>
          </a:bodyPr>
          <a:lstStyle/>
          <a:p>
            <a:pPr algn="ctr"/>
            <a:r>
              <a:rPr lang="en-US" sz="3400" dirty="0" smtClean="0">
                <a:solidFill>
                  <a:srgbClr val="FFFFFF"/>
                </a:solidFill>
                <a:latin typeface="Arial"/>
                <a:cs typeface="Arial"/>
              </a:rPr>
              <a:t>Meetings &amp; Events</a:t>
            </a:r>
            <a:endParaRPr lang="en-US" sz="3400" dirty="0">
              <a:solidFill>
                <a:srgbClr val="FFFFFF"/>
              </a:solidFill>
              <a:latin typeface="Arial"/>
              <a:cs typeface="Arial"/>
            </a:endParaRPr>
          </a:p>
        </p:txBody>
      </p:sp>
    </p:spTree>
    <p:extLst>
      <p:ext uri="{BB962C8B-B14F-4D97-AF65-F5344CB8AC3E}">
        <p14:creationId xmlns:p14="http://schemas.microsoft.com/office/powerpoint/2010/main" val="32755518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832758" y="0"/>
            <a:ext cx="7611215" cy="6858000"/>
          </a:xfrm>
          <a:prstGeom prst="rect">
            <a:avLst/>
          </a:prstGeom>
        </p:spPr>
      </p:pic>
    </p:spTree>
    <p:extLst>
      <p:ext uri="{BB962C8B-B14F-4D97-AF65-F5344CB8AC3E}">
        <p14:creationId xmlns:p14="http://schemas.microsoft.com/office/powerpoint/2010/main" val="39747560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4744" y="0"/>
            <a:ext cx="7956325" cy="6841671"/>
          </a:xfrm>
          <a:prstGeom prst="rect">
            <a:avLst/>
          </a:prstGeom>
        </p:spPr>
      </p:pic>
    </p:spTree>
    <p:extLst>
      <p:ext uri="{BB962C8B-B14F-4D97-AF65-F5344CB8AC3E}">
        <p14:creationId xmlns:p14="http://schemas.microsoft.com/office/powerpoint/2010/main" val="19209783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t="23812"/>
          <a:stretch/>
        </p:blipFill>
        <p:spPr>
          <a:xfrm>
            <a:off x="-1" y="4594860"/>
            <a:ext cx="9144001" cy="225171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
            <a:ext cx="9144000" cy="4535689"/>
          </a:xfrm>
          <a:prstGeom prst="rect">
            <a:avLst/>
          </a:prstGeom>
        </p:spPr>
      </p:pic>
    </p:spTree>
    <p:extLst>
      <p:ext uri="{BB962C8B-B14F-4D97-AF65-F5344CB8AC3E}">
        <p14:creationId xmlns:p14="http://schemas.microsoft.com/office/powerpoint/2010/main" val="20842777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l="-2073"/>
          <a:stretch/>
        </p:blipFill>
        <p:spPr>
          <a:xfrm>
            <a:off x="-310244" y="-32657"/>
            <a:ext cx="9454243" cy="6890657"/>
          </a:xfrm>
          <a:prstGeom prst="rect">
            <a:avLst/>
          </a:prstGeom>
        </p:spPr>
      </p:pic>
    </p:spTree>
    <p:extLst>
      <p:ext uri="{BB962C8B-B14F-4D97-AF65-F5344CB8AC3E}">
        <p14:creationId xmlns:p14="http://schemas.microsoft.com/office/powerpoint/2010/main" val="3085410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R_11.8_PowerPoints_insidepages__EXAMPLE_OO-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7818" y="0"/>
            <a:ext cx="9351818" cy="6858000"/>
          </a:xfrm>
          <a:prstGeom prst="rect">
            <a:avLst/>
          </a:prstGeom>
          <a:noFill/>
        </p:spPr>
      </p:pic>
      <p:sp>
        <p:nvSpPr>
          <p:cNvPr id="5" name="TextBox 4"/>
          <p:cNvSpPr txBox="1"/>
          <p:nvPr/>
        </p:nvSpPr>
        <p:spPr>
          <a:xfrm>
            <a:off x="348694" y="446215"/>
            <a:ext cx="4882691" cy="646331"/>
          </a:xfrm>
          <a:prstGeom prst="rect">
            <a:avLst/>
          </a:prstGeom>
          <a:noFill/>
        </p:spPr>
        <p:txBody>
          <a:bodyPr wrap="square" rtlCol="0">
            <a:spAutoFit/>
          </a:bodyPr>
          <a:lstStyle>
            <a:defPPr>
              <a:defRPr lang="en-US"/>
            </a:defPPr>
            <a:lvl1pPr>
              <a:defRPr i="1">
                <a:solidFill>
                  <a:schemeClr val="accent6">
                    <a:lumMod val="75000"/>
                  </a:schemeClr>
                </a:solidFill>
                <a:latin typeface="Arial" panose="020B0604020202020204" pitchFamily="34" charset="0"/>
                <a:cs typeface="Arial" panose="020B0604020202020204" pitchFamily="34" charset="0"/>
              </a:defRPr>
            </a:lvl1pPr>
          </a:lstStyle>
          <a:p>
            <a:r>
              <a:rPr lang="en-US" i="0" dirty="0" smtClean="0"/>
              <a:t>“Look </a:t>
            </a:r>
            <a:r>
              <a:rPr lang="en-US" i="0" dirty="0"/>
              <a:t>deep into nature, and then you will understand </a:t>
            </a:r>
            <a:r>
              <a:rPr lang="en-US" i="0" dirty="0" smtClean="0"/>
              <a:t>everything better” </a:t>
            </a:r>
            <a:r>
              <a:rPr lang="en-US" dirty="0" smtClean="0"/>
              <a:t>Albert Einstein</a:t>
            </a:r>
            <a:endParaRPr lang="en-US" dirty="0"/>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3689" y="1129203"/>
            <a:ext cx="5894931" cy="5692140"/>
          </a:xfrm>
          <a:prstGeom prst="rect">
            <a:avLst/>
          </a:prstGeom>
        </p:spPr>
      </p:pic>
    </p:spTree>
    <p:extLst>
      <p:ext uri="{BB962C8B-B14F-4D97-AF65-F5344CB8AC3E}">
        <p14:creationId xmlns:p14="http://schemas.microsoft.com/office/powerpoint/2010/main" val="34995131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t="10183"/>
          <a:stretch/>
        </p:blipFill>
        <p:spPr>
          <a:xfrm>
            <a:off x="5722858" y="4423410"/>
            <a:ext cx="3421142" cy="2434590"/>
          </a:xfrm>
          <a:prstGeom prst="rect">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r="1735"/>
          <a:stretch/>
        </p:blipFill>
        <p:spPr>
          <a:xfrm>
            <a:off x="1" y="0"/>
            <a:ext cx="5623560" cy="6858000"/>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b="3199"/>
          <a:stretch/>
        </p:blipFill>
        <p:spPr>
          <a:xfrm>
            <a:off x="5722856" y="-1"/>
            <a:ext cx="3421143" cy="4309111"/>
          </a:xfrm>
          <a:prstGeom prst="rect">
            <a:avLst/>
          </a:prstGeom>
        </p:spPr>
      </p:pic>
    </p:spTree>
    <p:extLst>
      <p:ext uri="{BB962C8B-B14F-4D97-AF65-F5344CB8AC3E}">
        <p14:creationId xmlns:p14="http://schemas.microsoft.com/office/powerpoint/2010/main" val="34861385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l="1959" t="11225"/>
          <a:stretch/>
        </p:blipFill>
        <p:spPr>
          <a:xfrm>
            <a:off x="3749040" y="3771900"/>
            <a:ext cx="5394960" cy="3086100"/>
          </a:xfrm>
          <a:prstGeom prst="rect">
            <a:avLst/>
          </a:prstGeom>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t="1192"/>
          <a:stretch/>
        </p:blipFill>
        <p:spPr>
          <a:xfrm>
            <a:off x="0" y="3771900"/>
            <a:ext cx="3641272" cy="3086100"/>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b="3898"/>
          <a:stretch/>
        </p:blipFill>
        <p:spPr>
          <a:xfrm>
            <a:off x="0" y="0"/>
            <a:ext cx="9161005" cy="3703319"/>
          </a:xfrm>
          <a:prstGeom prst="rect">
            <a:avLst/>
          </a:prstGeom>
        </p:spPr>
      </p:pic>
    </p:spTree>
    <p:extLst>
      <p:ext uri="{BB962C8B-B14F-4D97-AF65-F5344CB8AC3E}">
        <p14:creationId xmlns:p14="http://schemas.microsoft.com/office/powerpoint/2010/main" val="13116190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R_11.8_PowerPoints_insidepages__EXAMPLE_OO-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7818" y="0"/>
            <a:ext cx="9351818" cy="6858000"/>
          </a:xfrm>
          <a:prstGeom prst="rect">
            <a:avLst/>
          </a:prstGeom>
        </p:spPr>
      </p:pic>
      <p:sp>
        <p:nvSpPr>
          <p:cNvPr id="4" name="Text Box 5"/>
          <p:cNvSpPr txBox="1">
            <a:spLocks noChangeArrowheads="1"/>
          </p:cNvSpPr>
          <p:nvPr/>
        </p:nvSpPr>
        <p:spPr bwMode="auto">
          <a:xfrm>
            <a:off x="465182" y="1203684"/>
            <a:ext cx="4539197" cy="457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79563">
              <a:defRPr>
                <a:solidFill>
                  <a:schemeClr val="tx1"/>
                </a:solidFill>
                <a:latin typeface="Arial" panose="020B0604020202020204" pitchFamily="34" charset="0"/>
                <a:cs typeface="Arial" panose="020B0604020202020204" pitchFamily="34" charset="0"/>
              </a:defRPr>
            </a:lvl1pPr>
            <a:lvl2pPr defTabSz="1579563">
              <a:defRPr>
                <a:solidFill>
                  <a:schemeClr val="tx1"/>
                </a:solidFill>
                <a:latin typeface="Arial" panose="020B0604020202020204" pitchFamily="34" charset="0"/>
                <a:cs typeface="Arial" panose="020B0604020202020204" pitchFamily="34" charset="0"/>
              </a:defRPr>
            </a:lvl2pPr>
            <a:lvl3pPr defTabSz="1579563">
              <a:defRPr>
                <a:solidFill>
                  <a:schemeClr val="tx1"/>
                </a:solidFill>
                <a:latin typeface="Arial" panose="020B0604020202020204" pitchFamily="34" charset="0"/>
                <a:cs typeface="Arial" panose="020B0604020202020204" pitchFamily="34" charset="0"/>
              </a:defRPr>
            </a:lvl3pPr>
            <a:lvl4pPr defTabSz="1579563">
              <a:defRPr>
                <a:solidFill>
                  <a:schemeClr val="tx1"/>
                </a:solidFill>
                <a:latin typeface="Arial" panose="020B0604020202020204" pitchFamily="34" charset="0"/>
                <a:cs typeface="Arial" panose="020B0604020202020204" pitchFamily="34" charset="0"/>
              </a:defRPr>
            </a:lvl4pPr>
            <a:lvl5pPr defTabSz="1579563">
              <a:defRPr>
                <a:solidFill>
                  <a:schemeClr val="tx1"/>
                </a:solidFill>
                <a:latin typeface="Arial" panose="020B0604020202020204" pitchFamily="34" charset="0"/>
                <a:cs typeface="Arial" panose="020B0604020202020204" pitchFamily="34" charset="0"/>
              </a:defRPr>
            </a:lvl5pPr>
            <a:lvl6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r" defTabSz="1579563" rtl="1"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r>
              <a:rPr lang="en-US" altLang="en-US" sz="1400" b="1" dirty="0">
                <a:solidFill>
                  <a:schemeClr val="accent6">
                    <a:lumMod val="75000"/>
                  </a:schemeClr>
                </a:solidFill>
              </a:rPr>
              <a:t>SERVICES &amp; FACILITIES</a:t>
            </a:r>
            <a:endParaRPr lang="en-US" altLang="en-US" sz="1400" dirty="0">
              <a:solidFill>
                <a:schemeClr val="accent6">
                  <a:lumMod val="75000"/>
                </a:schemeClr>
              </a:solidFill>
            </a:endParaRPr>
          </a:p>
          <a:p>
            <a:pPr marL="285750" indent="-285750" algn="l" rtl="0">
              <a:buFont typeface="Wingdings" panose="05000000000000000000" pitchFamily="2" charset="2"/>
              <a:buChar char="§"/>
            </a:pPr>
            <a:r>
              <a:rPr lang="en-US" altLang="en-US" sz="1400" dirty="0">
                <a:solidFill>
                  <a:schemeClr val="accent6">
                    <a:lumMod val="75000"/>
                  </a:schemeClr>
                </a:solidFill>
              </a:rPr>
              <a:t> Airport transfer service</a:t>
            </a:r>
          </a:p>
          <a:p>
            <a:pPr marL="285750" indent="-285750" algn="l" rtl="0">
              <a:buFont typeface="Wingdings" panose="05000000000000000000" pitchFamily="2" charset="2"/>
              <a:buChar char="§"/>
            </a:pPr>
            <a:r>
              <a:rPr lang="en-US" altLang="en-US" sz="1400" dirty="0">
                <a:solidFill>
                  <a:schemeClr val="accent6">
                    <a:lumMod val="75000"/>
                  </a:schemeClr>
                </a:solidFill>
              </a:rPr>
              <a:t> 24 hour duty manager</a:t>
            </a:r>
          </a:p>
          <a:p>
            <a:pPr marL="285750" indent="-285750" algn="l" rtl="0">
              <a:buFont typeface="Wingdings" panose="05000000000000000000" pitchFamily="2" charset="2"/>
              <a:buChar char="§"/>
            </a:pPr>
            <a:r>
              <a:rPr lang="en-US" altLang="en-US" sz="1400" dirty="0">
                <a:solidFill>
                  <a:schemeClr val="accent6">
                    <a:lumMod val="75000"/>
                  </a:schemeClr>
                </a:solidFill>
              </a:rPr>
              <a:t> Bank and ATM service</a:t>
            </a:r>
          </a:p>
          <a:p>
            <a:pPr marL="285750" indent="-285750" algn="l" rtl="0">
              <a:buFont typeface="Wingdings" panose="05000000000000000000" pitchFamily="2" charset="2"/>
              <a:buChar char="§"/>
            </a:pPr>
            <a:r>
              <a:rPr lang="en-US" altLang="en-US" sz="1400" dirty="0">
                <a:solidFill>
                  <a:schemeClr val="accent6">
                    <a:lumMod val="75000"/>
                  </a:schemeClr>
                </a:solidFill>
              </a:rPr>
              <a:t> Multilingual staff</a:t>
            </a:r>
          </a:p>
          <a:p>
            <a:pPr marL="285750" indent="-285750" algn="l" rtl="0">
              <a:buFont typeface="Wingdings" panose="05000000000000000000" pitchFamily="2" charset="2"/>
              <a:buChar char="§"/>
            </a:pPr>
            <a:r>
              <a:rPr lang="en-US" altLang="en-US" sz="1400" dirty="0">
                <a:solidFill>
                  <a:schemeClr val="accent6">
                    <a:lumMod val="75000"/>
                  </a:schemeClr>
                </a:solidFill>
              </a:rPr>
              <a:t> Secretarial services </a:t>
            </a:r>
          </a:p>
          <a:p>
            <a:pPr marL="285750" indent="-285750" algn="l" rtl="0">
              <a:buFont typeface="Wingdings" panose="05000000000000000000" pitchFamily="2" charset="2"/>
              <a:buChar char="§"/>
            </a:pPr>
            <a:r>
              <a:rPr lang="en-US" altLang="en-US" sz="1400" dirty="0">
                <a:solidFill>
                  <a:schemeClr val="accent6">
                    <a:lumMod val="75000"/>
                  </a:schemeClr>
                </a:solidFill>
              </a:rPr>
              <a:t> High speed Internet </a:t>
            </a:r>
          </a:p>
          <a:p>
            <a:pPr marL="285750" indent="-285750" algn="l" rtl="0">
              <a:buFont typeface="Wingdings" panose="05000000000000000000" pitchFamily="2" charset="2"/>
              <a:buChar char="§"/>
            </a:pPr>
            <a:r>
              <a:rPr lang="en-US" altLang="en-US" sz="1400" dirty="0">
                <a:solidFill>
                  <a:schemeClr val="accent6">
                    <a:lumMod val="75000"/>
                  </a:schemeClr>
                </a:solidFill>
              </a:rPr>
              <a:t> Tour and travel desk</a:t>
            </a:r>
          </a:p>
          <a:p>
            <a:pPr marL="285750" indent="-285750" algn="l" rtl="0">
              <a:buFont typeface="Wingdings" panose="05000000000000000000" pitchFamily="2" charset="2"/>
              <a:buChar char="§"/>
            </a:pPr>
            <a:r>
              <a:rPr lang="en-US" altLang="en-US" sz="1400" dirty="0">
                <a:solidFill>
                  <a:schemeClr val="accent6">
                    <a:lumMod val="75000"/>
                  </a:schemeClr>
                </a:solidFill>
              </a:rPr>
              <a:t> Daily laundry and valet service</a:t>
            </a:r>
          </a:p>
          <a:p>
            <a:pPr marL="285750" indent="-285750" algn="l" rtl="0">
              <a:buFont typeface="Wingdings" panose="05000000000000000000" pitchFamily="2" charset="2"/>
              <a:buChar char="§"/>
            </a:pPr>
            <a:r>
              <a:rPr lang="en-US" altLang="en-US" sz="1400" dirty="0">
                <a:solidFill>
                  <a:schemeClr val="accent6">
                    <a:lumMod val="75000"/>
                  </a:schemeClr>
                </a:solidFill>
              </a:rPr>
              <a:t> Shopping arcade</a:t>
            </a:r>
          </a:p>
          <a:p>
            <a:pPr marL="285750" indent="-285750" algn="l" rtl="0">
              <a:buFont typeface="Wingdings" panose="05000000000000000000" pitchFamily="2" charset="2"/>
              <a:buChar char="§"/>
            </a:pPr>
            <a:r>
              <a:rPr lang="en-US" altLang="en-US" sz="1400" dirty="0">
                <a:solidFill>
                  <a:schemeClr val="accent6">
                    <a:lumMod val="75000"/>
                  </a:schemeClr>
                </a:solidFill>
              </a:rPr>
              <a:t> PADI diving and water sports </a:t>
            </a:r>
            <a:r>
              <a:rPr lang="en-US" altLang="en-US" sz="1400" dirty="0" err="1">
                <a:solidFill>
                  <a:schemeClr val="accent6">
                    <a:lumMod val="75000"/>
                  </a:schemeClr>
                </a:solidFill>
              </a:rPr>
              <a:t>centre</a:t>
            </a:r>
            <a:endParaRPr lang="en-US" altLang="en-US" sz="1400" dirty="0">
              <a:solidFill>
                <a:schemeClr val="accent6">
                  <a:lumMod val="75000"/>
                </a:schemeClr>
              </a:solidFill>
            </a:endParaRPr>
          </a:p>
          <a:p>
            <a:pPr marL="285750" indent="-285750" algn="l" rtl="0">
              <a:buFont typeface="Wingdings" panose="05000000000000000000" pitchFamily="2" charset="2"/>
              <a:buChar char="§"/>
            </a:pPr>
            <a:r>
              <a:rPr lang="en-US" altLang="en-US" sz="1400" dirty="0">
                <a:solidFill>
                  <a:schemeClr val="accent6">
                    <a:lumMod val="75000"/>
                  </a:schemeClr>
                </a:solidFill>
              </a:rPr>
              <a:t> 24-hour room service</a:t>
            </a:r>
          </a:p>
          <a:p>
            <a:pPr marL="285750" indent="-285750" algn="l" rtl="0">
              <a:buFont typeface="Wingdings" panose="05000000000000000000" pitchFamily="2" charset="2"/>
              <a:buChar char="§"/>
            </a:pPr>
            <a:r>
              <a:rPr lang="en-US" altLang="en-US" sz="1400" dirty="0">
                <a:solidFill>
                  <a:schemeClr val="accent6">
                    <a:lumMod val="75000"/>
                  </a:schemeClr>
                </a:solidFill>
              </a:rPr>
              <a:t> All major credit cards accepted</a:t>
            </a:r>
          </a:p>
          <a:p>
            <a:pPr marL="285750" indent="-285750" algn="l" rtl="0">
              <a:buFont typeface="Wingdings" panose="05000000000000000000" pitchFamily="2" charset="2"/>
              <a:buChar char="§"/>
            </a:pPr>
            <a:r>
              <a:rPr lang="en-US" altLang="en-US" sz="1400" dirty="0">
                <a:solidFill>
                  <a:schemeClr val="accent6">
                    <a:lumMod val="75000"/>
                  </a:schemeClr>
                </a:solidFill>
              </a:rPr>
              <a:t> International Casino nearby</a:t>
            </a:r>
          </a:p>
          <a:p>
            <a:pPr marL="285750" indent="-285750" algn="l" rtl="0">
              <a:buFont typeface="Wingdings" panose="05000000000000000000" pitchFamily="2" charset="2"/>
              <a:buChar char="§"/>
            </a:pPr>
            <a:r>
              <a:rPr lang="en-US" altLang="en-US" sz="1400" dirty="0">
                <a:solidFill>
                  <a:schemeClr val="accent6">
                    <a:lumMod val="75000"/>
                  </a:schemeClr>
                </a:solidFill>
              </a:rPr>
              <a:t> Doctor on call 24 hours a day</a:t>
            </a:r>
          </a:p>
          <a:p>
            <a:pPr marL="285750" indent="-285750" algn="l" rtl="0">
              <a:buFont typeface="Wingdings" panose="05000000000000000000" pitchFamily="2" charset="2"/>
              <a:buChar char="§"/>
            </a:pPr>
            <a:r>
              <a:rPr lang="en-US" altLang="en-US" sz="1400" dirty="0">
                <a:solidFill>
                  <a:schemeClr val="accent6">
                    <a:lumMod val="75000"/>
                  </a:schemeClr>
                </a:solidFill>
              </a:rPr>
              <a:t> Car and limousine rental</a:t>
            </a:r>
          </a:p>
          <a:p>
            <a:pPr marL="285750" indent="-285750" algn="l" rtl="0">
              <a:buFont typeface="Wingdings" panose="05000000000000000000" pitchFamily="2" charset="2"/>
              <a:buChar char="§"/>
            </a:pPr>
            <a:r>
              <a:rPr lang="en-US" altLang="en-US" sz="1400" dirty="0">
                <a:solidFill>
                  <a:schemeClr val="accent6">
                    <a:lumMod val="75000"/>
                  </a:schemeClr>
                </a:solidFill>
              </a:rPr>
              <a:t> Baby sitting service</a:t>
            </a:r>
          </a:p>
          <a:p>
            <a:pPr marL="285750" indent="-285750" algn="l" rtl="0">
              <a:buFont typeface="Wingdings" panose="05000000000000000000" pitchFamily="2" charset="2"/>
              <a:buChar char="§"/>
            </a:pPr>
            <a:r>
              <a:rPr lang="en-US" altLang="en-US" sz="1400" dirty="0">
                <a:solidFill>
                  <a:schemeClr val="accent6">
                    <a:lumMod val="75000"/>
                  </a:schemeClr>
                </a:solidFill>
              </a:rPr>
              <a:t> Oasis Kids’ Club</a:t>
            </a:r>
          </a:p>
          <a:p>
            <a:pPr marL="285750" indent="-285750" algn="l" rtl="0">
              <a:buFont typeface="Wingdings" panose="05000000000000000000" pitchFamily="2" charset="2"/>
              <a:buChar char="§"/>
            </a:pPr>
            <a:r>
              <a:rPr lang="en-US" altLang="en-US" sz="1400" dirty="0">
                <a:solidFill>
                  <a:schemeClr val="accent6">
                    <a:lumMod val="75000"/>
                  </a:schemeClr>
                </a:solidFill>
              </a:rPr>
              <a:t> Four floodlit Tennis Courts</a:t>
            </a:r>
          </a:p>
          <a:p>
            <a:pPr marL="285750" indent="-285750" algn="l" rtl="0">
              <a:buFont typeface="Wingdings" panose="05000000000000000000" pitchFamily="2" charset="2"/>
              <a:buChar char="§"/>
            </a:pPr>
            <a:r>
              <a:rPr lang="en-US" altLang="en-US" sz="1400" dirty="0">
                <a:solidFill>
                  <a:schemeClr val="accent6">
                    <a:lumMod val="75000"/>
                  </a:schemeClr>
                </a:solidFill>
              </a:rPr>
              <a:t> Two air-conditioned squash courts</a:t>
            </a:r>
          </a:p>
        </p:txBody>
      </p:sp>
      <p:sp>
        <p:nvSpPr>
          <p:cNvPr id="5" name="TextBox 4"/>
          <p:cNvSpPr txBox="1"/>
          <p:nvPr/>
        </p:nvSpPr>
        <p:spPr>
          <a:xfrm>
            <a:off x="3841786" y="1161312"/>
            <a:ext cx="3786923" cy="4401205"/>
          </a:xfrm>
          <a:prstGeom prst="rect">
            <a:avLst/>
          </a:prstGeom>
          <a:noFill/>
        </p:spPr>
        <p:txBody>
          <a:bodyPr wrap="square" rtlCol="0">
            <a:spAutoFit/>
          </a:bodyPr>
          <a:lstStyle/>
          <a:p>
            <a:r>
              <a:rPr lang="en-US" sz="1400" b="1" dirty="0">
                <a:solidFill>
                  <a:schemeClr val="accent6">
                    <a:lumMod val="75000"/>
                  </a:schemeClr>
                </a:solidFill>
                <a:latin typeface="Arial" panose="020B0604020202020204" pitchFamily="34" charset="0"/>
                <a:cs typeface="Arial" panose="020B0604020202020204" pitchFamily="34" charset="0"/>
              </a:rPr>
              <a:t>Recreation Facilities</a:t>
            </a:r>
          </a:p>
          <a:p>
            <a:pPr marL="285750" indent="-285750">
              <a:buFont typeface="Wingdings" panose="05000000000000000000" pitchFamily="2" charset="2"/>
              <a:buChar char="§"/>
            </a:pPr>
            <a:r>
              <a:rPr lang="en-US" sz="1400" dirty="0">
                <a:solidFill>
                  <a:schemeClr val="accent6">
                    <a:lumMod val="75000"/>
                  </a:schemeClr>
                </a:solidFill>
                <a:latin typeface="Arial" panose="020B0604020202020204" pitchFamily="34" charset="0"/>
                <a:cs typeface="Arial" panose="020B0604020202020204" pitchFamily="34" charset="0"/>
              </a:rPr>
              <a:t>Club Olympus: A complete indoor </a:t>
            </a:r>
            <a:r>
              <a:rPr lang="en-US" sz="1400" dirty="0" smtClean="0">
                <a:solidFill>
                  <a:schemeClr val="accent6">
                    <a:lumMod val="75000"/>
                  </a:schemeClr>
                </a:solidFill>
                <a:latin typeface="Arial" panose="020B0604020202020204" pitchFamily="34" charset="0"/>
                <a:cs typeface="Arial" panose="020B0604020202020204" pitchFamily="34" charset="0"/>
              </a:rPr>
              <a:t>Fines center, aerobics studio, spa </a:t>
            </a:r>
            <a:r>
              <a:rPr lang="en-US" sz="1400" dirty="0">
                <a:solidFill>
                  <a:schemeClr val="accent6">
                    <a:lumMod val="75000"/>
                  </a:schemeClr>
                </a:solidFill>
                <a:latin typeface="Arial" panose="020B0604020202020204" pitchFamily="34" charset="0"/>
                <a:cs typeface="Arial" panose="020B0604020202020204" pitchFamily="34" charset="0"/>
              </a:rPr>
              <a:t>with massage and aromatherapy rooms, </a:t>
            </a:r>
            <a:r>
              <a:rPr lang="en-US" sz="1400" dirty="0" smtClean="0">
                <a:solidFill>
                  <a:schemeClr val="accent6">
                    <a:lumMod val="75000"/>
                  </a:schemeClr>
                </a:solidFill>
                <a:latin typeface="Arial" panose="020B0604020202020204" pitchFamily="34" charset="0"/>
                <a:cs typeface="Arial" panose="020B0604020202020204" pitchFamily="34" charset="0"/>
              </a:rPr>
              <a:t>sauna</a:t>
            </a:r>
            <a:r>
              <a:rPr lang="en-US" sz="1400" dirty="0">
                <a:solidFill>
                  <a:schemeClr val="accent6">
                    <a:lumMod val="75000"/>
                  </a:schemeClr>
                </a:solidFill>
                <a:latin typeface="Arial" panose="020B0604020202020204" pitchFamily="34" charset="0"/>
                <a:cs typeface="Arial" panose="020B0604020202020204" pitchFamily="34" charset="0"/>
              </a:rPr>
              <a:t>, </a:t>
            </a:r>
            <a:r>
              <a:rPr lang="en-US" sz="1400" dirty="0" smtClean="0">
                <a:solidFill>
                  <a:schemeClr val="accent6">
                    <a:lumMod val="75000"/>
                  </a:schemeClr>
                </a:solidFill>
                <a:latin typeface="Arial" panose="020B0604020202020204" pitchFamily="34" charset="0"/>
                <a:cs typeface="Arial" panose="020B0604020202020204" pitchFamily="34" charset="0"/>
              </a:rPr>
              <a:t>steam </a:t>
            </a:r>
            <a:r>
              <a:rPr lang="en-US" sz="1400" dirty="0">
                <a:solidFill>
                  <a:schemeClr val="accent6">
                    <a:lumMod val="75000"/>
                  </a:schemeClr>
                </a:solidFill>
                <a:latin typeface="Arial" panose="020B0604020202020204" pitchFamily="34" charset="0"/>
                <a:cs typeface="Arial" panose="020B0604020202020204" pitchFamily="34" charset="0"/>
              </a:rPr>
              <a:t>bath, whirlpool and </a:t>
            </a:r>
            <a:r>
              <a:rPr lang="en-US" sz="1400" dirty="0" smtClean="0">
                <a:solidFill>
                  <a:schemeClr val="accent6">
                    <a:lumMod val="75000"/>
                  </a:schemeClr>
                </a:solidFill>
                <a:latin typeface="Arial" panose="020B0604020202020204" pitchFamily="34" charset="0"/>
                <a:cs typeface="Arial" panose="020B0604020202020204" pitchFamily="34" charset="0"/>
              </a:rPr>
              <a:t>plunge pool.</a:t>
            </a:r>
            <a:endParaRPr lang="en-US" sz="1400" dirty="0">
              <a:solidFill>
                <a:schemeClr val="accent6">
                  <a:lumMod val="7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400" dirty="0">
                <a:solidFill>
                  <a:schemeClr val="accent6">
                    <a:lumMod val="75000"/>
                  </a:schemeClr>
                </a:solidFill>
                <a:latin typeface="Arial" panose="020B0604020202020204" pitchFamily="34" charset="0"/>
                <a:cs typeface="Arial" panose="020B0604020202020204" pitchFamily="34" charset="0"/>
              </a:rPr>
              <a:t>Diving center: Diving facilities are available upon </a:t>
            </a:r>
            <a:r>
              <a:rPr lang="en-US" sz="1400" dirty="0" smtClean="0">
                <a:solidFill>
                  <a:schemeClr val="accent6">
                    <a:lumMod val="75000"/>
                  </a:schemeClr>
                </a:solidFill>
                <a:latin typeface="Arial" panose="020B0604020202020204" pitchFamily="34" charset="0"/>
                <a:cs typeface="Arial" panose="020B0604020202020204" pitchFamily="34" charset="0"/>
              </a:rPr>
              <a:t>request. </a:t>
            </a:r>
            <a:endParaRPr lang="en-US" sz="1400" dirty="0">
              <a:solidFill>
                <a:schemeClr val="accent6">
                  <a:lumMod val="7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400" dirty="0" smtClean="0">
                <a:solidFill>
                  <a:schemeClr val="accent6">
                    <a:lumMod val="75000"/>
                  </a:schemeClr>
                </a:solidFill>
                <a:latin typeface="Arial" panose="020B0604020202020204" pitchFamily="34" charset="0"/>
                <a:cs typeface="Arial" panose="020B0604020202020204" pitchFamily="34" charset="0"/>
              </a:rPr>
              <a:t>Aqua Fun: </a:t>
            </a:r>
            <a:r>
              <a:rPr lang="en-US" sz="1400" dirty="0">
                <a:solidFill>
                  <a:schemeClr val="accent6">
                    <a:lumMod val="75000"/>
                  </a:schemeClr>
                </a:solidFill>
                <a:latin typeface="Arial" panose="020B0604020202020204" pitchFamily="34" charset="0"/>
                <a:cs typeface="Arial" panose="020B0604020202020204" pitchFamily="34" charset="0"/>
              </a:rPr>
              <a:t>A three pool complex covering 2500 meters that includes an 83 meter corkscrew slide, </a:t>
            </a:r>
            <a:r>
              <a:rPr lang="en-US" sz="1400" dirty="0" smtClean="0">
                <a:solidFill>
                  <a:schemeClr val="accent6">
                    <a:lumMod val="75000"/>
                  </a:schemeClr>
                </a:solidFill>
                <a:latin typeface="Arial" panose="020B0604020202020204" pitchFamily="34" charset="0"/>
                <a:cs typeface="Arial" panose="020B0604020202020204" pitchFamily="34" charset="0"/>
              </a:rPr>
              <a:t>lazy </a:t>
            </a:r>
            <a:r>
              <a:rPr lang="en-US" sz="1400" dirty="0">
                <a:solidFill>
                  <a:schemeClr val="accent6">
                    <a:lumMod val="75000"/>
                  </a:schemeClr>
                </a:solidFill>
                <a:latin typeface="Arial" panose="020B0604020202020204" pitchFamily="34" charset="0"/>
                <a:cs typeface="Arial" panose="020B0604020202020204" pitchFamily="34" charset="0"/>
              </a:rPr>
              <a:t>river, waterfalls, grottos and </a:t>
            </a:r>
            <a:r>
              <a:rPr lang="en-US" sz="1400" dirty="0" smtClean="0">
                <a:solidFill>
                  <a:schemeClr val="accent6">
                    <a:lumMod val="75000"/>
                  </a:schemeClr>
                </a:solidFill>
                <a:latin typeface="Arial" panose="020B0604020202020204" pitchFamily="34" charset="0"/>
                <a:cs typeface="Arial" panose="020B0604020202020204" pitchFamily="34" charset="0"/>
              </a:rPr>
              <a:t>whirlpool.</a:t>
            </a:r>
            <a:endParaRPr lang="en-US" sz="1400" dirty="0">
              <a:solidFill>
                <a:schemeClr val="accent6">
                  <a:lumMod val="7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400" dirty="0">
                <a:solidFill>
                  <a:schemeClr val="accent6">
                    <a:lumMod val="75000"/>
                  </a:schemeClr>
                </a:solidFill>
                <a:latin typeface="Arial" panose="020B0604020202020204" pitchFamily="34" charset="0"/>
                <a:cs typeface="Arial" panose="020B0604020202020204" pitchFamily="34" charset="0"/>
              </a:rPr>
              <a:t>Jogging track: 500 </a:t>
            </a:r>
            <a:r>
              <a:rPr lang="en-US" sz="1400" dirty="0" smtClean="0">
                <a:solidFill>
                  <a:schemeClr val="accent6">
                    <a:lumMod val="75000"/>
                  </a:schemeClr>
                </a:solidFill>
                <a:latin typeface="Arial" panose="020B0604020202020204" pitchFamily="34" charset="0"/>
                <a:cs typeface="Arial" panose="020B0604020202020204" pitchFamily="34" charset="0"/>
              </a:rPr>
              <a:t>meters. </a:t>
            </a:r>
            <a:endParaRPr lang="en-US" sz="1400" dirty="0">
              <a:solidFill>
                <a:schemeClr val="accent6">
                  <a:lumMod val="7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400" dirty="0">
                <a:solidFill>
                  <a:schemeClr val="accent6">
                    <a:lumMod val="75000"/>
                  </a:schemeClr>
                </a:solidFill>
                <a:latin typeface="Arial" panose="020B0604020202020204" pitchFamily="34" charset="0"/>
                <a:cs typeface="Arial" panose="020B0604020202020204" pitchFamily="34" charset="0"/>
              </a:rPr>
              <a:t>Water sports Center: A wide variety of water sports provide a comprehensive aqua experience, including diving, snorkeling, scuba and night </a:t>
            </a:r>
            <a:r>
              <a:rPr lang="en-US" sz="1400" dirty="0" smtClean="0">
                <a:solidFill>
                  <a:schemeClr val="accent6">
                    <a:lumMod val="75000"/>
                  </a:schemeClr>
                </a:solidFill>
                <a:latin typeface="Arial" panose="020B0604020202020204" pitchFamily="34" charset="0"/>
                <a:cs typeface="Arial" panose="020B0604020202020204" pitchFamily="34" charset="0"/>
              </a:rPr>
              <a:t>diving.</a:t>
            </a:r>
            <a:endParaRPr lang="en-US" sz="1400" dirty="0">
              <a:solidFill>
                <a:schemeClr val="accent6">
                  <a:lumMod val="7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400" dirty="0" smtClean="0">
                <a:solidFill>
                  <a:schemeClr val="accent6">
                    <a:lumMod val="75000"/>
                  </a:schemeClr>
                </a:solidFill>
                <a:latin typeface="Arial" panose="020B0604020202020204" pitchFamily="34" charset="0"/>
                <a:cs typeface="Arial" panose="020B0604020202020204" pitchFamily="34" charset="0"/>
              </a:rPr>
              <a:t>Racquet </a:t>
            </a:r>
            <a:r>
              <a:rPr lang="en-US" sz="1400" dirty="0">
                <a:solidFill>
                  <a:schemeClr val="accent6">
                    <a:lumMod val="75000"/>
                  </a:schemeClr>
                </a:solidFill>
                <a:latin typeface="Arial" panose="020B0604020202020204" pitchFamily="34" charset="0"/>
                <a:cs typeface="Arial" panose="020B0604020202020204" pitchFamily="34" charset="0"/>
              </a:rPr>
              <a:t>Center: Including five tennis </a:t>
            </a:r>
            <a:r>
              <a:rPr lang="en-US" sz="1400" dirty="0" smtClean="0">
                <a:solidFill>
                  <a:schemeClr val="accent6">
                    <a:lumMod val="75000"/>
                  </a:schemeClr>
                </a:solidFill>
                <a:latin typeface="Arial" panose="020B0604020202020204" pitchFamily="34" charset="0"/>
                <a:cs typeface="Arial" panose="020B0604020202020204" pitchFamily="34" charset="0"/>
              </a:rPr>
              <a:t>courts</a:t>
            </a:r>
            <a:r>
              <a:rPr lang="en-US" sz="1400" dirty="0">
                <a:solidFill>
                  <a:schemeClr val="accent6">
                    <a:lumMod val="75000"/>
                  </a:schemeClr>
                </a:solidFill>
                <a:latin typeface="Arial" panose="020B0604020202020204" pitchFamily="34" charset="0"/>
                <a:cs typeface="Arial" panose="020B0604020202020204" pitchFamily="34" charset="0"/>
              </a:rPr>
              <a:t>, two indoor, squash courts, one basketball court, beach volley ball, handball, table tennis and </a:t>
            </a:r>
            <a:r>
              <a:rPr lang="en-US" sz="1400" dirty="0" smtClean="0">
                <a:solidFill>
                  <a:schemeClr val="accent6">
                    <a:lumMod val="75000"/>
                  </a:schemeClr>
                </a:solidFill>
                <a:latin typeface="Arial" panose="020B0604020202020204" pitchFamily="34" charset="0"/>
                <a:cs typeface="Arial" panose="020B0604020202020204" pitchFamily="34" charset="0"/>
              </a:rPr>
              <a:t>billiards.</a:t>
            </a:r>
            <a:endParaRPr lang="en-US" sz="140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45582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R_11.8_PowerPoints_divider_hc_orange-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p:nvSpPr>
        <p:spPr>
          <a:xfrm>
            <a:off x="457200" y="2200338"/>
            <a:ext cx="6876984" cy="523220"/>
          </a:xfrm>
          <a:prstGeom prst="rect">
            <a:avLst/>
          </a:prstGeom>
        </p:spPr>
        <p:txBody>
          <a:bodyPr wrap="square">
            <a:spAutoFit/>
          </a:bodyPr>
          <a:lstStyle/>
          <a:p>
            <a:r>
              <a:rPr lang="en-US" sz="2800" dirty="0" smtClean="0">
                <a:solidFill>
                  <a:srgbClr val="FFFFFF"/>
                </a:solidFill>
                <a:latin typeface="Arial"/>
                <a:cs typeface="Arial"/>
              </a:rPr>
              <a:t>Looking Forward to welcome you</a:t>
            </a:r>
            <a:endParaRPr lang="en-US" sz="2000" dirty="0">
              <a:solidFill>
                <a:srgbClr val="FFFFFF"/>
              </a:solidFill>
              <a:latin typeface="Arial"/>
              <a:cs typeface="Arial"/>
            </a:endParaRPr>
          </a:p>
        </p:txBody>
      </p:sp>
      <p:sp>
        <p:nvSpPr>
          <p:cNvPr id="6" name="TextBox 5"/>
          <p:cNvSpPr txBox="1"/>
          <p:nvPr/>
        </p:nvSpPr>
        <p:spPr>
          <a:xfrm>
            <a:off x="694944" y="3602736"/>
            <a:ext cx="6437376" cy="2031325"/>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Hyatt Regency Sharm El Sheikh</a:t>
            </a:r>
          </a:p>
          <a:p>
            <a:r>
              <a:rPr lang="en-US" dirty="0" smtClean="0">
                <a:solidFill>
                  <a:schemeClr val="bg1"/>
                </a:solidFill>
                <a:latin typeface="Arial" panose="020B0604020202020204" pitchFamily="34" charset="0"/>
                <a:cs typeface="Arial" panose="020B0604020202020204" pitchFamily="34" charset="0"/>
              </a:rPr>
              <a:t>Gardens Bay, PO Box 58</a:t>
            </a:r>
          </a:p>
          <a:p>
            <a:r>
              <a:rPr lang="en-US" dirty="0" smtClean="0">
                <a:solidFill>
                  <a:schemeClr val="bg1"/>
                </a:solidFill>
                <a:latin typeface="Arial" panose="020B0604020202020204" pitchFamily="34" charset="0"/>
                <a:cs typeface="Arial" panose="020B0604020202020204" pitchFamily="34" charset="0"/>
              </a:rPr>
              <a:t>Sharm El Sheikh, </a:t>
            </a:r>
            <a:r>
              <a:rPr lang="en-US" dirty="0" err="1" smtClean="0">
                <a:solidFill>
                  <a:schemeClr val="bg1"/>
                </a:solidFill>
                <a:latin typeface="Arial" panose="020B0604020202020204" pitchFamily="34" charset="0"/>
                <a:cs typeface="Arial" panose="020B0604020202020204" pitchFamily="34" charset="0"/>
              </a:rPr>
              <a:t>Soutth</a:t>
            </a:r>
            <a:r>
              <a:rPr lang="en-US" dirty="0" smtClean="0">
                <a:solidFill>
                  <a:schemeClr val="bg1"/>
                </a:solidFill>
                <a:latin typeface="Arial" panose="020B0604020202020204" pitchFamily="34" charset="0"/>
                <a:cs typeface="Arial" panose="020B0604020202020204" pitchFamily="34" charset="0"/>
              </a:rPr>
              <a:t> Sinai Egypt</a:t>
            </a:r>
          </a:p>
          <a:p>
            <a:r>
              <a:rPr lang="en-US" dirty="0" smtClean="0">
                <a:solidFill>
                  <a:schemeClr val="bg1"/>
                </a:solidFill>
                <a:latin typeface="Arial" panose="020B0604020202020204" pitchFamily="34" charset="0"/>
                <a:cs typeface="Arial" panose="020B0604020202020204" pitchFamily="34" charset="0"/>
              </a:rPr>
              <a:t>T: +20 69 360 1234</a:t>
            </a:r>
          </a:p>
          <a:p>
            <a:r>
              <a:rPr lang="en-US" dirty="0" smtClean="0">
                <a:solidFill>
                  <a:schemeClr val="bg1"/>
                </a:solidFill>
                <a:latin typeface="Arial" panose="020B0604020202020204" pitchFamily="34" charset="0"/>
                <a:cs typeface="Arial" panose="020B0604020202020204" pitchFamily="34" charset="0"/>
              </a:rPr>
              <a:t>E: sharm.regency@hyatt.com </a:t>
            </a:r>
          </a:p>
          <a:p>
            <a:r>
              <a:rPr lang="en-US" dirty="0" smtClean="0">
                <a:solidFill>
                  <a:schemeClr val="bg1"/>
                </a:solidFill>
                <a:latin typeface="Arial" panose="020B0604020202020204" pitchFamily="34" charset="0"/>
                <a:cs typeface="Arial" panose="020B0604020202020204" pitchFamily="34" charset="0"/>
              </a:rPr>
              <a:t>     sharmelsheikh.regency.hyatt.com</a:t>
            </a:r>
          </a:p>
          <a:p>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4911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R_11.8_PowerPoints_insidepages__EXAMPLE_OO-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7818" y="0"/>
            <a:ext cx="9351818" cy="6858000"/>
          </a:xfrm>
          <a:prstGeom prst="rect">
            <a:avLst/>
          </a:prstGeom>
        </p:spPr>
      </p:pic>
      <p:sp>
        <p:nvSpPr>
          <p:cNvPr id="4" name="TextBox 3"/>
          <p:cNvSpPr txBox="1"/>
          <p:nvPr/>
        </p:nvSpPr>
        <p:spPr>
          <a:xfrm>
            <a:off x="352043" y="869008"/>
            <a:ext cx="5991607" cy="369332"/>
          </a:xfrm>
          <a:prstGeom prst="rect">
            <a:avLst/>
          </a:prstGeom>
          <a:noFill/>
        </p:spPr>
        <p:txBody>
          <a:bodyPr wrap="square" rtlCol="0">
            <a:spAutoFit/>
          </a:bodyPr>
          <a:lstStyle/>
          <a:p>
            <a:r>
              <a:rPr lang="en-US" dirty="0" smtClean="0">
                <a:solidFill>
                  <a:schemeClr val="accent6">
                    <a:lumMod val="75000"/>
                  </a:schemeClr>
                </a:solidFill>
                <a:latin typeface="Arial" panose="020B0604020202020204" pitchFamily="34" charset="0"/>
                <a:cs typeface="Arial" panose="020B0604020202020204" pitchFamily="34" charset="0"/>
              </a:rPr>
              <a:t>Relax on the pristine golden beach</a:t>
            </a:r>
            <a:endParaRPr lang="en-US" dirty="0">
              <a:solidFill>
                <a:schemeClr val="accent6">
                  <a:lumMod val="75000"/>
                </a:schemeClr>
              </a:solidFill>
              <a:latin typeface="Arial" panose="020B0604020202020204" pitchFamily="34" charset="0"/>
              <a:cs typeface="Arial" panose="020B0604020202020204" pitchFamily="34" charset="0"/>
            </a:endParaRPr>
          </a:p>
        </p:txBody>
      </p:sp>
      <p:sp>
        <p:nvSpPr>
          <p:cNvPr id="10" name="TextBox 9"/>
          <p:cNvSpPr txBox="1"/>
          <p:nvPr/>
        </p:nvSpPr>
        <p:spPr>
          <a:xfrm>
            <a:off x="388620" y="1239233"/>
            <a:ext cx="7258050" cy="369332"/>
          </a:xfrm>
          <a:prstGeom prst="rect">
            <a:avLst/>
          </a:prstGeom>
          <a:noFill/>
        </p:spPr>
        <p:txBody>
          <a:bodyPr wrap="square" rtlCol="0">
            <a:spAutoFit/>
          </a:bodyPr>
          <a:lstStyle/>
          <a:p>
            <a:r>
              <a:rPr lang="en-US" i="1" dirty="0" smtClean="0">
                <a:solidFill>
                  <a:schemeClr val="accent6">
                    <a:lumMod val="75000"/>
                  </a:schemeClr>
                </a:solidFill>
                <a:latin typeface="Arial" panose="020B0604020202020204" pitchFamily="34" charset="0"/>
                <a:cs typeface="Arial" panose="020B0604020202020204" pitchFamily="34" charset="0"/>
              </a:rPr>
              <a:t>All you need is vitamin Sea</a:t>
            </a:r>
            <a:endParaRPr lang="en-US" i="1" dirty="0">
              <a:solidFill>
                <a:schemeClr val="accent6">
                  <a:lumMod val="75000"/>
                </a:schemeClr>
              </a:solidFill>
              <a:latin typeface="Arial" panose="020B0604020202020204" pitchFamily="34" charset="0"/>
              <a:cs typeface="Arial" panose="020B0604020202020204" pitchFamily="34" charset="0"/>
            </a:endParaRPr>
          </a:p>
        </p:txBody>
      </p:sp>
      <p:pic>
        <p:nvPicPr>
          <p:cNvPr id="11" name="Picture 5" descr="beac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5131" y="2238535"/>
            <a:ext cx="7529106" cy="2661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103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R_11.8_PowerPoints_insidepages__EXAMPLE_OO-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7818" y="0"/>
            <a:ext cx="9351818" cy="68580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726" y="1565911"/>
            <a:ext cx="3878308" cy="510128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31636" y="1554481"/>
            <a:ext cx="3398518" cy="5097779"/>
          </a:xfrm>
          <a:prstGeom prst="rect">
            <a:avLst/>
          </a:prstGeom>
        </p:spPr>
      </p:pic>
      <p:sp>
        <p:nvSpPr>
          <p:cNvPr id="10" name="TextBox 9"/>
          <p:cNvSpPr txBox="1"/>
          <p:nvPr/>
        </p:nvSpPr>
        <p:spPr>
          <a:xfrm>
            <a:off x="395726" y="518451"/>
            <a:ext cx="7258050" cy="646331"/>
          </a:xfrm>
          <a:prstGeom prst="rect">
            <a:avLst/>
          </a:prstGeom>
          <a:noFill/>
        </p:spPr>
        <p:txBody>
          <a:bodyPr wrap="square" rtlCol="0">
            <a:spAutoFit/>
          </a:bodyPr>
          <a:lstStyle/>
          <a:p>
            <a:r>
              <a:rPr lang="en-US" dirty="0" smtClean="0">
                <a:solidFill>
                  <a:schemeClr val="accent6">
                    <a:lumMod val="75000"/>
                  </a:schemeClr>
                </a:solidFill>
                <a:latin typeface="Arial" panose="020B0604020202020204" pitchFamily="34" charset="0"/>
                <a:cs typeface="Arial" panose="020B0604020202020204" pitchFamily="34" charset="0"/>
              </a:rPr>
              <a:t>“Go </a:t>
            </a:r>
            <a:r>
              <a:rPr lang="en-US" dirty="0">
                <a:solidFill>
                  <a:schemeClr val="accent6">
                    <a:lumMod val="75000"/>
                  </a:schemeClr>
                </a:solidFill>
                <a:latin typeface="Arial" panose="020B0604020202020204" pitchFamily="34" charset="0"/>
                <a:cs typeface="Arial" panose="020B0604020202020204" pitchFamily="34" charset="0"/>
              </a:rPr>
              <a:t>Diving and you will have a few minutes </a:t>
            </a:r>
            <a:endParaRPr lang="en-US" dirty="0" smtClean="0">
              <a:solidFill>
                <a:schemeClr val="accent6">
                  <a:lumMod val="75000"/>
                </a:schemeClr>
              </a:solidFill>
              <a:latin typeface="Arial" panose="020B0604020202020204" pitchFamily="34" charset="0"/>
              <a:cs typeface="Arial" panose="020B0604020202020204" pitchFamily="34" charset="0"/>
            </a:endParaRPr>
          </a:p>
          <a:p>
            <a:r>
              <a:rPr lang="en-US" dirty="0" smtClean="0">
                <a:solidFill>
                  <a:schemeClr val="accent6">
                    <a:lumMod val="75000"/>
                  </a:schemeClr>
                </a:solidFill>
                <a:latin typeface="Arial" panose="020B0604020202020204" pitchFamily="34" charset="0"/>
                <a:cs typeface="Arial" panose="020B0604020202020204" pitchFamily="34" charset="0"/>
              </a:rPr>
              <a:t>of </a:t>
            </a:r>
            <a:r>
              <a:rPr lang="en-US" dirty="0">
                <a:solidFill>
                  <a:schemeClr val="accent6">
                    <a:lumMod val="75000"/>
                  </a:schemeClr>
                </a:solidFill>
                <a:latin typeface="Arial" panose="020B0604020202020204" pitchFamily="34" charset="0"/>
                <a:cs typeface="Arial" panose="020B0604020202020204" pitchFamily="34" charset="0"/>
              </a:rPr>
              <a:t>peace and </a:t>
            </a:r>
            <a:r>
              <a:rPr lang="en-US" dirty="0" smtClean="0">
                <a:solidFill>
                  <a:schemeClr val="accent6">
                    <a:lumMod val="75000"/>
                  </a:schemeClr>
                </a:solidFill>
                <a:latin typeface="Arial" panose="020B0604020202020204" pitchFamily="34" charset="0"/>
                <a:cs typeface="Arial" panose="020B0604020202020204" pitchFamily="34" charset="0"/>
              </a:rPr>
              <a:t>quite”  </a:t>
            </a:r>
            <a:r>
              <a:rPr lang="en-US" i="1" dirty="0" smtClean="0">
                <a:solidFill>
                  <a:schemeClr val="accent6">
                    <a:lumMod val="75000"/>
                  </a:schemeClr>
                </a:solidFill>
                <a:latin typeface="Arial" panose="020B0604020202020204" pitchFamily="34" charset="0"/>
                <a:cs typeface="Arial" panose="020B0604020202020204" pitchFamily="34" charset="0"/>
              </a:rPr>
              <a:t>Ronnie </a:t>
            </a:r>
            <a:r>
              <a:rPr lang="en-US" i="1" dirty="0" err="1">
                <a:solidFill>
                  <a:schemeClr val="accent6">
                    <a:lumMod val="75000"/>
                  </a:schemeClr>
                </a:solidFill>
                <a:latin typeface="Arial" panose="020B0604020202020204" pitchFamily="34" charset="0"/>
                <a:cs typeface="Arial" panose="020B0604020202020204" pitchFamily="34" charset="0"/>
              </a:rPr>
              <a:t>Lampole</a:t>
            </a:r>
            <a:endParaRPr lang="en-US" i="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1045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403661" y="4343401"/>
            <a:ext cx="2779102" cy="2319102"/>
          </a:xfrm>
          <a:prstGeom prst="rect">
            <a:avLst/>
          </a:prstGeom>
        </p:spPr>
      </p:pic>
      <p:pic>
        <p:nvPicPr>
          <p:cNvPr id="9" name="Picture 8" descr="HR_11.8_PowerPoints_insidepages__EXAMPLE_OO-0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4394" y="0"/>
            <a:ext cx="9351818" cy="6858000"/>
          </a:xfrm>
          <a:prstGeom prst="rect">
            <a:avLst/>
          </a:prstGeom>
        </p:spPr>
      </p:pic>
      <p:sp>
        <p:nvSpPr>
          <p:cNvPr id="8" name="Rectangle 7"/>
          <p:cNvSpPr/>
          <p:nvPr/>
        </p:nvSpPr>
        <p:spPr>
          <a:xfrm>
            <a:off x="8606119" y="6342502"/>
            <a:ext cx="351117" cy="246221"/>
          </a:xfrm>
          <a:prstGeom prst="rect">
            <a:avLst/>
          </a:prstGeom>
        </p:spPr>
        <p:txBody>
          <a:bodyPr wrap="square">
            <a:spAutoFit/>
          </a:bodyPr>
          <a:lstStyle/>
          <a:p>
            <a:pPr algn="r"/>
            <a:fld id="{41B591F3-E86D-C44E-B806-004811DAFB9D}" type="slidenum">
              <a:rPr lang="en-US" sz="1000" smtClean="0">
                <a:solidFill>
                  <a:schemeClr val="bg1"/>
                </a:solidFill>
                <a:latin typeface="Arial"/>
                <a:cs typeface="Arial"/>
              </a:rPr>
              <a:pPr algn="r"/>
              <a:t>6</a:t>
            </a:fld>
            <a:endParaRPr lang="en-US" sz="1000" dirty="0">
              <a:solidFill>
                <a:schemeClr val="bg1"/>
              </a:solidFill>
              <a:latin typeface="Arial"/>
              <a:cs typeface="Arial"/>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r="-820"/>
          <a:stretch/>
        </p:blipFill>
        <p:spPr>
          <a:xfrm>
            <a:off x="3300048" y="3792678"/>
            <a:ext cx="4382872" cy="2873829"/>
          </a:xfrm>
          <a:prstGeom prst="rect">
            <a:avLst/>
          </a:prstGeom>
        </p:spPr>
      </p:pic>
      <p:sp>
        <p:nvSpPr>
          <p:cNvPr id="6" name="TextBox 5"/>
          <p:cNvSpPr txBox="1"/>
          <p:nvPr/>
        </p:nvSpPr>
        <p:spPr>
          <a:xfrm>
            <a:off x="262398" y="509265"/>
            <a:ext cx="7258050" cy="646331"/>
          </a:xfrm>
          <a:prstGeom prst="rect">
            <a:avLst/>
          </a:prstGeom>
          <a:noFill/>
        </p:spPr>
        <p:txBody>
          <a:bodyPr wrap="square" rtlCol="0">
            <a:spAutoFit/>
          </a:bodyPr>
          <a:lstStyle/>
          <a:p>
            <a:r>
              <a:rPr lang="en-US" dirty="0" smtClean="0">
                <a:solidFill>
                  <a:schemeClr val="accent6">
                    <a:lumMod val="75000"/>
                  </a:schemeClr>
                </a:solidFill>
                <a:latin typeface="Arial" panose="020B0604020202020204" pitchFamily="34" charset="0"/>
                <a:cs typeface="Arial" panose="020B0604020202020204" pitchFamily="34" charset="0"/>
              </a:rPr>
              <a:t>“Health is a state of body, wellness is a state of being”</a:t>
            </a:r>
          </a:p>
          <a:p>
            <a:r>
              <a:rPr lang="en-US" i="1" dirty="0" smtClean="0">
                <a:solidFill>
                  <a:schemeClr val="accent6">
                    <a:lumMod val="75000"/>
                  </a:schemeClr>
                </a:solidFill>
                <a:latin typeface="Arial" panose="020B0604020202020204" pitchFamily="34" charset="0"/>
                <a:cs typeface="Arial" panose="020B0604020202020204" pitchFamily="34" charset="0"/>
              </a:rPr>
              <a:t>J. Stanford</a:t>
            </a:r>
            <a:endParaRPr lang="en-US" i="1" dirty="0">
              <a:solidFill>
                <a:schemeClr val="accent6">
                  <a:lumMod val="75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05050" y="1616461"/>
            <a:ext cx="1624974" cy="2031217"/>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64869" y="1651641"/>
            <a:ext cx="2694301" cy="2021482"/>
          </a:xfrm>
          <a:prstGeom prst="rect">
            <a:avLst/>
          </a:prstGeom>
        </p:spPr>
      </p:pic>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4052" y="1501165"/>
            <a:ext cx="1764848" cy="2772427"/>
          </a:xfrm>
          <a:prstGeom prst="rect">
            <a:avLst/>
          </a:prstGeom>
        </p:spPr>
      </p:pic>
    </p:spTree>
    <p:extLst>
      <p:ext uri="{BB962C8B-B14F-4D97-AF65-F5344CB8AC3E}">
        <p14:creationId xmlns:p14="http://schemas.microsoft.com/office/powerpoint/2010/main" val="3438503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R_11.8_PowerPoints_insidepages__EXAMPLE_OO-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7818" y="0"/>
            <a:ext cx="9351818" cy="6858000"/>
          </a:xfrm>
          <a:prstGeom prst="rect">
            <a:avLst/>
          </a:prstGeom>
        </p:spPr>
      </p:pic>
      <p:sp>
        <p:nvSpPr>
          <p:cNvPr id="8" name="Rectangle 7"/>
          <p:cNvSpPr/>
          <p:nvPr/>
        </p:nvSpPr>
        <p:spPr>
          <a:xfrm>
            <a:off x="8606119" y="6342502"/>
            <a:ext cx="351117" cy="246221"/>
          </a:xfrm>
          <a:prstGeom prst="rect">
            <a:avLst/>
          </a:prstGeom>
        </p:spPr>
        <p:txBody>
          <a:bodyPr wrap="square">
            <a:spAutoFit/>
          </a:bodyPr>
          <a:lstStyle/>
          <a:p>
            <a:pPr algn="r"/>
            <a:fld id="{41B591F3-E86D-C44E-B806-004811DAFB9D}" type="slidenum">
              <a:rPr lang="en-US" sz="1000" smtClean="0">
                <a:solidFill>
                  <a:schemeClr val="bg1"/>
                </a:solidFill>
                <a:latin typeface="Arial"/>
                <a:cs typeface="Arial"/>
              </a:rPr>
              <a:pPr algn="r"/>
              <a:t>7</a:t>
            </a:fld>
            <a:endParaRPr lang="en-US" sz="1000" dirty="0">
              <a:solidFill>
                <a:schemeClr val="bg1"/>
              </a:solidFill>
              <a:latin typeface="Arial"/>
              <a:cs typeface="Aria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0278" y="1264492"/>
            <a:ext cx="3367361" cy="2698326"/>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19160" y="4205092"/>
            <a:ext cx="3182054" cy="2549837"/>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0279" y="4205092"/>
            <a:ext cx="3180872" cy="2548890"/>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4860" y="1260124"/>
            <a:ext cx="2234986" cy="2789136"/>
          </a:xfrm>
          <a:prstGeom prst="rect">
            <a:avLst/>
          </a:prstGeom>
        </p:spPr>
      </p:pic>
      <p:sp>
        <p:nvSpPr>
          <p:cNvPr id="12" name="TextBox 11"/>
          <p:cNvSpPr txBox="1"/>
          <p:nvPr/>
        </p:nvSpPr>
        <p:spPr>
          <a:xfrm>
            <a:off x="374903" y="519422"/>
            <a:ext cx="5991607" cy="369332"/>
          </a:xfrm>
          <a:prstGeom prst="rect">
            <a:avLst/>
          </a:prstGeom>
          <a:noFill/>
        </p:spPr>
        <p:txBody>
          <a:bodyPr wrap="square" rtlCol="0">
            <a:spAutoFit/>
          </a:bodyPr>
          <a:lstStyle>
            <a:defPPr>
              <a:defRPr lang="en-US"/>
            </a:defPPr>
            <a:lvl1pPr>
              <a:defRPr>
                <a:solidFill>
                  <a:schemeClr val="accent6">
                    <a:lumMod val="75000"/>
                  </a:schemeClr>
                </a:solidFill>
                <a:latin typeface="Arial" panose="020B0604020202020204" pitchFamily="34" charset="0"/>
                <a:cs typeface="Arial" panose="020B0604020202020204" pitchFamily="34" charset="0"/>
              </a:defRPr>
            </a:lvl1pPr>
          </a:lstStyle>
          <a:p>
            <a:r>
              <a:rPr lang="en-US" dirty="0"/>
              <a:t>“</a:t>
            </a:r>
            <a:r>
              <a:rPr lang="en-US" dirty="0"/>
              <a:t>One touch of nature makes the whole world kin</a:t>
            </a:r>
            <a:r>
              <a:rPr lang="en-US" dirty="0"/>
              <a:t>”</a:t>
            </a:r>
            <a:endParaRPr lang="en-US" dirty="0"/>
          </a:p>
        </p:txBody>
      </p:sp>
      <p:sp>
        <p:nvSpPr>
          <p:cNvPr id="13" name="TextBox 12"/>
          <p:cNvSpPr txBox="1"/>
          <p:nvPr/>
        </p:nvSpPr>
        <p:spPr>
          <a:xfrm>
            <a:off x="468630" y="777899"/>
            <a:ext cx="7258050" cy="369332"/>
          </a:xfrm>
          <a:prstGeom prst="rect">
            <a:avLst/>
          </a:prstGeom>
          <a:noFill/>
        </p:spPr>
        <p:txBody>
          <a:bodyPr wrap="square" rtlCol="0">
            <a:spAutoFit/>
          </a:bodyPr>
          <a:lstStyle>
            <a:defPPr>
              <a:defRPr lang="en-US"/>
            </a:defPPr>
            <a:lvl1pPr>
              <a:defRPr i="1">
                <a:solidFill>
                  <a:schemeClr val="accent6">
                    <a:lumMod val="75000"/>
                  </a:schemeClr>
                </a:solidFill>
                <a:latin typeface="Arial" panose="020B0604020202020204" pitchFamily="34" charset="0"/>
                <a:cs typeface="Arial" panose="020B0604020202020204" pitchFamily="34" charset="0"/>
              </a:defRPr>
            </a:lvl1pPr>
          </a:lstStyle>
          <a:p>
            <a:r>
              <a:rPr lang="en-US" dirty="0"/>
              <a:t>William Shakespeare</a:t>
            </a:r>
            <a:endParaRPr lang="en-US" dirty="0"/>
          </a:p>
        </p:txBody>
      </p:sp>
    </p:spTree>
    <p:extLst>
      <p:ext uri="{BB962C8B-B14F-4D97-AF65-F5344CB8AC3E}">
        <p14:creationId xmlns:p14="http://schemas.microsoft.com/office/powerpoint/2010/main" val="1425270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R_11.8_PowerPoints_insidepages__EXAMPLE_OO-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2441" y="0"/>
            <a:ext cx="9351818" cy="6858000"/>
          </a:xfrm>
          <a:prstGeom prst="rect">
            <a:avLst/>
          </a:prstGeom>
        </p:spPr>
      </p:pic>
      <p:sp>
        <p:nvSpPr>
          <p:cNvPr id="8" name="Rectangle 7"/>
          <p:cNvSpPr/>
          <p:nvPr/>
        </p:nvSpPr>
        <p:spPr>
          <a:xfrm>
            <a:off x="8606119" y="6342502"/>
            <a:ext cx="351117" cy="246221"/>
          </a:xfrm>
          <a:prstGeom prst="rect">
            <a:avLst/>
          </a:prstGeom>
        </p:spPr>
        <p:txBody>
          <a:bodyPr wrap="square">
            <a:spAutoFit/>
          </a:bodyPr>
          <a:lstStyle/>
          <a:p>
            <a:pPr algn="r"/>
            <a:fld id="{41B591F3-E86D-C44E-B806-004811DAFB9D}" type="slidenum">
              <a:rPr lang="en-US" sz="1000" smtClean="0">
                <a:solidFill>
                  <a:schemeClr val="bg1"/>
                </a:solidFill>
                <a:latin typeface="Arial"/>
                <a:cs typeface="Arial"/>
              </a:rPr>
              <a:pPr algn="r"/>
              <a:t>8</a:t>
            </a:fld>
            <a:endParaRPr lang="en-US" sz="1000" dirty="0">
              <a:solidFill>
                <a:schemeClr val="bg1"/>
              </a:solidFill>
              <a:latin typeface="Arial"/>
              <a:cs typeface="Aria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8034" y="1416573"/>
            <a:ext cx="3246564" cy="2601530"/>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83155" y="4114800"/>
            <a:ext cx="3107476" cy="2617470"/>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47148" y="1416574"/>
            <a:ext cx="1741046" cy="2601530"/>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74964" y="1439846"/>
            <a:ext cx="1715667" cy="2578258"/>
          </a:xfrm>
          <a:prstGeom prst="rect">
            <a:avLst/>
          </a:prstGeom>
        </p:spPr>
      </p:pic>
      <p:sp>
        <p:nvSpPr>
          <p:cNvPr id="10" name="TextBox 9"/>
          <p:cNvSpPr txBox="1"/>
          <p:nvPr/>
        </p:nvSpPr>
        <p:spPr>
          <a:xfrm>
            <a:off x="415174" y="669715"/>
            <a:ext cx="6197346" cy="646331"/>
          </a:xfrm>
          <a:prstGeom prst="rect">
            <a:avLst/>
          </a:prstGeom>
          <a:noFill/>
        </p:spPr>
        <p:txBody>
          <a:bodyPr wrap="square" rtlCol="0">
            <a:spAutoFit/>
          </a:bodyPr>
          <a:lstStyle>
            <a:defPPr>
              <a:defRPr lang="en-US"/>
            </a:defPPr>
            <a:lvl1pPr>
              <a:defRPr>
                <a:solidFill>
                  <a:schemeClr val="accent6">
                    <a:lumMod val="75000"/>
                  </a:schemeClr>
                </a:solidFill>
                <a:latin typeface="Arial" panose="020B0604020202020204" pitchFamily="34" charset="0"/>
                <a:cs typeface="Arial" panose="020B0604020202020204" pitchFamily="34" charset="0"/>
              </a:defRPr>
            </a:lvl1pPr>
          </a:lstStyle>
          <a:p>
            <a:r>
              <a:rPr lang="en-US" dirty="0" smtClean="0"/>
              <a:t>“Even </a:t>
            </a:r>
            <a:r>
              <a:rPr lang="en-US" dirty="0"/>
              <a:t>though you're growing up, you should never stop having </a:t>
            </a:r>
            <a:r>
              <a:rPr lang="en-US" dirty="0" smtClean="0"/>
              <a:t>fun” </a:t>
            </a:r>
            <a:r>
              <a:rPr lang="en-US" i="1" dirty="0"/>
              <a:t>Nina </a:t>
            </a:r>
            <a:r>
              <a:rPr lang="en-US" i="1" dirty="0" err="1"/>
              <a:t>Dobrev</a:t>
            </a:r>
            <a:endParaRPr lang="en-US" i="1" dirty="0"/>
          </a:p>
        </p:txBody>
      </p:sp>
      <p:pic>
        <p:nvPicPr>
          <p:cNvPr id="11" name="Picture 10"/>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28238" y="4088674"/>
            <a:ext cx="3673500" cy="2625636"/>
          </a:xfrm>
          <a:prstGeom prst="rect">
            <a:avLst/>
          </a:prstGeom>
        </p:spPr>
      </p:pic>
    </p:spTree>
    <p:extLst>
      <p:ext uri="{BB962C8B-B14F-4D97-AF65-F5344CB8AC3E}">
        <p14:creationId xmlns:p14="http://schemas.microsoft.com/office/powerpoint/2010/main" val="1939303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R_11.8_PowerPoints_insidepages__EXAMPLE_OO-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518" y="0"/>
            <a:ext cx="9351818" cy="6858000"/>
          </a:xfrm>
          <a:prstGeom prst="rect">
            <a:avLst/>
          </a:prstGeom>
          <a:noFill/>
        </p:spPr>
      </p:pic>
      <p:sp>
        <p:nvSpPr>
          <p:cNvPr id="8" name="Rectangle 7"/>
          <p:cNvSpPr/>
          <p:nvPr/>
        </p:nvSpPr>
        <p:spPr>
          <a:xfrm>
            <a:off x="8606119" y="6342502"/>
            <a:ext cx="351117" cy="246221"/>
          </a:xfrm>
          <a:prstGeom prst="rect">
            <a:avLst/>
          </a:prstGeom>
        </p:spPr>
        <p:txBody>
          <a:bodyPr wrap="square">
            <a:spAutoFit/>
          </a:bodyPr>
          <a:lstStyle/>
          <a:p>
            <a:pPr algn="r"/>
            <a:fld id="{41B591F3-E86D-C44E-B806-004811DAFB9D}" type="slidenum">
              <a:rPr lang="en-US" sz="1000" smtClean="0">
                <a:solidFill>
                  <a:schemeClr val="bg1"/>
                </a:solidFill>
                <a:latin typeface="Arial"/>
                <a:cs typeface="Arial"/>
              </a:rPr>
              <a:pPr algn="r"/>
              <a:t>9</a:t>
            </a:fld>
            <a:endParaRPr lang="en-US" sz="1000" dirty="0">
              <a:solidFill>
                <a:schemeClr val="bg1"/>
              </a:solidFill>
              <a:latin typeface="Arial"/>
              <a:cs typeface="Arial"/>
            </a:endParaRPr>
          </a:p>
        </p:txBody>
      </p:sp>
      <p:sp>
        <p:nvSpPr>
          <p:cNvPr id="6" name="TextBox 5"/>
          <p:cNvSpPr txBox="1"/>
          <p:nvPr/>
        </p:nvSpPr>
        <p:spPr>
          <a:xfrm>
            <a:off x="298020" y="4954578"/>
            <a:ext cx="7440929" cy="523220"/>
          </a:xfrm>
          <a:prstGeom prst="rect">
            <a:avLst/>
          </a:prstGeom>
          <a:noFill/>
        </p:spPr>
        <p:txBody>
          <a:bodyPr wrap="square" rtlCol="0">
            <a:spAutoFit/>
          </a:bodyPr>
          <a:lstStyle>
            <a:defPPr>
              <a:defRPr lang="en-US"/>
            </a:defPPr>
            <a:lvl1pPr>
              <a:defRPr>
                <a:solidFill>
                  <a:schemeClr val="accent6">
                    <a:lumMod val="75000"/>
                  </a:schemeClr>
                </a:solidFill>
                <a:latin typeface="Arial" panose="020B0604020202020204" pitchFamily="34" charset="0"/>
                <a:cs typeface="Arial" panose="020B0604020202020204" pitchFamily="34" charset="0"/>
              </a:defRPr>
            </a:lvl1pPr>
          </a:lstStyle>
          <a:p>
            <a:r>
              <a:rPr lang="en-US" sz="2800" dirty="0" smtClean="0"/>
              <a:t>Welcome to Hyatt </a:t>
            </a:r>
            <a:r>
              <a:rPr lang="en-US" sz="2800" dirty="0"/>
              <a:t>Regency Sharm El Sheikh  </a:t>
            </a:r>
          </a:p>
        </p:txBody>
      </p:sp>
      <p:sp>
        <p:nvSpPr>
          <p:cNvPr id="12" name="Rectangle 11"/>
          <p:cNvSpPr/>
          <p:nvPr/>
        </p:nvSpPr>
        <p:spPr>
          <a:xfrm>
            <a:off x="297178" y="5491685"/>
            <a:ext cx="6515102" cy="369332"/>
          </a:xfrm>
          <a:prstGeom prst="rect">
            <a:avLst/>
          </a:prstGeom>
          <a:noFill/>
        </p:spPr>
        <p:txBody>
          <a:bodyPr wrap="square" rtlCol="0">
            <a:spAutoFit/>
          </a:bodyPr>
          <a:lstStyle/>
          <a:p>
            <a:r>
              <a:rPr lang="en-US" dirty="0" smtClean="0">
                <a:solidFill>
                  <a:schemeClr val="accent6">
                    <a:lumMod val="75000"/>
                  </a:schemeClr>
                </a:solidFill>
                <a:latin typeface="Arial" panose="020B0604020202020204" pitchFamily="34" charset="0"/>
                <a:cs typeface="Arial" panose="020B0604020202020204" pitchFamily="34" charset="0"/>
              </a:rPr>
              <a:t>Your home to indulge in the beauty of nature</a:t>
            </a:r>
            <a:endParaRPr lang="en-US" dirty="0">
              <a:solidFill>
                <a:schemeClr val="accent6">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178" y="1632915"/>
            <a:ext cx="7384621" cy="3154156"/>
          </a:xfrm>
          <a:prstGeom prst="rect">
            <a:avLst/>
          </a:prstGeom>
        </p:spPr>
      </p:pic>
      <p:sp>
        <p:nvSpPr>
          <p:cNvPr id="3" name="TextBox 2"/>
          <p:cNvSpPr txBox="1"/>
          <p:nvPr/>
        </p:nvSpPr>
        <p:spPr>
          <a:xfrm>
            <a:off x="298020" y="680935"/>
            <a:ext cx="5839890" cy="646331"/>
          </a:xfrm>
          <a:prstGeom prst="rect">
            <a:avLst/>
          </a:prstGeom>
          <a:noFill/>
        </p:spPr>
        <p:txBody>
          <a:bodyPr wrap="square" rtlCol="0">
            <a:spAutoFit/>
          </a:bodyPr>
          <a:lstStyle>
            <a:defPPr>
              <a:defRPr lang="en-US"/>
            </a:defPPr>
            <a:lvl1pPr>
              <a:defRPr>
                <a:solidFill>
                  <a:schemeClr val="accent6">
                    <a:lumMod val="75000"/>
                  </a:schemeClr>
                </a:solidFill>
                <a:latin typeface="Arial" panose="020B0604020202020204" pitchFamily="34" charset="0"/>
                <a:cs typeface="Arial" panose="020B0604020202020204" pitchFamily="34" charset="0"/>
              </a:defRPr>
            </a:lvl1pPr>
          </a:lstStyle>
          <a:p>
            <a:r>
              <a:rPr lang="en-US" dirty="0" smtClean="0"/>
              <a:t>“It’s </a:t>
            </a:r>
            <a:r>
              <a:rPr lang="en-US" dirty="0"/>
              <a:t>nice to just embrace the natural beauty within </a:t>
            </a:r>
            <a:r>
              <a:rPr lang="en-US" dirty="0" smtClean="0"/>
              <a:t>you” </a:t>
            </a:r>
            <a:r>
              <a:rPr lang="en-US" i="1" dirty="0" smtClean="0"/>
              <a:t>Victoria Justice</a:t>
            </a:r>
            <a:endParaRPr lang="en-US" i="1" dirty="0"/>
          </a:p>
        </p:txBody>
      </p:sp>
      <p:sp>
        <p:nvSpPr>
          <p:cNvPr id="11" name="TextBox 10"/>
          <p:cNvSpPr txBox="1"/>
          <p:nvPr/>
        </p:nvSpPr>
        <p:spPr>
          <a:xfrm>
            <a:off x="308610" y="5895487"/>
            <a:ext cx="7509510" cy="954107"/>
          </a:xfrm>
          <a:prstGeom prst="rect">
            <a:avLst/>
          </a:prstGeom>
          <a:noFill/>
        </p:spPr>
        <p:txBody>
          <a:bodyPr wrap="square" rtlCol="0">
            <a:spAutoFit/>
          </a:bodyPr>
          <a:lstStyle>
            <a:defPPr>
              <a:defRPr lang="en-US"/>
            </a:defPPr>
            <a:lvl1pPr>
              <a:defRPr sz="1400">
                <a:solidFill>
                  <a:schemeClr val="accent6">
                    <a:lumMod val="75000"/>
                  </a:schemeClr>
                </a:solidFill>
                <a:latin typeface="Arial" panose="020B0604020202020204" pitchFamily="34" charset="0"/>
                <a:cs typeface="Arial" panose="020B0604020202020204" pitchFamily="34" charset="0"/>
              </a:defRPr>
            </a:lvl1pPr>
          </a:lstStyle>
          <a:p>
            <a:r>
              <a:rPr lang="en-US" dirty="0"/>
              <a:t>A scenic leisure retreat, </a:t>
            </a:r>
            <a:r>
              <a:rPr lang="en-US" dirty="0" smtClean="0"/>
              <a:t>situated on the golden shore of Gardens Bay with </a:t>
            </a:r>
            <a:r>
              <a:rPr lang="en-US" dirty="0"/>
              <a:t>a picturesque landscape of the Red Sea, cascading pools &amp; </a:t>
            </a:r>
            <a:r>
              <a:rPr lang="en-US" dirty="0" smtClean="0"/>
              <a:t>waterfalls, gardens </a:t>
            </a:r>
            <a:r>
              <a:rPr lang="en-US" dirty="0"/>
              <a:t>and lagoon-style swimming pools. </a:t>
            </a:r>
          </a:p>
          <a:p>
            <a:endParaRPr lang="en-US" dirty="0"/>
          </a:p>
        </p:txBody>
      </p:sp>
    </p:spTree>
    <p:extLst>
      <p:ext uri="{BB962C8B-B14F-4D97-AF65-F5344CB8AC3E}">
        <p14:creationId xmlns:p14="http://schemas.microsoft.com/office/powerpoint/2010/main" val="1282405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1231</TotalTime>
  <Words>1155</Words>
  <Application>Microsoft Office PowerPoint</Application>
  <PresentationFormat>On-screen Show (4:3)</PresentationFormat>
  <Paragraphs>134</Paragraphs>
  <Slides>33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 </vt:lpstr>
      <vt:lpstr>Calibri</vt:lpstr>
      <vt:lpstr>News Gothic 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Muse Brands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Freelance</dc:creator>
  <cp:lastModifiedBy>Ghada Salah</cp:lastModifiedBy>
  <cp:revision>119</cp:revision>
  <dcterms:created xsi:type="dcterms:W3CDTF">2015-09-30T20:59:19Z</dcterms:created>
  <dcterms:modified xsi:type="dcterms:W3CDTF">2018-07-28T11:06:43Z</dcterms:modified>
</cp:coreProperties>
</file>