
<file path=[Content_Types].xml><?xml version="1.0" encoding="utf-8"?>
<Types xmlns="http://schemas.openxmlformats.org/package/2006/content-types">
  <Default ContentType="image/jpeg" Extension="jf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71" r:id="rId4"/>
    <p:sldId id="258" r:id="rId5"/>
    <p:sldId id="263" r:id="rId6"/>
    <p:sldId id="275" r:id="rId7"/>
    <p:sldId id="276" r:id="rId8"/>
    <p:sldId id="259" r:id="rId9"/>
    <p:sldId id="261" r:id="rId10"/>
    <p:sldId id="274" r:id="rId11"/>
    <p:sldId id="284" r:id="rId12"/>
    <p:sldId id="283" r:id="rId13"/>
    <p:sldId id="264" r:id="rId14"/>
    <p:sldId id="277" r:id="rId15"/>
    <p:sldId id="265" r:id="rId16"/>
    <p:sldId id="279" r:id="rId17"/>
    <p:sldId id="266" r:id="rId18"/>
    <p:sldId id="282" r:id="rId19"/>
    <p:sldId id="272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827"/>
    <a:srgbClr val="F3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C0EB4-23AA-41AC-ABC7-5BD546126C11}" type="datetimeFigureOut">
              <a:rPr lang="en-GB" smtClean="0"/>
              <a:t>29/05/2021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9FE1-6499-4767-AE01-B268FC360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2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E264-63BC-4D40-A25B-5F8AF7B10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ECD59-1686-4E0A-B9BE-F13EE2428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A2F2D-F7FA-469C-B8C0-AB5E2218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85C18-2994-4F80-B805-8CA8E728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22F72-9D1B-485C-8312-D2E9932B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FFD5-8DFB-4785-B9F2-21CAAD50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D0783-67F5-4A1B-B2BA-C896EEF1C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5E2D1-2D1E-4307-BE3F-77CF1E59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C605-902D-4DD4-B45E-71030151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32A77-21DC-48B5-9FB3-184B52C7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62A7D-E320-4311-9E74-68D5F061C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3E901-0724-48C4-8E2C-1458E0FD9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3A3F1-72BF-4C0E-BDC3-2B9CFC37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8636-1B92-495D-8F2D-876465AC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30F39-4D76-4795-B660-2DA7BF45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0B25-4D61-4FC4-8528-6458230B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ED2CE-1DD1-450B-93A8-034FBEA14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B1D05-AB12-4744-B9DE-913B5593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4EB1D-1E19-4FCC-8CEE-BDEBDC45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B7BF2-5C34-407D-8CB8-FF6A5FF8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0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11A4-F433-46CA-BD89-026F4A90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67A5F-7741-4009-BE56-25FA4BF54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697E6-8696-4089-926D-0B1D874F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C3D8B-BC3B-44DB-9F6A-3255F9AC9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6866D-A59A-4AD5-90ED-6FDC73A2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44E6-25EB-4639-BF08-1D4F6D97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0606-DD91-4921-B2CD-1E203D7E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6D0A9-CBE7-4920-83BC-773167A7C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7BE19-5AB1-4B04-B7E7-D7279298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CE49B-3E26-496D-A0DD-467DF614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B4FD4-56AB-4AE9-B7C7-16231F78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A0F9-2A77-47DF-81F6-FD4B1DCF1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B0CA7-7EF4-4B32-837B-FF43689EC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E9447-D8ED-4E32-AD74-EDB38E6A2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96C3C-5AE3-4213-87B7-4087BD7E6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0E950-F914-4B67-89C6-83C3FFFB3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A538D-E755-4FE7-9346-B6A18A73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D171B-8B43-472E-8F79-77719BDB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54EF7-032B-4C60-A527-DA4F7056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A0DE-2C69-4FD7-846C-654128D9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C07D6-23F1-464F-B607-BFAE9AA9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AF8C5-A178-461F-BA44-3203F53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EBC59-553F-4A66-868E-2C4755CA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1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7D17B-5C9F-4996-8694-9371A55F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182F1-005D-40D3-B93B-2487E703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05A76-B9B7-48DD-82B7-054A31C5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7B00-ADBD-4CBE-BED8-FE4B0CBE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C8E4-6081-4B7C-81F0-78BDBAFB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C13F0-D5D4-4894-A31D-55B1F241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F2E93-325B-48B3-A600-B42AE112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63BDD-925C-451F-9D1A-8C04DF6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DBF05-DE18-4C22-AD5D-9831DE4D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E86C5-50F8-48B9-8871-8CA66823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905F4-869C-4669-8421-C0E7CFF28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46A04-E298-4D5F-B94B-00F4B0108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809B6-8AAF-4CE5-A39F-06C1FF7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48EE8-7980-4C0D-8B26-04D765E8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A0A60-66E8-44D7-B208-DEAA8DAB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D2010-C63E-4E2F-831F-B43D0217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C8CEC-DE41-4C60-8F17-10E0F79D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9A139-29A9-4AD9-938E-7B1FF2B0A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2B6C-FF70-4728-B163-1F313B329461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9F227-E4C8-4CC6-98F6-43BAC91FB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92BF2-2A09-4A03-8B6F-7A9B4CEF5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40C91-F370-4F08-9416-6C329FAEA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6.jpe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8" Target="../media/image44.jfif" Type="http://schemas.openxmlformats.org/officeDocument/2006/relationships/image"/><Relationship Id="rId3" Target="../media/image39.jpeg" Type="http://schemas.openxmlformats.org/officeDocument/2006/relationships/image"/><Relationship Id="rId7" Target="../media/image43.jpeg" Type="http://schemas.openxmlformats.org/officeDocument/2006/relationships/image"/><Relationship Id="rId2" Target="../media/image3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2.jpg" Type="http://schemas.openxmlformats.org/officeDocument/2006/relationships/image"/><Relationship Id="rId5" Target="../media/image41.png" Type="http://schemas.openxmlformats.org/officeDocument/2006/relationships/image"/><Relationship Id="rId4" Target="../media/image40.png" Type="http://schemas.openxmlformats.org/officeDocument/2006/relationships/image"/><Relationship Id="rId9" Target="../media/image45.jp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 ?><Relationships xmlns="http://schemas.openxmlformats.org/package/2006/relationships"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.jp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A386EE-A276-4DF5-8372-FCD87DD0B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85" y="1458929"/>
            <a:ext cx="6261512" cy="44276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058E31-8289-4849-99B5-511652F3F2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833" y="0"/>
            <a:ext cx="4468755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9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129D2-FCA1-4302-AB67-F49C0F82E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214603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– </a:t>
            </a:r>
            <a:r>
              <a:rPr lang="ru-RU" sz="2500" dirty="0"/>
              <a:t>Комната для переговоров</a:t>
            </a:r>
            <a:endParaRPr lang="en-US" sz="25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C0B406-3295-4DAC-B673-9CD265F6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7" y="1271889"/>
            <a:ext cx="3262603" cy="2033374"/>
          </a:xfrm>
        </p:spPr>
        <p:txBody>
          <a:bodyPr>
            <a:normAutofit/>
          </a:bodyPr>
          <a:lstStyle/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61438-968A-4845-ADA9-9019DBD2A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142" y="1410565"/>
            <a:ext cx="7182418" cy="1861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E11A9E-FB21-42E5-82E2-5FC7A865D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6" y="1410565"/>
            <a:ext cx="4581525" cy="446722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F078D4-A732-4D0D-A0FA-0657EEF45D42}"/>
              </a:ext>
            </a:extLst>
          </p:cNvPr>
          <p:cNvSpPr txBox="1">
            <a:spLocks/>
          </p:cNvSpPr>
          <p:nvPr/>
        </p:nvSpPr>
        <p:spPr>
          <a:xfrm>
            <a:off x="5687716" y="4132783"/>
            <a:ext cx="5643269" cy="1745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solidFill>
                  <a:srgbClr val="350827"/>
                </a:solidFill>
              </a:rPr>
              <a:t>2 конференц-зала доступны в Avani Ibn Battuta 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Максимальная вместимость 22 человека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Естественный солнечный свет в конференц-зале</a:t>
            </a:r>
            <a:endParaRPr lang="en-GB" sz="1500" b="1" dirty="0">
              <a:solidFill>
                <a:srgbClr val="3508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7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206459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 err="1"/>
              <a:t>Avani</a:t>
            </a:r>
            <a:r>
              <a:rPr lang="en-GB" sz="2500" dirty="0"/>
              <a:t> Ibn Battuta Dubai – </a:t>
            </a:r>
            <a:r>
              <a:rPr lang="ru-RU" sz="2500" dirty="0"/>
              <a:t>Фитнес центр</a:t>
            </a:r>
            <a:endParaRPr lang="en-GB" sz="25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C0B406-3295-4DAC-B673-9CD265F6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7" y="1271889"/>
            <a:ext cx="3262603" cy="2033374"/>
          </a:xfrm>
        </p:spPr>
        <p:txBody>
          <a:bodyPr>
            <a:normAutofit/>
          </a:bodyPr>
          <a:lstStyle/>
          <a:p>
            <a:endParaRPr lang="en-GB" sz="1200">
              <a:solidFill>
                <a:srgbClr val="FF0000"/>
              </a:solidFill>
            </a:endParaRPr>
          </a:p>
          <a:p>
            <a:endParaRPr lang="en-GB" sz="1200">
              <a:solidFill>
                <a:srgbClr val="FF0000"/>
              </a:solidFill>
            </a:endParaRPr>
          </a:p>
          <a:p>
            <a:endParaRPr lang="en-GB" sz="1200">
              <a:solidFill>
                <a:srgbClr val="FF0000"/>
              </a:solidFill>
            </a:endParaRPr>
          </a:p>
          <a:p>
            <a:endParaRPr lang="en-GB" sz="1200">
              <a:solidFill>
                <a:srgbClr val="FF0000"/>
              </a:solidFill>
            </a:endParaRPr>
          </a:p>
          <a:p>
            <a:endParaRPr lang="en-GB" sz="1200">
              <a:solidFill>
                <a:srgbClr val="FF0000"/>
              </a:solidFill>
            </a:endParaRPr>
          </a:p>
          <a:p>
            <a:endParaRPr lang="en-GB" sz="1200">
              <a:solidFill>
                <a:srgbClr val="FF0000"/>
              </a:solidFill>
            </a:endParaRPr>
          </a:p>
          <a:p>
            <a:endParaRPr lang="en-GB" sz="120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4" name="Content Placeholder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CEE738F6-FC62-49D2-A2B5-CE6353979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8" r="151" b="1"/>
          <a:stretch/>
        </p:blipFill>
        <p:spPr>
          <a:xfrm>
            <a:off x="236376" y="1271887"/>
            <a:ext cx="5754849" cy="339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78293C-AD58-4F54-897B-FE8755202C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517" y="1188927"/>
            <a:ext cx="5353048" cy="356127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774373B-C239-42B8-B861-7413C638D3AE}"/>
              </a:ext>
            </a:extLst>
          </p:cNvPr>
          <p:cNvSpPr txBox="1">
            <a:spLocks/>
          </p:cNvSpPr>
          <p:nvPr/>
        </p:nvSpPr>
        <p:spPr>
          <a:xfrm>
            <a:off x="462256" y="5275474"/>
            <a:ext cx="10215269" cy="1130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>
                <a:solidFill>
                  <a:srgbClr val="350827"/>
                </a:solidFill>
              </a:rPr>
              <a:t>Avani Fit - наш целостный подход к благополучию. Оставайтесь в форме, пока вы находитесь вдали от дома.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Гости могут посещать фитнес-центр 24 часа в сутки</a:t>
            </a:r>
            <a:r>
              <a:rPr lang="en-GB" sz="1500" b="1" dirty="0">
                <a:solidFill>
                  <a:srgbClr val="35082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58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195553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– </a:t>
            </a:r>
            <a:r>
              <a:rPr lang="ru-RU" sz="2500" dirty="0"/>
              <a:t>Кофейня</a:t>
            </a:r>
            <a:endParaRPr lang="en-US" sz="25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C0B406-3295-4DAC-B673-9CD265F6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6" y="1573133"/>
            <a:ext cx="5526249" cy="799586"/>
          </a:xfrm>
        </p:spPr>
        <p:txBody>
          <a:bodyPr>
            <a:normAutofit/>
          </a:bodyPr>
          <a:lstStyle/>
          <a:p>
            <a:pPr>
              <a:buClr>
                <a:srgbClr val="B31166"/>
              </a:buClr>
              <a:defRPr/>
            </a:pPr>
            <a:r>
              <a:rPr lang="ru-RU" sz="1400" b="1" dirty="0">
                <a:solidFill>
                  <a:srgbClr val="350827"/>
                </a:solidFill>
              </a:rPr>
              <a:t>Круглосуточная кофейня (салаты, бутерброды, закуски и соки)</a:t>
            </a:r>
            <a:endParaRPr lang="en-GB" sz="1400" b="1" dirty="0">
              <a:solidFill>
                <a:srgbClr val="35082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A1C492-34F6-43DD-BBE9-69EF382AD0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258" y="1710927"/>
            <a:ext cx="5193261" cy="346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95BB0-550E-49E4-BEE4-3EC74B093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2030076"/>
            <a:ext cx="6449398" cy="429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827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A21921-CBF8-4452-A944-909E4DC1C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245520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– </a:t>
            </a:r>
            <a:r>
              <a:rPr lang="ru-RU" sz="2500" dirty="0"/>
              <a:t>Ресторан </a:t>
            </a:r>
            <a:r>
              <a:rPr lang="en-GB" sz="2500" dirty="0" err="1"/>
              <a:t>Missippi's</a:t>
            </a:r>
            <a:endParaRPr lang="en-US" sz="25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C0B406-3295-4DAC-B673-9CD265F6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7" y="1271889"/>
            <a:ext cx="3262603" cy="2033374"/>
          </a:xfrm>
        </p:spPr>
        <p:txBody>
          <a:bodyPr>
            <a:normAutofit/>
          </a:bodyPr>
          <a:lstStyle/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  <a:p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D84B4-7BB3-46B1-8657-678D6F1856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30" y="3890866"/>
            <a:ext cx="3984979" cy="266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09D18E-FA6D-4973-8F50-5AB16132A0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128" y="3890866"/>
            <a:ext cx="4083631" cy="272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4E73CB-48B9-4EFC-9A24-CAA52CC33C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517" y="1218132"/>
            <a:ext cx="3813919" cy="2541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4E2974-80AF-4D80-97B8-8F984FA2F058}"/>
              </a:ext>
            </a:extLst>
          </p:cNvPr>
          <p:cNvSpPr/>
          <p:nvPr/>
        </p:nvSpPr>
        <p:spPr>
          <a:xfrm>
            <a:off x="236376" y="1791763"/>
            <a:ext cx="3731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50827"/>
                </a:solidFill>
              </a:rPr>
              <a:t>Питание в течение всего дня - завтрак, обед и ужин.</a:t>
            </a:r>
            <a:endParaRPr lang="en-GB" sz="1400" b="1" dirty="0">
              <a:solidFill>
                <a:srgbClr val="350827"/>
              </a:solidFill>
            </a:endParaRPr>
          </a:p>
          <a:p>
            <a:pPr marL="285750" indent="-285750"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endParaRPr lang="en-GB" sz="1400" b="1" dirty="0">
              <a:solidFill>
                <a:srgbClr val="350827"/>
              </a:solidFill>
            </a:endParaRPr>
          </a:p>
          <a:p>
            <a:pPr marL="285750" indent="-285750"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50827"/>
                </a:solidFill>
              </a:rPr>
              <a:t>Варианты ужина - от легких закусок до роскошных фуршетов.</a:t>
            </a:r>
            <a:endParaRPr lang="en-GB" sz="1400" b="1" dirty="0">
              <a:solidFill>
                <a:srgbClr val="350827"/>
              </a:solidFill>
            </a:endParaRPr>
          </a:p>
          <a:p>
            <a:pPr>
              <a:buClr>
                <a:srgbClr val="B31166"/>
              </a:buClr>
              <a:defRPr/>
            </a:pPr>
            <a:endParaRPr lang="en-GB" sz="1400" b="1" dirty="0">
              <a:solidFill>
                <a:srgbClr val="350827"/>
              </a:solidFill>
            </a:endParaRPr>
          </a:p>
          <a:p>
            <a:pPr marL="285750" indent="-285750"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50827"/>
                </a:solidFill>
              </a:rPr>
              <a:t>Варианты сидения в помещении и на открытом воздухе.</a:t>
            </a:r>
            <a:endParaRPr lang="en-GB" sz="1400" dirty="0">
              <a:solidFill>
                <a:srgbClr val="35082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3AC3A-D02E-4D68-AF9B-8CC3B3FC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128" y="1271889"/>
            <a:ext cx="4015371" cy="246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35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indoor&#10;&#10;Description automatically generated">
            <a:extLst>
              <a:ext uri="{FF2B5EF4-FFF2-40B4-BE49-F238E27FC236}">
                <a16:creationId xmlns:a16="http://schemas.microsoft.com/office/drawing/2014/main" id="{D7C4F888-B1A5-4FC3-BB97-A8BBEAAC8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3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2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27F4B-6757-4398-9180-08347C5C2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300" y="3890641"/>
            <a:ext cx="2986381" cy="3005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A24B3E-D582-4BDB-8858-5311336AA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5500">
            <a:off x="9233348" y="1836346"/>
            <a:ext cx="2560249" cy="267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B7551-383F-478A-B8C2-C313DE866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3529">
            <a:off x="29415" y="4734733"/>
            <a:ext cx="2132611" cy="2046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23C8BB-465B-4822-9189-AF906C6147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4"/>
          <a:stretch/>
        </p:blipFill>
        <p:spPr>
          <a:xfrm>
            <a:off x="4935109" y="-14311"/>
            <a:ext cx="7247833" cy="1876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99982-1A87-46F7-AE29-F6506E2D39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18" r="414"/>
          <a:stretch/>
        </p:blipFill>
        <p:spPr>
          <a:xfrm>
            <a:off x="2506618" y="-17430"/>
            <a:ext cx="2427332" cy="1847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1FDB9-F130-4AFD-82EB-1568696E2A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18" r="414"/>
          <a:stretch/>
        </p:blipFill>
        <p:spPr>
          <a:xfrm>
            <a:off x="9058" y="-1"/>
            <a:ext cx="2427332" cy="18479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C48FB2C-DEB0-41B6-9C57-FD3D5A2381DB}"/>
              </a:ext>
            </a:extLst>
          </p:cNvPr>
          <p:cNvSpPr txBox="1">
            <a:spLocks/>
          </p:cNvSpPr>
          <p:nvPr/>
        </p:nvSpPr>
        <p:spPr>
          <a:xfrm>
            <a:off x="4673640" y="1589624"/>
            <a:ext cx="4657725" cy="489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Представьте себе красочн</a:t>
            </a:r>
            <a:r>
              <a:rPr lang="en-GB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o</a:t>
            </a:r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е кафе на Бали…</a:t>
            </a:r>
            <a:endParaRPr lang="en-GB" sz="2000" dirty="0">
              <a:solidFill>
                <a:srgbClr val="350827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Окунитесь в атмосферу тропиков Тулума…</a:t>
            </a:r>
            <a:endParaRPr lang="en-GB" sz="2000" dirty="0">
              <a:solidFill>
                <a:srgbClr val="350827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И добавьте артистичность Мельбурна ..</a:t>
            </a:r>
            <a:endParaRPr lang="en-GB" sz="2000" dirty="0">
              <a:solidFill>
                <a:srgbClr val="350827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Вы открыли для себя веселый и доступный яркий городской оазис!</a:t>
            </a:r>
            <a:endParaRPr lang="en-GB" sz="2000" dirty="0">
              <a:solidFill>
                <a:srgbClr val="350827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Пройдите на террасу у бассейна Avani Ibn Battuta, чтобы увидеть</a:t>
            </a:r>
            <a:r>
              <a:rPr lang="en-GB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ресторан Missippi’s</a:t>
            </a:r>
            <a:endParaRPr lang="en-GB" sz="2000" dirty="0">
              <a:solidFill>
                <a:srgbClr val="350827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2000" dirty="0">
                <a:solidFill>
                  <a:srgbClr val="350827"/>
                </a:solidFill>
                <a:latin typeface="+mn-lt"/>
                <a:ea typeface="+mn-ea"/>
                <a:cs typeface="+mn-cs"/>
              </a:rPr>
              <a:t>Позвольте ей приготовить ваши любимые блюда, попивая что-нибудь от кофе до коктейлей!</a:t>
            </a:r>
            <a:endParaRPr lang="en-US" sz="2000" dirty="0">
              <a:solidFill>
                <a:srgbClr val="35082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A picture containing cup, food, table, coffee&#10;&#10;Description automatically generated">
            <a:extLst>
              <a:ext uri="{FF2B5EF4-FFF2-40B4-BE49-F238E27FC236}">
                <a16:creationId xmlns:a16="http://schemas.microsoft.com/office/drawing/2014/main" id="{6AABBDAF-BB78-4D84-AE48-382548DF4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440">
            <a:off x="2262206" y="3354600"/>
            <a:ext cx="2365165" cy="2955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circuit board&#10;&#10;Description automatically generated">
            <a:extLst>
              <a:ext uri="{FF2B5EF4-FFF2-40B4-BE49-F238E27FC236}">
                <a16:creationId xmlns:a16="http://schemas.microsoft.com/office/drawing/2014/main" id="{6DB3403D-7DCF-4B6E-9C86-38ABD7763A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1" b="1447"/>
          <a:stretch/>
        </p:blipFill>
        <p:spPr>
          <a:xfrm rot="549236">
            <a:off x="9603415" y="736819"/>
            <a:ext cx="2419350" cy="2031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icture containing food, table, sitting, cake&#10;&#10;Description automatically generated">
            <a:extLst>
              <a:ext uri="{FF2B5EF4-FFF2-40B4-BE49-F238E27FC236}">
                <a16:creationId xmlns:a16="http://schemas.microsoft.com/office/drawing/2014/main" id="{2D87F5D1-5249-4C72-96F6-21F10ED19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628">
            <a:off x="3016457" y="570653"/>
            <a:ext cx="2037940" cy="2037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ABF0E317-A200-40FB-AD03-A43FE68629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580">
            <a:off x="526806" y="728316"/>
            <a:ext cx="2410597" cy="2880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719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ool, resort, area&#10;&#10;Description automatically generated">
            <a:extLst>
              <a:ext uri="{FF2B5EF4-FFF2-40B4-BE49-F238E27FC236}">
                <a16:creationId xmlns:a16="http://schemas.microsoft.com/office/drawing/2014/main" id="{1BF4686D-2F9F-4BA8-8F45-0C1B4EE5D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r="-1" b="1657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92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9BC3-EC7F-4DE4-832F-26087F87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DF3F-6B39-4BD5-91F8-64A4C3A4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85034-54EB-4309-94E9-AF172BBE2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176503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- </a:t>
            </a:r>
            <a:r>
              <a:rPr lang="ru-RU" sz="2500" dirty="0"/>
              <a:t>Местоположение</a:t>
            </a:r>
            <a:endParaRPr lang="en-US" sz="2500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8F2F85F-61F4-4E0C-BFFB-23653BF6FD83}"/>
              </a:ext>
            </a:extLst>
          </p:cNvPr>
          <p:cNvSpPr txBox="1">
            <a:spLocks/>
          </p:cNvSpPr>
          <p:nvPr/>
        </p:nvSpPr>
        <p:spPr>
          <a:xfrm>
            <a:off x="146065" y="1654108"/>
            <a:ext cx="4616435" cy="453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endParaRPr kumimoji="0" lang="en-GB" sz="13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Расположен на улице Шейх Зайда.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 Прикреплен к торговому центру Ibn Battuta и</a:t>
            </a:r>
            <a:r>
              <a:rPr lang="en-GB" sz="1400" dirty="0">
                <a:solidFill>
                  <a:srgbClr val="350827"/>
                </a:solidFill>
              </a:rPr>
              <a:t> k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станции метро Ibn Battuta.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 15 минут езды от ЭКСПО 2020 и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25 минут езды от международного аэропорта Аль-Мактум - DWC.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 25 минут езды от международного аэропорта Дубая - DXB.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 15 минут езды до свободной зоны Джебель Али.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lang="en-GB" sz="1400" dirty="0">
                <a:solidFill>
                  <a:srgbClr val="350827"/>
                </a:solidFill>
              </a:rPr>
              <a:t>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10 минут езды до Дубайской пристани, пляжа Джумейра и до острова Blue Waters.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15 минут езды до острова Пальм Джумейра.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Tx/>
              <a:buChar char="-"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 20 минут езды до торгового центра Dubai Mall и небоскреба Бурж-Халифа.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35324-79B7-493C-BCCA-FC8AF914B9AB}"/>
              </a:ext>
            </a:extLst>
          </p:cNvPr>
          <p:cNvSpPr txBox="1"/>
          <p:nvPr/>
        </p:nvSpPr>
        <p:spPr>
          <a:xfrm>
            <a:off x="7276308" y="5206789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Expo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D8A57-31EF-4833-B324-C97A626B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322043"/>
            <a:ext cx="7434424" cy="532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00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58E31-8289-4849-99B5-511652F3F2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833" y="0"/>
            <a:ext cx="4468755" cy="6712278"/>
          </a:xfrm>
          <a:prstGeom prst="rect">
            <a:avLst/>
          </a:prstGeom>
        </p:spPr>
      </p:pic>
      <p:pic>
        <p:nvPicPr>
          <p:cNvPr id="4" name="Picture 3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89962957-03DC-43D0-B995-D9B5C4F6F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88" y="443672"/>
            <a:ext cx="6267187" cy="44311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422307-4A89-4C20-80A2-BEEDB6949ADC}"/>
              </a:ext>
            </a:extLst>
          </p:cNvPr>
          <p:cNvSpPr/>
          <p:nvPr/>
        </p:nvSpPr>
        <p:spPr>
          <a:xfrm>
            <a:off x="1916631" y="4235125"/>
            <a:ext cx="49667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31166"/>
              </a:buClr>
              <a:defRPr/>
            </a:pPr>
            <a:r>
              <a:rPr lang="ru-RU" sz="2000" dirty="0">
                <a:solidFill>
                  <a:schemeClr val="bg1"/>
                </a:solidFill>
              </a:rPr>
              <a:t>Программа безопасности и гигиены для безопасного путешествия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7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C3F49B-3054-4C41-877E-58B3B1B0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37" y="108480"/>
            <a:ext cx="9278525" cy="660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04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0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58E31-8289-4849-99B5-511652F3F2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833" y="0"/>
            <a:ext cx="4468755" cy="6712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E9372A-73C9-46A5-BDA5-AA8330EE4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64" y="841174"/>
            <a:ext cx="626113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5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EC0F-3D9B-435E-9ECA-013DB9E1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C5F481-6075-48BF-9A19-242375703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67" y="5354877"/>
            <a:ext cx="283033" cy="33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3708B3-1717-4A1D-A051-2EC7CBDD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16" y="275001"/>
            <a:ext cx="11383767" cy="647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5AC1A34-BD00-474C-B048-C3C8FD1AE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25" y="4230626"/>
            <a:ext cx="283033" cy="33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4658491-0CA7-4A7F-9EA7-2237E53A0858}"/>
              </a:ext>
            </a:extLst>
          </p:cNvPr>
          <p:cNvSpPr txBox="1"/>
          <p:nvPr/>
        </p:nvSpPr>
        <p:spPr>
          <a:xfrm>
            <a:off x="2656989" y="4210037"/>
            <a:ext cx="145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Bluewater Island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B9A2D1-CE36-4AAE-9206-F8939D8A9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508" y="2688456"/>
            <a:ext cx="223386" cy="27699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4E1FD75-5CB4-423C-A048-1E365E4BE021}"/>
              </a:ext>
            </a:extLst>
          </p:cNvPr>
          <p:cNvSpPr txBox="1"/>
          <p:nvPr/>
        </p:nvSpPr>
        <p:spPr>
          <a:xfrm>
            <a:off x="5429250" y="2743200"/>
            <a:ext cx="1247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Mall Of Emirates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8C0044-953D-4C34-A029-801C4AA69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51" y="5437758"/>
            <a:ext cx="543212" cy="3841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DB97CB31-BFC0-4F66-9D68-3CABD0559908}"/>
              </a:ext>
            </a:extLst>
          </p:cNvPr>
          <p:cNvSpPr txBox="1">
            <a:spLocks/>
          </p:cNvSpPr>
          <p:nvPr/>
        </p:nvSpPr>
        <p:spPr>
          <a:xfrm>
            <a:off x="595773" y="507838"/>
            <a:ext cx="4719177" cy="314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Связь метро Дубая с основными объектами и достопримечательностями:</a:t>
            </a:r>
            <a:endParaRPr lang="en-GB" sz="1400" b="1" u="sng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Международный аэропорт Дубая</a:t>
            </a:r>
            <a:endParaRPr lang="en-GB" sz="1400" b="1" u="sng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ЭКСПО 2020</a:t>
            </a:r>
            <a:endParaRPr lang="en-GB" sz="1400" b="1" u="sng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Международный выставочный и конференц-центр Дубая</a:t>
            </a:r>
            <a:endParaRPr lang="en-GB" sz="1400" b="1" u="sng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Дуба</a:t>
            </a:r>
            <a:r>
              <a:rPr lang="en-GB" sz="1400" b="1" u="sng" dirty="0">
                <a:solidFill>
                  <a:srgbClr val="350827"/>
                </a:solidFill>
              </a:rPr>
              <a:t>u</a:t>
            </a:r>
            <a:r>
              <a:rPr lang="ru-RU" sz="1400" b="1" u="sng" dirty="0">
                <a:solidFill>
                  <a:srgbClr val="350827"/>
                </a:solidFill>
              </a:rPr>
              <a:t> Молл и Бурж-Халифа</a:t>
            </a:r>
            <a:endParaRPr lang="en-GB" sz="1400" b="1" u="sng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Торговый центр Mall of the Emirates</a:t>
            </a:r>
            <a:endParaRPr lang="en-GB" sz="1400" b="1" u="sng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Пальм Джумейра</a:t>
            </a:r>
            <a:endParaRPr lang="en-GB" sz="1400" b="1" u="sng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u="sng" dirty="0">
                <a:solidFill>
                  <a:srgbClr val="350827"/>
                </a:solidFill>
              </a:rPr>
              <a:t>Дубай Марина и торговый центр Марина Молл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2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214603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- Facilities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6B4BC4-25F9-4AF5-8311-A6816FD5F165}"/>
              </a:ext>
            </a:extLst>
          </p:cNvPr>
          <p:cNvSpPr txBox="1">
            <a:spLocks/>
          </p:cNvSpPr>
          <p:nvPr/>
        </p:nvSpPr>
        <p:spPr>
          <a:xfrm>
            <a:off x="102123" y="3509995"/>
            <a:ext cx="5838678" cy="3348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rgbClr val="350827"/>
                </a:solidFill>
              </a:rPr>
              <a:t>360 стандартных номеров и номеров-люкс</a:t>
            </a:r>
            <a:endParaRPr lang="en-GB" sz="1500" b="1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500" b="1" dirty="0">
                <a:solidFill>
                  <a:srgbClr val="350827"/>
                </a:solidFill>
              </a:rPr>
              <a:t>Комната для переговоров</a:t>
            </a:r>
            <a:endParaRPr lang="en-GB" sz="1500" b="1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500" b="1" dirty="0">
                <a:solidFill>
                  <a:srgbClr val="350827"/>
                </a:solidFill>
              </a:rPr>
              <a:t>Тренажерный зал </a:t>
            </a:r>
            <a:endParaRPr lang="en-GB" sz="1500" b="1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500" b="1" dirty="0">
                <a:solidFill>
                  <a:srgbClr val="350827"/>
                </a:solidFill>
              </a:rPr>
              <a:t>Бассейн</a:t>
            </a:r>
            <a:endParaRPr lang="en-GB" sz="1500" b="1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500" b="1" dirty="0">
                <a:solidFill>
                  <a:srgbClr val="350827"/>
                </a:solidFill>
              </a:rPr>
              <a:t>Рестораны и кафе</a:t>
            </a:r>
            <a:endParaRPr lang="en-GB" sz="1500" b="1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500" b="1" dirty="0">
                <a:solidFill>
                  <a:srgbClr val="350827"/>
                </a:solidFill>
              </a:rPr>
              <a:t>Кофешоп - The Pantry by Avani </a:t>
            </a:r>
            <a:endParaRPr lang="en-GB" sz="1500" b="1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500" b="1" dirty="0">
                <a:solidFill>
                  <a:srgbClr val="350827"/>
                </a:solidFill>
              </a:rPr>
              <a:t>Бар у бассейна и ресторан Миссипи</a:t>
            </a:r>
            <a:endParaRPr lang="en-GB" sz="1500" b="1" dirty="0">
              <a:solidFill>
                <a:srgbClr val="350827"/>
              </a:solidFill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ru-RU" sz="1500" b="1" dirty="0">
                <a:solidFill>
                  <a:srgbClr val="350827"/>
                </a:solidFill>
              </a:rPr>
              <a:t>Ежедневный бесплатный автобус до пляжного клуба Riva</a:t>
            </a:r>
            <a:r>
              <a:rPr lang="en-GB" sz="1500" b="1" dirty="0">
                <a:solidFill>
                  <a:srgbClr val="350827"/>
                </a:solidFill>
              </a:rPr>
              <a:t> </a:t>
            </a:r>
            <a:r>
              <a:rPr lang="ru-RU" sz="1500" b="1" dirty="0">
                <a:solidFill>
                  <a:srgbClr val="350827"/>
                </a:solidFill>
              </a:rPr>
              <a:t>на Палм Джумейра</a:t>
            </a:r>
            <a:endParaRPr lang="en-GB" sz="1500" b="1" dirty="0">
              <a:solidFill>
                <a:srgbClr val="35082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B77CAC-523F-44DD-8271-E1AA3196B9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54" y="1219836"/>
            <a:ext cx="2816596" cy="1877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AFDD57-333D-46C6-8486-408FD17306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462" y="1219517"/>
            <a:ext cx="2932430" cy="1950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A99251-0BEA-444E-BC95-2D6F424E82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351" y="1166205"/>
            <a:ext cx="2889754" cy="192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E6B77-48C8-4701-A4FC-FC851F33FA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172" y="1156824"/>
            <a:ext cx="2834886" cy="1889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077840-C28F-4874-BB6D-4AF5EA4929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301" y="3170406"/>
            <a:ext cx="2810500" cy="18777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ADF0A2-7BE5-4DF2-89F2-74060646F02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802" y="3170406"/>
            <a:ext cx="2865368" cy="1914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7B3A8-49F1-43C3-B946-D575370F31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564" y="3092708"/>
            <a:ext cx="2853175" cy="1902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F7BC61-4191-4468-9368-2AFC67D5B8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976" y="5084716"/>
            <a:ext cx="2737341" cy="1822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47780E-F534-47B7-B4F9-D1258B01100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344" y="4944496"/>
            <a:ext cx="2944623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4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299866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</a:t>
            </a:r>
            <a:r>
              <a:rPr lang="en-GB" sz="2500" dirty="0">
                <a:solidFill>
                  <a:schemeClr val="bg1"/>
                </a:solidFill>
              </a:rPr>
              <a:t>- </a:t>
            </a:r>
            <a:r>
              <a:rPr lang="en-GB" sz="2500" dirty="0"/>
              <a:t>H</a:t>
            </a:r>
            <a:r>
              <a:rPr lang="ru-RU" sz="2500" dirty="0"/>
              <a:t>омер</a:t>
            </a:r>
            <a:r>
              <a:rPr lang="en-GB" sz="2500" dirty="0"/>
              <a:t>a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6B4BC4-25F9-4AF5-8311-A6816FD5F165}"/>
              </a:ext>
            </a:extLst>
          </p:cNvPr>
          <p:cNvSpPr txBox="1">
            <a:spLocks/>
          </p:cNvSpPr>
          <p:nvPr/>
        </p:nvSpPr>
        <p:spPr>
          <a:xfrm>
            <a:off x="236376" y="1682486"/>
            <a:ext cx="3302288" cy="483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Всего в инвентаре 360 комнат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Типы номеров: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Стандартный номер 31 кв.м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Люксовый номер 60 кв.м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251 стандартных номеров с кроватью размера "king-size“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94 двухместных номеров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50827"/>
                </a:solidFill>
                <a:effectLst/>
                <a:uLnTx/>
                <a:uFillTx/>
                <a:ea typeface="+mn-ea"/>
                <a:cs typeface="+mn-cs"/>
              </a:rPr>
              <a:t>15 люксовых номеров с кроватью размера "king-size"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35082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B92D0-CAFD-4FF2-8279-9E23C0334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00" y="1214266"/>
            <a:ext cx="8596105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DCE67E-ACA2-4B82-924B-C32519C1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06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C97D7F-71DD-44AF-A176-AE17971A0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214603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– </a:t>
            </a:r>
            <a:r>
              <a:rPr lang="ru-RU" sz="2500" dirty="0"/>
              <a:t>Стандартный Номер</a:t>
            </a:r>
            <a:endParaRPr lang="en-US" sz="25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0E70F9-03FC-45CE-9EDD-40DCCA263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91" y="4895123"/>
            <a:ext cx="5643269" cy="1746505"/>
          </a:xfrm>
        </p:spPr>
        <p:txBody>
          <a:bodyPr>
            <a:normAutofit fontScale="85000" lnSpcReduction="10000"/>
          </a:bodyPr>
          <a:lstStyle/>
          <a:p>
            <a:r>
              <a:rPr lang="ru-RU" sz="1500" b="1" dirty="0">
                <a:solidFill>
                  <a:srgbClr val="350827"/>
                </a:solidFill>
              </a:rPr>
              <a:t>Двуспальная кровать или две односпальные кровати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Двуспальная кровать 180х200 см / Двуспальная кровать 120х200 см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Душ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Мини-бар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Чай и кофе</a:t>
            </a:r>
            <a:endParaRPr lang="en-GB" sz="1500" b="1" dirty="0">
              <a:solidFill>
                <a:srgbClr val="350827"/>
              </a:solidFill>
            </a:endParaRPr>
          </a:p>
          <a:p>
            <a:r>
              <a:rPr lang="ru-RU" sz="1500" b="1" dirty="0">
                <a:solidFill>
                  <a:srgbClr val="350827"/>
                </a:solidFill>
              </a:rPr>
              <a:t>Электронный сейф</a:t>
            </a:r>
            <a:endParaRPr lang="en-GB" sz="1500" b="1" dirty="0">
              <a:solidFill>
                <a:srgbClr val="350827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0F9A5A-100E-4DC3-A5AB-01F4B011D779}"/>
              </a:ext>
            </a:extLst>
          </p:cNvPr>
          <p:cNvSpPr txBox="1">
            <a:spLocks/>
          </p:cNvSpPr>
          <p:nvPr/>
        </p:nvSpPr>
        <p:spPr>
          <a:xfrm>
            <a:off x="6096000" y="4898390"/>
            <a:ext cx="5643269" cy="1745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350827"/>
                </a:solidFill>
              </a:rPr>
              <a:t>49-дюймовый смарт-телевизор со спутниковыми каналами</a:t>
            </a:r>
            <a:endParaRPr lang="en-GB" sz="1400" b="1" dirty="0">
              <a:solidFill>
                <a:srgbClr val="350827"/>
              </a:solidFill>
            </a:endParaRPr>
          </a:p>
          <a:p>
            <a:r>
              <a:rPr lang="ru-RU" sz="1400" b="1" dirty="0">
                <a:solidFill>
                  <a:srgbClr val="350827"/>
                </a:solidFill>
              </a:rPr>
              <a:t>Рабочий стол</a:t>
            </a:r>
            <a:endParaRPr lang="en-GB" sz="1400" b="1" dirty="0">
              <a:solidFill>
                <a:srgbClr val="350827"/>
              </a:solidFill>
            </a:endParaRPr>
          </a:p>
          <a:p>
            <a:r>
              <a:rPr lang="ru-RU" sz="1400" b="1" dirty="0">
                <a:solidFill>
                  <a:srgbClr val="350827"/>
                </a:solidFill>
              </a:rPr>
              <a:t>Бесплатный Wi-Fi в отеле и в номерах</a:t>
            </a:r>
            <a:endParaRPr lang="en-GB" sz="1400" b="1" dirty="0">
              <a:solidFill>
                <a:srgbClr val="350827"/>
              </a:solidFill>
            </a:endParaRPr>
          </a:p>
          <a:p>
            <a:r>
              <a:rPr lang="ru-RU" sz="1400" b="1" dirty="0">
                <a:solidFill>
                  <a:srgbClr val="350827"/>
                </a:solidFill>
              </a:rPr>
              <a:t>Кондиционер с индивидуальным управлением</a:t>
            </a:r>
            <a:endParaRPr lang="en-GB" sz="1400" b="1" dirty="0">
              <a:solidFill>
                <a:srgbClr val="350827"/>
              </a:solidFill>
            </a:endParaRPr>
          </a:p>
          <a:p>
            <a:r>
              <a:rPr lang="ru-RU" sz="1400" b="1" dirty="0">
                <a:solidFill>
                  <a:srgbClr val="350827"/>
                </a:solidFill>
              </a:rPr>
              <a:t>Доступны  соединённые номера со смежной дверью или угловым коридором.</a:t>
            </a:r>
            <a:endParaRPr lang="en-GB" sz="1400" b="1" dirty="0">
              <a:solidFill>
                <a:srgbClr val="35082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03155-9081-47E6-8F99-D45F9F38B3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97" y="1271504"/>
            <a:ext cx="5694158" cy="3481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78F792-E757-42B5-A1D7-A151A46CA3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76" y="1271504"/>
            <a:ext cx="5639289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E13B946A-1A67-43A6-8478-DB35CA7CFCC9}"/>
              </a:ext>
            </a:extLst>
          </p:cNvPr>
          <p:cNvSpPr/>
          <p:nvPr/>
        </p:nvSpPr>
        <p:spPr>
          <a:xfrm>
            <a:off x="236376" y="195553"/>
            <a:ext cx="11719248" cy="914400"/>
          </a:xfrm>
          <a:prstGeom prst="round2DiagRect">
            <a:avLst/>
          </a:prstGeom>
          <a:solidFill>
            <a:srgbClr val="350827"/>
          </a:solidFill>
          <a:ln>
            <a:solidFill>
              <a:srgbClr val="F3F2ED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500" dirty="0"/>
              <a:t>Avani Ibn Battuta Dubai – </a:t>
            </a:r>
            <a:r>
              <a:rPr lang="ru-RU" sz="2500" dirty="0"/>
              <a:t>Люксовый Номер</a:t>
            </a:r>
            <a:endParaRPr lang="en-US" sz="25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C0B406-3295-4DAC-B673-9CD265F6D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77" y="1271888"/>
            <a:ext cx="3262603" cy="5227379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350827"/>
                </a:solidFill>
              </a:rPr>
              <a:t>15 люксовых номеров с кроватью размера «king-size» площадью 60 кв.м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Двуспальная кровать размером 200х200 см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Душ и ванна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Электронный сейф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Рабочий стол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Мини-бар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Обеденный стол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Эспрессо-машина и бесплатные кофейные капсулы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49-дюймовый смарт-телевизор со спутниковыми каналами в зале и в спальне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Бесплатный Wi-Fi</a:t>
            </a:r>
            <a:endParaRPr lang="en-GB" sz="1400" dirty="0">
              <a:solidFill>
                <a:srgbClr val="350827"/>
              </a:solidFill>
            </a:endParaRPr>
          </a:p>
          <a:p>
            <a:r>
              <a:rPr lang="ru-RU" sz="1400" dirty="0">
                <a:solidFill>
                  <a:srgbClr val="350827"/>
                </a:solidFill>
              </a:rPr>
              <a:t>Кондиционер с индивидуальнымуправлением</a:t>
            </a:r>
            <a:r>
              <a:rPr lang="en-GB" sz="1400" dirty="0">
                <a:solidFill>
                  <a:srgbClr val="350827"/>
                </a:solidFill>
              </a:rPr>
              <a:t> </a:t>
            </a:r>
          </a:p>
          <a:p>
            <a:endParaRPr lang="en-GB" sz="1200" dirty="0">
              <a:solidFill>
                <a:srgbClr val="350827"/>
              </a:solidFill>
            </a:endParaRPr>
          </a:p>
          <a:p>
            <a:endParaRPr lang="en-GB" sz="1200" dirty="0">
              <a:solidFill>
                <a:srgbClr val="350827"/>
              </a:solidFill>
            </a:endParaRPr>
          </a:p>
          <a:p>
            <a:endParaRPr lang="en-GB" sz="1200" dirty="0">
              <a:solidFill>
                <a:srgbClr val="350827"/>
              </a:solidFill>
            </a:endParaRPr>
          </a:p>
          <a:p>
            <a:endParaRPr lang="en-GB" sz="1200" dirty="0">
              <a:solidFill>
                <a:srgbClr val="350827"/>
              </a:solidFill>
            </a:endParaRPr>
          </a:p>
          <a:p>
            <a:endParaRPr lang="en-GB" sz="1200" dirty="0">
              <a:solidFill>
                <a:srgbClr val="350827"/>
              </a:solidFill>
            </a:endParaRPr>
          </a:p>
          <a:p>
            <a:endParaRPr lang="en-GB" sz="1200" dirty="0">
              <a:solidFill>
                <a:srgbClr val="350827"/>
              </a:solidFill>
            </a:endParaRPr>
          </a:p>
          <a:p>
            <a:endParaRPr lang="en-GB" sz="1200" dirty="0">
              <a:solidFill>
                <a:srgbClr val="350827"/>
              </a:solidFill>
            </a:endParaRPr>
          </a:p>
          <a:p>
            <a:endParaRPr lang="en-GB" sz="1200" dirty="0">
              <a:solidFill>
                <a:srgbClr val="35082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84947-8F84-43D3-B07C-14FAA2FDCC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96" y="1386917"/>
            <a:ext cx="4249280" cy="23227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4BC14-2A70-48BC-8171-6613EE8F9E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976" y="1393013"/>
            <a:ext cx="3956647" cy="2316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98F14-E18E-419C-A185-066A123AD3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976" y="3821673"/>
            <a:ext cx="4005419" cy="2225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BFEF6-B2A2-437E-A9DF-BCFA30179D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96" y="3821673"/>
            <a:ext cx="424928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5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532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Saifi</dc:creator>
  <cp:lastModifiedBy>Zhana Ormonova</cp:lastModifiedBy>
  <cp:revision>29</cp:revision>
  <dcterms:created xsi:type="dcterms:W3CDTF">2020-09-09T13:55:19Z</dcterms:created>
  <dcterms:modified xsi:type="dcterms:W3CDTF">2021-05-29T18:35:16Z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2249254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