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4" r:id="rId1"/>
  </p:sldMasterIdLst>
  <p:notesMasterIdLst>
    <p:notesMasterId r:id="rId21"/>
  </p:notesMasterIdLst>
  <p:sldIdLst>
    <p:sldId id="256" r:id="rId2"/>
    <p:sldId id="261" r:id="rId3"/>
    <p:sldId id="270" r:id="rId4"/>
    <p:sldId id="289" r:id="rId5"/>
    <p:sldId id="290" r:id="rId6"/>
    <p:sldId id="305" r:id="rId7"/>
    <p:sldId id="291" r:id="rId8"/>
    <p:sldId id="292" r:id="rId9"/>
    <p:sldId id="293" r:id="rId10"/>
    <p:sldId id="277" r:id="rId11"/>
    <p:sldId id="278" r:id="rId12"/>
    <p:sldId id="279" r:id="rId13"/>
    <p:sldId id="281" r:id="rId14"/>
    <p:sldId id="282" r:id="rId15"/>
    <p:sldId id="286" r:id="rId16"/>
    <p:sldId id="288" r:id="rId17"/>
    <p:sldId id="294" r:id="rId18"/>
    <p:sldId id="301" r:id="rId19"/>
    <p:sldId id="269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6334"/>
    <a:srgbClr val="AB4E41"/>
    <a:srgbClr val="DA534A"/>
    <a:srgbClr val="FE9D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44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54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US" sz="1800" b="0" strike="noStrike" spc="-1">
                <a:solidFill>
                  <a:srgbClr val="000000"/>
                </a:solidFill>
                <a:latin typeface="Corbel"/>
              </a:rPr>
              <a:t>Для перемещения страницы щёлкните мышью</a:t>
            </a: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2000" b="0" strike="noStrike" spc="-1">
                <a:latin typeface="Arial"/>
              </a:rPr>
              <a:t>Для правки формата примечаний щёлкните мышью</a:t>
            </a:r>
          </a:p>
        </p:txBody>
      </p:sp>
      <p:sp>
        <p:nvSpPr>
          <p:cNvPr id="105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1400" b="0" strike="noStrike" spc="-1">
                <a:latin typeface="Times New Roman"/>
              </a:rPr>
              <a:t> </a:t>
            </a:r>
          </a:p>
        </p:txBody>
      </p:sp>
      <p:sp>
        <p:nvSpPr>
          <p:cNvPr id="106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ru-RU" sz="1400" b="0" strike="noStrike" spc="-1">
                <a:latin typeface="Times New Roman"/>
              </a:rPr>
              <a:t> </a:t>
            </a:r>
          </a:p>
        </p:txBody>
      </p:sp>
      <p:sp>
        <p:nvSpPr>
          <p:cNvPr id="107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ru-RU" sz="1400" b="0" strike="noStrike" spc="-1">
                <a:latin typeface="Times New Roman"/>
              </a:rPr>
              <a:t> </a:t>
            </a:r>
          </a:p>
        </p:txBody>
      </p:sp>
      <p:sp>
        <p:nvSpPr>
          <p:cNvPr id="108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76A2343D-1A27-4D9E-BB6A-5C1436BB6816}" type="slidenum">
              <a:rPr lang="ru-RU" sz="1400" b="0" strike="noStrike" spc="-1">
                <a:latin typeface="Times New Roman"/>
              </a:rPr>
              <a:t>‹#›</a:t>
            </a:fld>
            <a:endParaRPr lang="ru-RU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076700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1E1DDE3D-A6F9-4194-B405-5CF5B6FD4ADA}" type="datetime">
              <a:rPr lang="ru-RU" sz="1000" b="0" strike="noStrike" spc="-1" smtClean="0">
                <a:solidFill>
                  <a:srgbClr val="000000"/>
                </a:solidFill>
                <a:latin typeface="Corbel"/>
              </a:rPr>
              <a:t>27.07.2022</a:t>
            </a:fld>
            <a:endParaRPr lang="ru-RU" sz="1000" b="0" strike="noStrike" spc="-1">
              <a:latin typeface="Times New Roman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63F8F546-08A1-4A00-A221-CD941269EEF3}" type="slidenum">
              <a:rPr lang="ru-RU" sz="1000" b="0" strike="noStrike" spc="-1" smtClean="0">
                <a:solidFill>
                  <a:srgbClr val="000000"/>
                </a:solidFill>
                <a:latin typeface="Corbel"/>
              </a:rPr>
              <a:t>‹#›</a:t>
            </a:fld>
            <a:endParaRPr lang="ru-RU" sz="10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09395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1E1DDE3D-A6F9-4194-B405-5CF5B6FD4ADA}" type="datetime">
              <a:rPr lang="ru-RU" sz="1000" b="0" strike="noStrike" spc="-1" smtClean="0">
                <a:solidFill>
                  <a:srgbClr val="000000"/>
                </a:solidFill>
                <a:latin typeface="Corbel"/>
              </a:rPr>
              <a:t>27.07.2022</a:t>
            </a:fld>
            <a:endParaRPr lang="ru-RU" sz="1000" b="0" strike="noStrike" spc="-1">
              <a:latin typeface="Times New Roman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63F8F546-08A1-4A00-A221-CD941269EEF3}" type="slidenum">
              <a:rPr lang="ru-RU" sz="1000" b="0" strike="noStrike" spc="-1" smtClean="0">
                <a:solidFill>
                  <a:srgbClr val="000000"/>
                </a:solidFill>
                <a:latin typeface="Corbel"/>
              </a:rPr>
              <a:t>‹#›</a:t>
            </a:fld>
            <a:endParaRPr lang="ru-RU" sz="10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79004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1E1DDE3D-A6F9-4194-B405-5CF5B6FD4ADA}" type="datetime">
              <a:rPr lang="ru-RU" sz="1000" b="0" strike="noStrike" spc="-1" smtClean="0">
                <a:solidFill>
                  <a:srgbClr val="000000"/>
                </a:solidFill>
                <a:latin typeface="Corbel"/>
              </a:rPr>
              <a:t>27.07.2022</a:t>
            </a:fld>
            <a:endParaRPr lang="ru-RU" sz="1000" b="0" strike="noStrike" spc="-1">
              <a:latin typeface="Times New Roman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63F8F546-08A1-4A00-A221-CD941269EEF3}" type="slidenum">
              <a:rPr lang="ru-RU" sz="1000" b="0" strike="noStrike" spc="-1" smtClean="0">
                <a:solidFill>
                  <a:srgbClr val="000000"/>
                </a:solidFill>
                <a:latin typeface="Corbel"/>
              </a:rPr>
              <a:t>‹#›</a:t>
            </a:fld>
            <a:endParaRPr lang="ru-RU" sz="10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400688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1484280" y="685800"/>
            <a:ext cx="10018440" cy="17521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subTitle"/>
          </p:nvPr>
        </p:nvSpPr>
        <p:spPr>
          <a:xfrm>
            <a:off x="1484280" y="2666880"/>
            <a:ext cx="10018440" cy="31237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39012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1E1DDE3D-A6F9-4194-B405-5CF5B6FD4ADA}" type="datetime">
              <a:rPr lang="ru-RU" sz="1000" b="0" strike="noStrike" spc="-1" smtClean="0">
                <a:solidFill>
                  <a:srgbClr val="000000"/>
                </a:solidFill>
                <a:latin typeface="Corbel"/>
              </a:rPr>
              <a:t>27.07.2022</a:t>
            </a:fld>
            <a:endParaRPr lang="ru-RU" sz="1000" b="0" strike="noStrike" spc="-1">
              <a:latin typeface="Times New Roman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63F8F546-08A1-4A00-A221-CD941269EEF3}" type="slidenum">
              <a:rPr lang="ru-RU" sz="1000" b="0" strike="noStrike" spc="-1" smtClean="0">
                <a:solidFill>
                  <a:srgbClr val="000000"/>
                </a:solidFill>
                <a:latin typeface="Corbel"/>
              </a:rPr>
              <a:t>‹#›</a:t>
            </a:fld>
            <a:endParaRPr lang="ru-RU" sz="10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4545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1E1DDE3D-A6F9-4194-B405-5CF5B6FD4ADA}" type="datetime">
              <a:rPr lang="ru-RU" sz="1000" b="0" strike="noStrike" spc="-1" smtClean="0">
                <a:solidFill>
                  <a:srgbClr val="000000"/>
                </a:solidFill>
                <a:latin typeface="Corbel"/>
              </a:rPr>
              <a:t>27.07.2022</a:t>
            </a:fld>
            <a:endParaRPr lang="ru-RU" sz="1000" b="0" strike="noStrike" spc="-1">
              <a:latin typeface="Times New Roman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63F8F546-08A1-4A00-A221-CD941269EEF3}" type="slidenum">
              <a:rPr lang="ru-RU" sz="1000" b="0" strike="noStrike" spc="-1" smtClean="0">
                <a:solidFill>
                  <a:srgbClr val="000000"/>
                </a:solidFill>
                <a:latin typeface="Corbel"/>
              </a:rPr>
              <a:t>‹#›</a:t>
            </a:fld>
            <a:endParaRPr lang="ru-RU" sz="10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43243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1E1DDE3D-A6F9-4194-B405-5CF5B6FD4ADA}" type="datetime">
              <a:rPr lang="ru-RU" sz="1000" b="0" strike="noStrike" spc="-1" smtClean="0">
                <a:solidFill>
                  <a:srgbClr val="000000"/>
                </a:solidFill>
                <a:latin typeface="Corbel"/>
              </a:rPr>
              <a:t>27.07.2022</a:t>
            </a:fld>
            <a:endParaRPr lang="ru-RU" sz="1000" b="0" strike="noStrike" spc="-1">
              <a:latin typeface="Times New Roman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63F8F546-08A1-4A00-A221-CD941269EEF3}" type="slidenum">
              <a:rPr lang="ru-RU" sz="1000" b="0" strike="noStrike" spc="-1" smtClean="0">
                <a:solidFill>
                  <a:srgbClr val="000000"/>
                </a:solidFill>
                <a:latin typeface="Corbel"/>
              </a:rPr>
              <a:t>‹#›</a:t>
            </a:fld>
            <a:endParaRPr lang="ru-RU" sz="10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03275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1E1DDE3D-A6F9-4194-B405-5CF5B6FD4ADA}" type="datetime">
              <a:rPr lang="ru-RU" sz="1000" b="0" strike="noStrike" spc="-1" smtClean="0">
                <a:solidFill>
                  <a:srgbClr val="000000"/>
                </a:solidFill>
                <a:latin typeface="Corbel"/>
              </a:rPr>
              <a:t>27.07.2022</a:t>
            </a:fld>
            <a:endParaRPr lang="ru-RU" sz="1000" b="0" strike="noStrike" spc="-1">
              <a:latin typeface="Times New Roman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63F8F546-08A1-4A00-A221-CD941269EEF3}" type="slidenum">
              <a:rPr lang="ru-RU" sz="1000" b="0" strike="noStrike" spc="-1" smtClean="0">
                <a:solidFill>
                  <a:srgbClr val="000000"/>
                </a:solidFill>
                <a:latin typeface="Corbel"/>
              </a:rPr>
              <a:t>‹#›</a:t>
            </a:fld>
            <a:endParaRPr lang="ru-RU" sz="10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06708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1E1DDE3D-A6F9-4194-B405-5CF5B6FD4ADA}" type="datetime">
              <a:rPr lang="ru-RU" sz="1000" b="0" strike="noStrike" spc="-1" smtClean="0">
                <a:solidFill>
                  <a:srgbClr val="000000"/>
                </a:solidFill>
                <a:latin typeface="Corbel"/>
              </a:rPr>
              <a:t>27.07.2022</a:t>
            </a:fld>
            <a:endParaRPr lang="ru-RU" sz="1000" b="0" strike="noStrike" spc="-1">
              <a:latin typeface="Times New Roman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63F8F546-08A1-4A00-A221-CD941269EEF3}" type="slidenum">
              <a:rPr lang="ru-RU" sz="1000" b="0" strike="noStrike" spc="-1" smtClean="0">
                <a:solidFill>
                  <a:srgbClr val="000000"/>
                </a:solidFill>
                <a:latin typeface="Corbel"/>
              </a:rPr>
              <a:t>‹#›</a:t>
            </a:fld>
            <a:endParaRPr lang="ru-RU" sz="10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18989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1E1DDE3D-A6F9-4194-B405-5CF5B6FD4ADA}" type="datetime">
              <a:rPr lang="ru-RU" sz="1000" b="0" strike="noStrike" spc="-1" smtClean="0">
                <a:solidFill>
                  <a:srgbClr val="000000"/>
                </a:solidFill>
                <a:latin typeface="Corbel"/>
              </a:rPr>
              <a:t>27.07.2022</a:t>
            </a:fld>
            <a:endParaRPr lang="ru-RU" sz="1000" b="0" strike="noStrike" spc="-1">
              <a:latin typeface="Times New Roman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63F8F546-08A1-4A00-A221-CD941269EEF3}" type="slidenum">
              <a:rPr lang="ru-RU" sz="1000" b="0" strike="noStrike" spc="-1" smtClean="0">
                <a:solidFill>
                  <a:srgbClr val="000000"/>
                </a:solidFill>
                <a:latin typeface="Corbel"/>
              </a:rPr>
              <a:t>‹#›</a:t>
            </a:fld>
            <a:endParaRPr lang="ru-RU" sz="10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28951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1E1DDE3D-A6F9-4194-B405-5CF5B6FD4ADA}" type="datetime">
              <a:rPr lang="ru-RU" sz="1000" b="0" strike="noStrike" spc="-1" smtClean="0">
                <a:solidFill>
                  <a:srgbClr val="000000"/>
                </a:solidFill>
                <a:latin typeface="Corbel"/>
              </a:rPr>
              <a:t>27.07.2022</a:t>
            </a:fld>
            <a:endParaRPr lang="ru-RU" sz="1000" b="0" strike="noStrike" spc="-1">
              <a:latin typeface="Times New Roman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63F8F546-08A1-4A00-A221-CD941269EEF3}" type="slidenum">
              <a:rPr lang="ru-RU" sz="1000" b="0" strike="noStrike" spc="-1" smtClean="0">
                <a:solidFill>
                  <a:srgbClr val="000000"/>
                </a:solidFill>
                <a:latin typeface="Corbel"/>
              </a:rPr>
              <a:t>‹#›</a:t>
            </a:fld>
            <a:endParaRPr lang="ru-RU" sz="10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43776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1E1DDE3D-A6F9-4194-B405-5CF5B6FD4ADA}" type="datetime">
              <a:rPr lang="ru-RU" sz="1000" b="0" strike="noStrike" spc="-1" smtClean="0">
                <a:solidFill>
                  <a:srgbClr val="000000"/>
                </a:solidFill>
                <a:latin typeface="Corbel"/>
              </a:rPr>
              <a:t>27.07.2022</a:t>
            </a:fld>
            <a:endParaRPr lang="ru-RU" sz="1000" b="0" strike="noStrike" spc="-1">
              <a:latin typeface="Times New Roman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63F8F546-08A1-4A00-A221-CD941269EEF3}" type="slidenum">
              <a:rPr lang="ru-RU" sz="1000" b="0" strike="noStrike" spc="-1" smtClean="0">
                <a:solidFill>
                  <a:srgbClr val="000000"/>
                </a:solidFill>
                <a:latin typeface="Corbel"/>
              </a:rPr>
              <a:t>‹#›</a:t>
            </a:fld>
            <a:endParaRPr lang="ru-RU" sz="10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83284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>
              <a:lnSpc>
                <a:spcPct val="100000"/>
              </a:lnSpc>
            </a:pPr>
            <a:fld id="{1E1DDE3D-A6F9-4194-B405-5CF5B6FD4ADA}" type="datetime">
              <a:rPr lang="ru-RU" sz="1000" b="0" strike="noStrike" spc="-1" smtClean="0">
                <a:solidFill>
                  <a:srgbClr val="000000"/>
                </a:solidFill>
                <a:latin typeface="Corbel"/>
              </a:rPr>
              <a:t>27.07.2022</a:t>
            </a:fld>
            <a:endParaRPr lang="ru-RU" sz="1000" b="0" strike="noStrike" spc="-1">
              <a:latin typeface="Times New Roman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>
              <a:lnSpc>
                <a:spcPct val="100000"/>
              </a:lnSpc>
            </a:pPr>
            <a:fld id="{63F8F546-08A1-4A00-A221-CD941269EEF3}" type="slidenum">
              <a:rPr lang="ru-RU" sz="1000" b="0" strike="noStrike" spc="-1" smtClean="0">
                <a:solidFill>
                  <a:srgbClr val="000000"/>
                </a:solidFill>
                <a:latin typeface="Corbel"/>
              </a:rPr>
              <a:t>‹#›</a:t>
            </a:fld>
            <a:endParaRPr lang="ru-RU" sz="10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97813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extShape 1"/>
          <p:cNvSpPr txBox="1"/>
          <p:nvPr/>
        </p:nvSpPr>
        <p:spPr>
          <a:xfrm>
            <a:off x="5544958" y="96110"/>
            <a:ext cx="5538952" cy="1269738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Garamond" panose="02020404030301010803" pitchFamily="18" charset="0"/>
              </a:rPr>
              <a:t>СЧАСТЬЕ БЫТЬ ВМЕСТЕ!</a:t>
            </a:r>
            <a:endParaRPr lang="en-US" sz="280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110" name="CustomShape 2"/>
          <p:cNvSpPr/>
          <p:nvPr/>
        </p:nvSpPr>
        <p:spPr>
          <a:xfrm>
            <a:off x="619029" y="6365353"/>
            <a:ext cx="2482026" cy="3107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800" b="0" strike="noStrike" spc="-1" dirty="0">
                <a:solidFill>
                  <a:schemeClr val="bg1"/>
                </a:solidFill>
                <a:latin typeface="Century" panose="02040604050505020304" pitchFamily="18" charset="0"/>
              </a:rPr>
              <a:t>Алматы, </a:t>
            </a:r>
            <a:r>
              <a:rPr lang="en-US" sz="1800" b="0" strike="noStrike" spc="-1" dirty="0">
                <a:solidFill>
                  <a:schemeClr val="bg1"/>
                </a:solidFill>
                <a:latin typeface="Century" panose="02040604050505020304" pitchFamily="18" charset="0"/>
              </a:rPr>
              <a:t>2021</a:t>
            </a:r>
            <a:endParaRPr lang="ru-RU" sz="1800" b="0" strike="noStrike" spc="-1" dirty="0">
              <a:solidFill>
                <a:schemeClr val="bg1"/>
              </a:solidFill>
              <a:latin typeface="Century" panose="020406040505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F53AF209-311D-40B4-BD62-01709F8D6AAA}"/>
              </a:ext>
            </a:extLst>
          </p:cNvPr>
          <p:cNvPicPr/>
          <p:nvPr/>
        </p:nvPicPr>
        <p:blipFill>
          <a:blip r:embed="rId2"/>
          <a:stretch/>
        </p:blipFill>
        <p:spPr>
          <a:xfrm rot="16200000">
            <a:off x="5675671" y="341671"/>
            <a:ext cx="840658" cy="12192000"/>
          </a:xfrm>
          <a:prstGeom prst="rect">
            <a:avLst/>
          </a:prstGeom>
          <a:ln>
            <a:noFill/>
          </a:ln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9C63B38A-6B4F-45A0-9EA5-DFBDBB11EE12}"/>
              </a:ext>
            </a:extLst>
          </p:cNvPr>
          <p:cNvPicPr/>
          <p:nvPr/>
        </p:nvPicPr>
        <p:blipFill>
          <a:blip r:embed="rId2"/>
          <a:stretch/>
        </p:blipFill>
        <p:spPr>
          <a:xfrm rot="16200000">
            <a:off x="5675670" y="-5675671"/>
            <a:ext cx="840658" cy="12192000"/>
          </a:xfrm>
          <a:prstGeom prst="rect">
            <a:avLst/>
          </a:prstGeom>
          <a:ln>
            <a:noFill/>
          </a:ln>
        </p:spPr>
      </p:pic>
      <p:pic>
        <p:nvPicPr>
          <p:cNvPr id="10" name="Рисунок 9" descr="Изображение выглядит как текст, человек&#10;&#10;Автоматически созданное описание">
            <a:extLst>
              <a:ext uri="{FF2B5EF4-FFF2-40B4-BE49-F238E27FC236}">
                <a16:creationId xmlns:a16="http://schemas.microsoft.com/office/drawing/2014/main" xmlns="" id="{F5444ADC-3F57-44A2-B09E-E06FF3BA8AB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380283"/>
            <a:ext cx="12192000" cy="60974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CustomShape 5"/>
          <p:cNvSpPr/>
          <p:nvPr/>
        </p:nvSpPr>
        <p:spPr>
          <a:xfrm>
            <a:off x="1139180" y="60838"/>
            <a:ext cx="10018440" cy="766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2800" b="1" spc="-1" dirty="0">
                <a:solidFill>
                  <a:srgbClr val="C00000"/>
                </a:solidFill>
                <a:latin typeface="Franklin Gothic Demi" panose="020B0703020102020204" pitchFamily="34" charset="0"/>
              </a:rPr>
              <a:t>БОЛЕЕ 20 КРУГЛОГОДИЧНЫХ ПРИРОДНЫХ АКТИВНОСТЕЙ</a:t>
            </a:r>
            <a:endParaRPr lang="ru-RU" sz="2800" b="1" strike="noStrike" spc="-1" dirty="0">
              <a:solidFill>
                <a:srgbClr val="C00000"/>
              </a:solidFill>
              <a:latin typeface="Franklin Gothic Demi" panose="020B0703020102020204" pitchFamily="34" charset="0"/>
            </a:endParaRPr>
          </a:p>
        </p:txBody>
      </p:sp>
      <p:pic>
        <p:nvPicPr>
          <p:cNvPr id="13" name="Рисунок 4">
            <a:extLst>
              <a:ext uri="{FF2B5EF4-FFF2-40B4-BE49-F238E27FC236}">
                <a16:creationId xmlns:a16="http://schemas.microsoft.com/office/drawing/2014/main" xmlns="" id="{9895B443-49B5-467B-AF54-D2AC0C1CB5EC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0" y="0"/>
            <a:ext cx="681480" cy="6857280"/>
          </a:xfrm>
          <a:prstGeom prst="rect">
            <a:avLst/>
          </a:prstGeom>
          <a:ln>
            <a:noFill/>
          </a:ln>
        </p:spPr>
      </p:pic>
      <p:pic>
        <p:nvPicPr>
          <p:cNvPr id="14" name="Рисунок 5">
            <a:extLst>
              <a:ext uri="{FF2B5EF4-FFF2-40B4-BE49-F238E27FC236}">
                <a16:creationId xmlns:a16="http://schemas.microsoft.com/office/drawing/2014/main" xmlns="" id="{942D1F99-4855-4B1E-BA55-FFD23E0D3DEA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11509920" y="0"/>
            <a:ext cx="681480" cy="6857280"/>
          </a:xfrm>
          <a:prstGeom prst="rect">
            <a:avLst/>
          </a:prstGeom>
          <a:ln>
            <a:noFill/>
          </a:ln>
        </p:spPr>
      </p:pic>
      <p:sp>
        <p:nvSpPr>
          <p:cNvPr id="16" name="CustomShape 5">
            <a:extLst>
              <a:ext uri="{FF2B5EF4-FFF2-40B4-BE49-F238E27FC236}">
                <a16:creationId xmlns:a16="http://schemas.microsoft.com/office/drawing/2014/main" xmlns="" id="{29A029B0-93E1-4170-9BEE-96A0B87C2E5A}"/>
              </a:ext>
            </a:extLst>
          </p:cNvPr>
          <p:cNvSpPr/>
          <p:nvPr/>
        </p:nvSpPr>
        <p:spPr>
          <a:xfrm>
            <a:off x="718019" y="988564"/>
            <a:ext cx="5010931" cy="766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2800" b="1" strike="noStrike" spc="-1" dirty="0">
                <a:solidFill>
                  <a:srgbClr val="F36334"/>
                </a:solidFill>
                <a:latin typeface="Franklin Gothic Demi" panose="020B0703020102020204" pitchFamily="34" charset="0"/>
              </a:rPr>
              <a:t>ВЕРЕВОЧНЫЙ ПАРК ПРИКЛЮЧЕНИЙ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C7BFA01-427B-4A85-9679-862601E0FA4C}"/>
              </a:ext>
            </a:extLst>
          </p:cNvPr>
          <p:cNvSpPr txBox="1"/>
          <p:nvPr/>
        </p:nvSpPr>
        <p:spPr>
          <a:xfrm>
            <a:off x="967949" y="5423861"/>
            <a:ext cx="47610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Garamond" panose="02020404030301010803" pitchFamily="18" charset="0"/>
              </a:rPr>
              <a:t>Парк приключений под кронами сосен предлагает гостям 10 маршрутов разного уровня сложности: от детских до экстремальных, от семейный до корпоративных. </a:t>
            </a:r>
          </a:p>
        </p:txBody>
      </p:sp>
      <p:sp>
        <p:nvSpPr>
          <p:cNvPr id="10" name="CustomShape 5">
            <a:extLst>
              <a:ext uri="{FF2B5EF4-FFF2-40B4-BE49-F238E27FC236}">
                <a16:creationId xmlns:a16="http://schemas.microsoft.com/office/drawing/2014/main" xmlns="" id="{DBFC1ECE-2E6F-4660-85A6-1D22838E47D4}"/>
              </a:ext>
            </a:extLst>
          </p:cNvPr>
          <p:cNvSpPr/>
          <p:nvPr/>
        </p:nvSpPr>
        <p:spPr>
          <a:xfrm>
            <a:off x="6015419" y="988564"/>
            <a:ext cx="5010931" cy="766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2800" b="1" spc="-1" dirty="0">
                <a:solidFill>
                  <a:srgbClr val="F36334"/>
                </a:solidFill>
                <a:latin typeface="Franklin Gothic Demi" panose="020B0703020102020204" pitchFamily="34" charset="0"/>
              </a:rPr>
              <a:t>ГОРНЫЙ ВЕЛОСИПЕДНЫЙ ПАРК</a:t>
            </a:r>
            <a:endParaRPr lang="ru-RU" sz="2800" b="1" strike="noStrike" spc="-1" dirty="0">
              <a:solidFill>
                <a:srgbClr val="F36334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0B6ADFA-4392-427B-AB72-A6BFCE398F83}"/>
              </a:ext>
            </a:extLst>
          </p:cNvPr>
          <p:cNvSpPr txBox="1"/>
          <p:nvPr/>
        </p:nvSpPr>
        <p:spPr>
          <a:xfrm>
            <a:off x="6148400" y="5379952"/>
            <a:ext cx="476100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Garamond" panose="02020404030301010803" pitchFamily="18" charset="0"/>
              </a:rPr>
              <a:t>Самый большой в Центральной Азии горный велосипедный парк с протяженностью трасс более 20 километров. 10 маршрутов разной сложности, канатная дорога, прокат экипировки и велосипедов.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56A2E368-AFDB-4407-AA41-73CD493B6B1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5698" y="1916289"/>
            <a:ext cx="4498560" cy="350757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8618" y="1858148"/>
            <a:ext cx="4641852" cy="3521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66466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CustomShape 5"/>
          <p:cNvSpPr/>
          <p:nvPr/>
        </p:nvSpPr>
        <p:spPr>
          <a:xfrm>
            <a:off x="1139180" y="60838"/>
            <a:ext cx="10018440" cy="766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2800" b="1" spc="-1" dirty="0">
                <a:solidFill>
                  <a:srgbClr val="C00000"/>
                </a:solidFill>
                <a:latin typeface="Franklin Gothic Demi" panose="020B0703020102020204" pitchFamily="34" charset="0"/>
              </a:rPr>
              <a:t>ДОСУГ В </a:t>
            </a:r>
            <a:r>
              <a:rPr lang="en-US" sz="2800" b="1" spc="-1" dirty="0">
                <a:solidFill>
                  <a:srgbClr val="C00000"/>
                </a:solidFill>
                <a:latin typeface="Franklin Gothic Demi" panose="020B0703020102020204" pitchFamily="34" charset="0"/>
              </a:rPr>
              <a:t>“OI-QARAGAI LESNAYA SKAZKA”</a:t>
            </a:r>
            <a:endParaRPr lang="ru-RU" sz="2800" b="1" strike="noStrike" spc="-1" dirty="0">
              <a:solidFill>
                <a:srgbClr val="C00000"/>
              </a:solidFill>
              <a:latin typeface="Franklin Gothic Demi" panose="020B0703020102020204" pitchFamily="34" charset="0"/>
            </a:endParaRPr>
          </a:p>
        </p:txBody>
      </p:sp>
      <p:pic>
        <p:nvPicPr>
          <p:cNvPr id="13" name="Рисунок 4">
            <a:extLst>
              <a:ext uri="{FF2B5EF4-FFF2-40B4-BE49-F238E27FC236}">
                <a16:creationId xmlns:a16="http://schemas.microsoft.com/office/drawing/2014/main" xmlns="" id="{9895B443-49B5-467B-AF54-D2AC0C1CB5EC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0" y="0"/>
            <a:ext cx="681480" cy="6857280"/>
          </a:xfrm>
          <a:prstGeom prst="rect">
            <a:avLst/>
          </a:prstGeom>
          <a:ln>
            <a:noFill/>
          </a:ln>
        </p:spPr>
      </p:pic>
      <p:pic>
        <p:nvPicPr>
          <p:cNvPr id="14" name="Рисунок 5">
            <a:extLst>
              <a:ext uri="{FF2B5EF4-FFF2-40B4-BE49-F238E27FC236}">
                <a16:creationId xmlns:a16="http://schemas.microsoft.com/office/drawing/2014/main" xmlns="" id="{942D1F99-4855-4B1E-BA55-FFD23E0D3DEA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11509920" y="0"/>
            <a:ext cx="681480" cy="6857280"/>
          </a:xfrm>
          <a:prstGeom prst="rect">
            <a:avLst/>
          </a:prstGeom>
          <a:ln>
            <a:noFill/>
          </a:ln>
        </p:spPr>
      </p:pic>
      <p:sp>
        <p:nvSpPr>
          <p:cNvPr id="16" name="CustomShape 5">
            <a:extLst>
              <a:ext uri="{FF2B5EF4-FFF2-40B4-BE49-F238E27FC236}">
                <a16:creationId xmlns:a16="http://schemas.microsoft.com/office/drawing/2014/main" xmlns="" id="{29A029B0-93E1-4170-9BEE-96A0B87C2E5A}"/>
              </a:ext>
            </a:extLst>
          </p:cNvPr>
          <p:cNvSpPr/>
          <p:nvPr/>
        </p:nvSpPr>
        <p:spPr>
          <a:xfrm>
            <a:off x="718019" y="988564"/>
            <a:ext cx="5010931" cy="766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2800" b="1" strike="noStrike" spc="-1" dirty="0">
                <a:solidFill>
                  <a:srgbClr val="F36334"/>
                </a:solidFill>
                <a:latin typeface="Franklin Gothic Demi" panose="020B0703020102020204" pitchFamily="34" charset="0"/>
              </a:rPr>
              <a:t>ТРОЛЛЕЙНЫЙ ПАРК</a:t>
            </a:r>
          </a:p>
          <a:p>
            <a:pPr algn="ctr">
              <a:lnSpc>
                <a:spcPct val="100000"/>
              </a:lnSpc>
            </a:pPr>
            <a:r>
              <a:rPr lang="ru-RU" sz="2800" b="1" spc="-1" dirty="0">
                <a:solidFill>
                  <a:srgbClr val="F36334"/>
                </a:solidFill>
                <a:latin typeface="Franklin Gothic Demi" panose="020B0703020102020204" pitchFamily="34" charset="0"/>
              </a:rPr>
              <a:t>«ДУХ ТЯНЬ-ШАНЯ»</a:t>
            </a:r>
            <a:endParaRPr lang="ru-RU" sz="2800" b="1" strike="noStrike" spc="-1" dirty="0">
              <a:solidFill>
                <a:srgbClr val="F36334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C7BFA01-427B-4A85-9679-862601E0FA4C}"/>
              </a:ext>
            </a:extLst>
          </p:cNvPr>
          <p:cNvSpPr txBox="1"/>
          <p:nvPr/>
        </p:nvSpPr>
        <p:spPr>
          <a:xfrm>
            <a:off x="681480" y="5423861"/>
            <a:ext cx="521482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Garamond" panose="02020404030301010803" pitchFamily="18" charset="0"/>
              </a:rPr>
              <a:t>Самый крупный в Азии и третий в Мире по величине троллейный парк предлагает Гостям 7 трасс общей протяженностью 2903 метров . А супер-троллей «Ой-Карагай», длиной 560 м. проносит самых смелых на высоте 120 м.</a:t>
            </a:r>
          </a:p>
        </p:txBody>
      </p:sp>
      <p:sp>
        <p:nvSpPr>
          <p:cNvPr id="10" name="CustomShape 5">
            <a:extLst>
              <a:ext uri="{FF2B5EF4-FFF2-40B4-BE49-F238E27FC236}">
                <a16:creationId xmlns:a16="http://schemas.microsoft.com/office/drawing/2014/main" xmlns="" id="{DBFC1ECE-2E6F-4660-85A6-1D22838E47D4}"/>
              </a:ext>
            </a:extLst>
          </p:cNvPr>
          <p:cNvSpPr/>
          <p:nvPr/>
        </p:nvSpPr>
        <p:spPr>
          <a:xfrm>
            <a:off x="6015419" y="988564"/>
            <a:ext cx="5010931" cy="766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2800" b="1" spc="-1" dirty="0">
                <a:solidFill>
                  <a:srgbClr val="F36334"/>
                </a:solidFill>
                <a:latin typeface="Franklin Gothic Demi" panose="020B0703020102020204" pitchFamily="34" charset="0"/>
              </a:rPr>
              <a:t>КОННЫЙ ЦЕНТР</a:t>
            </a:r>
            <a:endParaRPr lang="ru-RU" sz="2800" b="1" strike="noStrike" spc="-1" dirty="0">
              <a:solidFill>
                <a:srgbClr val="F36334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0B6ADFA-4392-427B-AB72-A6BFCE398F83}"/>
              </a:ext>
            </a:extLst>
          </p:cNvPr>
          <p:cNvSpPr txBox="1"/>
          <p:nvPr/>
        </p:nvSpPr>
        <p:spPr>
          <a:xfrm>
            <a:off x="5984329" y="5379952"/>
            <a:ext cx="534452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Garamond" panose="02020404030301010803" pitchFamily="18" charset="0"/>
              </a:rPr>
              <a:t>Конный центр «</a:t>
            </a:r>
            <a:r>
              <a:rPr lang="en-US" dirty="0">
                <a:latin typeface="Garamond" panose="02020404030301010803" pitchFamily="18" charset="0"/>
              </a:rPr>
              <a:t>Oi-Qaragai </a:t>
            </a:r>
            <a:r>
              <a:rPr lang="ru-RU" dirty="0" err="1">
                <a:latin typeface="Garamond" panose="02020404030301010803" pitchFamily="18" charset="0"/>
              </a:rPr>
              <a:t>Lesnaya</a:t>
            </a:r>
            <a:r>
              <a:rPr lang="ru-RU" dirty="0">
                <a:latin typeface="Garamond" panose="02020404030301010803" pitchFamily="18" charset="0"/>
              </a:rPr>
              <a:t> Skazka» – это профессиональная школа верховой езды и оздоровительный центр, где можно восстановить тонус и физическое состояние, исцелиться от стресса и отдохнуть душой на конных прогулках по горам.</a:t>
            </a:r>
          </a:p>
        </p:txBody>
      </p:sp>
      <p:pic>
        <p:nvPicPr>
          <p:cNvPr id="1026" name="Picture 2" descr="https://skazka.kz/ru/assets/components/phpthumbof/cache/407.67eba361c0ed6da4c22042eb9bb58d65.jpg">
            <a:extLst>
              <a:ext uri="{FF2B5EF4-FFF2-40B4-BE49-F238E27FC236}">
                <a16:creationId xmlns:a16="http://schemas.microsoft.com/office/drawing/2014/main" xmlns="" id="{C2534147-A6C5-4515-AF8E-4066933F71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2877" y="1999890"/>
            <a:ext cx="4505003" cy="337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075BCC2E-AAB4-4810-8A3D-0358ABAA6A0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3755" y="1871794"/>
            <a:ext cx="3981392" cy="3363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6901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CustomShape 5"/>
          <p:cNvSpPr/>
          <p:nvPr/>
        </p:nvSpPr>
        <p:spPr>
          <a:xfrm>
            <a:off x="1139180" y="60838"/>
            <a:ext cx="10018440" cy="766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2800" b="1" spc="-1" dirty="0">
                <a:solidFill>
                  <a:srgbClr val="C00000"/>
                </a:solidFill>
                <a:latin typeface="Franklin Gothic Demi" panose="020B0703020102020204" pitchFamily="34" charset="0"/>
              </a:rPr>
              <a:t>ДОСУГ В </a:t>
            </a:r>
            <a:r>
              <a:rPr lang="en-US" sz="2800" b="1" spc="-1" dirty="0">
                <a:solidFill>
                  <a:srgbClr val="C00000"/>
                </a:solidFill>
                <a:latin typeface="Franklin Gothic Demi" panose="020B0703020102020204" pitchFamily="34" charset="0"/>
              </a:rPr>
              <a:t>“OI-QARAGAI LESNAYA SKAZKA”</a:t>
            </a:r>
            <a:endParaRPr lang="ru-RU" sz="2800" b="1" strike="noStrike" spc="-1" dirty="0">
              <a:solidFill>
                <a:srgbClr val="C00000"/>
              </a:solidFill>
              <a:latin typeface="Franklin Gothic Demi" panose="020B0703020102020204" pitchFamily="34" charset="0"/>
            </a:endParaRPr>
          </a:p>
        </p:txBody>
      </p:sp>
      <p:pic>
        <p:nvPicPr>
          <p:cNvPr id="13" name="Рисунок 4">
            <a:extLst>
              <a:ext uri="{FF2B5EF4-FFF2-40B4-BE49-F238E27FC236}">
                <a16:creationId xmlns:a16="http://schemas.microsoft.com/office/drawing/2014/main" xmlns="" id="{9895B443-49B5-467B-AF54-D2AC0C1CB5EC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0" y="0"/>
            <a:ext cx="681480" cy="6857280"/>
          </a:xfrm>
          <a:prstGeom prst="rect">
            <a:avLst/>
          </a:prstGeom>
          <a:ln>
            <a:noFill/>
          </a:ln>
        </p:spPr>
      </p:pic>
      <p:pic>
        <p:nvPicPr>
          <p:cNvPr id="14" name="Рисунок 5">
            <a:extLst>
              <a:ext uri="{FF2B5EF4-FFF2-40B4-BE49-F238E27FC236}">
                <a16:creationId xmlns:a16="http://schemas.microsoft.com/office/drawing/2014/main" xmlns="" id="{942D1F99-4855-4B1E-BA55-FFD23E0D3DEA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11509920" y="0"/>
            <a:ext cx="681480" cy="6857280"/>
          </a:xfrm>
          <a:prstGeom prst="rect">
            <a:avLst/>
          </a:prstGeom>
          <a:ln>
            <a:noFill/>
          </a:ln>
        </p:spPr>
      </p:pic>
      <p:sp>
        <p:nvSpPr>
          <p:cNvPr id="16" name="CustomShape 5">
            <a:extLst>
              <a:ext uri="{FF2B5EF4-FFF2-40B4-BE49-F238E27FC236}">
                <a16:creationId xmlns:a16="http://schemas.microsoft.com/office/drawing/2014/main" xmlns="" id="{29A029B0-93E1-4170-9BEE-96A0B87C2E5A}"/>
              </a:ext>
            </a:extLst>
          </p:cNvPr>
          <p:cNvSpPr/>
          <p:nvPr/>
        </p:nvSpPr>
        <p:spPr>
          <a:xfrm>
            <a:off x="718019" y="988564"/>
            <a:ext cx="5010931" cy="766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2800" b="1" strike="noStrike" spc="-1" dirty="0">
                <a:solidFill>
                  <a:srgbClr val="F36334"/>
                </a:solidFill>
                <a:latin typeface="Franklin Gothic Demi" panose="020B0703020102020204" pitchFamily="34" charset="0"/>
              </a:rPr>
              <a:t>СКЛОЛАЗНЫЙ ПАРК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C7BFA01-427B-4A85-9679-862601E0FA4C}"/>
              </a:ext>
            </a:extLst>
          </p:cNvPr>
          <p:cNvSpPr txBox="1"/>
          <p:nvPr/>
        </p:nvSpPr>
        <p:spPr>
          <a:xfrm>
            <a:off x="1179946" y="5098686"/>
            <a:ext cx="433700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Garamond" panose="02020404030301010803" pitchFamily="18" charset="0"/>
              </a:rPr>
              <a:t>Парк предлагает 16 маршрутов от 18 до 60 метров на естественном рельефе. На скалодроме горного курорт-отеля «</a:t>
            </a:r>
            <a:r>
              <a:rPr lang="en-US" dirty="0">
                <a:latin typeface="Garamond" panose="02020404030301010803" pitchFamily="18" charset="0"/>
              </a:rPr>
              <a:t>Oi-Qaragai </a:t>
            </a:r>
            <a:r>
              <a:rPr lang="ru-RU" dirty="0" err="1">
                <a:latin typeface="Garamond" panose="02020404030301010803" pitchFamily="18" charset="0"/>
              </a:rPr>
              <a:t>Lesnaya</a:t>
            </a:r>
            <a:r>
              <a:rPr lang="ru-RU" dirty="0">
                <a:latin typeface="Garamond" panose="02020404030301010803" pitchFamily="18" charset="0"/>
              </a:rPr>
              <a:t> Skazka» пробиты уникальные для стран СНГ трассы </a:t>
            </a:r>
            <a:r>
              <a:rPr lang="ru-RU" dirty="0" err="1">
                <a:latin typeface="Garamond" panose="02020404030301010803" pitchFamily="18" charset="0"/>
              </a:rPr>
              <a:t>Via</a:t>
            </a:r>
            <a:r>
              <a:rPr lang="ru-RU" dirty="0">
                <a:latin typeface="Garamond" panose="02020404030301010803" pitchFamily="18" charset="0"/>
              </a:rPr>
              <a:t> </a:t>
            </a:r>
            <a:r>
              <a:rPr lang="ru-RU" dirty="0" err="1">
                <a:latin typeface="Garamond" panose="02020404030301010803" pitchFamily="18" charset="0"/>
              </a:rPr>
              <a:t>Ferrata</a:t>
            </a:r>
            <a:r>
              <a:rPr lang="ru-RU" dirty="0">
                <a:latin typeface="Garamond" panose="02020404030301010803" pitchFamily="18" charset="0"/>
              </a:rPr>
              <a:t>.</a:t>
            </a:r>
          </a:p>
        </p:txBody>
      </p:sp>
      <p:sp>
        <p:nvSpPr>
          <p:cNvPr id="10" name="CustomShape 5">
            <a:extLst>
              <a:ext uri="{FF2B5EF4-FFF2-40B4-BE49-F238E27FC236}">
                <a16:creationId xmlns:a16="http://schemas.microsoft.com/office/drawing/2014/main" xmlns="" id="{DBFC1ECE-2E6F-4660-85A6-1D22838E47D4}"/>
              </a:ext>
            </a:extLst>
          </p:cNvPr>
          <p:cNvSpPr/>
          <p:nvPr/>
        </p:nvSpPr>
        <p:spPr>
          <a:xfrm>
            <a:off x="6015419" y="988564"/>
            <a:ext cx="5010931" cy="766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2800" b="1" spc="-1" dirty="0">
                <a:solidFill>
                  <a:srgbClr val="F36334"/>
                </a:solidFill>
                <a:latin typeface="Franklin Gothic Demi" panose="020B0703020102020204" pitchFamily="34" charset="0"/>
              </a:rPr>
              <a:t>ПЕШИЕ И КОННЫЕ ТУРЫ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0B6ADFA-4392-427B-AB72-A6BFCE398F83}"/>
              </a:ext>
            </a:extLst>
          </p:cNvPr>
          <p:cNvSpPr txBox="1"/>
          <p:nvPr/>
        </p:nvSpPr>
        <p:spPr>
          <a:xfrm>
            <a:off x="6289774" y="5098686"/>
            <a:ext cx="46593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Garamond" panose="02020404030301010803" pitchFamily="18" charset="0"/>
              </a:rPr>
              <a:t>Пешие и конные походы в горах по самым красивым ущельям и хребтам ущелья Ой-Карагай и плато «Ак-Тас» – очень популярный вид здорового отдыха в слиянии с природой. </a:t>
            </a:r>
          </a:p>
        </p:txBody>
      </p:sp>
      <p:pic>
        <p:nvPicPr>
          <p:cNvPr id="2050" name="Picture 2" descr="https://skazka.kz/ru/assets/components/phpthumbof/cache/207.f5033c490b6bb9dcae7800faae594986.jpg">
            <a:extLst>
              <a:ext uri="{FF2B5EF4-FFF2-40B4-BE49-F238E27FC236}">
                <a16:creationId xmlns:a16="http://schemas.microsoft.com/office/drawing/2014/main" xmlns="" id="{0D49EE45-B720-4203-B224-D3B0570A1B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719" y="1754644"/>
            <a:ext cx="4146371" cy="3109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8736" y="1754644"/>
            <a:ext cx="4370864" cy="3082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43815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CustomShape 5"/>
          <p:cNvSpPr/>
          <p:nvPr/>
        </p:nvSpPr>
        <p:spPr>
          <a:xfrm>
            <a:off x="1139180" y="60838"/>
            <a:ext cx="10018440" cy="766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2800" b="1" spc="-1" dirty="0">
                <a:solidFill>
                  <a:srgbClr val="C00000"/>
                </a:solidFill>
                <a:latin typeface="Franklin Gothic Demi" panose="020B0703020102020204" pitchFamily="34" charset="0"/>
              </a:rPr>
              <a:t>ГОРНОЛЫЖНЫЙ КУРОРТ  </a:t>
            </a:r>
            <a:r>
              <a:rPr lang="en-US" sz="2800" b="1" spc="-1" dirty="0">
                <a:solidFill>
                  <a:srgbClr val="C00000"/>
                </a:solidFill>
                <a:latin typeface="Franklin Gothic Demi" panose="020B0703020102020204" pitchFamily="34" charset="0"/>
              </a:rPr>
              <a:t>“OI-QARAGAI”</a:t>
            </a:r>
            <a:endParaRPr lang="ru-RU" sz="2800" b="1" strike="noStrike" spc="-1" dirty="0">
              <a:solidFill>
                <a:srgbClr val="C00000"/>
              </a:solidFill>
              <a:latin typeface="Franklin Gothic Demi" panose="020B0703020102020204" pitchFamily="34" charset="0"/>
            </a:endParaRPr>
          </a:p>
        </p:txBody>
      </p:sp>
      <p:pic>
        <p:nvPicPr>
          <p:cNvPr id="13" name="Рисунок 4">
            <a:extLst>
              <a:ext uri="{FF2B5EF4-FFF2-40B4-BE49-F238E27FC236}">
                <a16:creationId xmlns:a16="http://schemas.microsoft.com/office/drawing/2014/main" xmlns="" id="{9895B443-49B5-467B-AF54-D2AC0C1CB5EC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0" y="0"/>
            <a:ext cx="681480" cy="6857280"/>
          </a:xfrm>
          <a:prstGeom prst="rect">
            <a:avLst/>
          </a:prstGeom>
          <a:ln>
            <a:noFill/>
          </a:ln>
        </p:spPr>
      </p:pic>
      <p:pic>
        <p:nvPicPr>
          <p:cNvPr id="14" name="Рисунок 5">
            <a:extLst>
              <a:ext uri="{FF2B5EF4-FFF2-40B4-BE49-F238E27FC236}">
                <a16:creationId xmlns:a16="http://schemas.microsoft.com/office/drawing/2014/main" xmlns="" id="{942D1F99-4855-4B1E-BA55-FFD23E0D3DEA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11509920" y="0"/>
            <a:ext cx="681480" cy="6857280"/>
          </a:xfrm>
          <a:prstGeom prst="rect">
            <a:avLst/>
          </a:prstGeom>
          <a:ln>
            <a:noFill/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4BC112E-8FA4-4393-BB6F-8E4F4FFBE14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5387" y="1134586"/>
            <a:ext cx="5355844" cy="480409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AF9E9FD7-5E9E-48D7-8E69-AEFACF08AF3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9698" y="1030233"/>
            <a:ext cx="5210221" cy="5827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32848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CustomShape 5"/>
          <p:cNvSpPr/>
          <p:nvPr/>
        </p:nvSpPr>
        <p:spPr>
          <a:xfrm>
            <a:off x="1139180" y="60838"/>
            <a:ext cx="10018440" cy="766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2800" b="1" spc="-1" dirty="0">
                <a:solidFill>
                  <a:srgbClr val="C00000"/>
                </a:solidFill>
                <a:latin typeface="Franklin Gothic Demi" panose="020B0703020102020204" pitchFamily="34" charset="0"/>
              </a:rPr>
              <a:t>ДОСУГ В </a:t>
            </a:r>
            <a:r>
              <a:rPr lang="en-US" sz="2800" b="1" spc="-1" dirty="0">
                <a:solidFill>
                  <a:srgbClr val="C00000"/>
                </a:solidFill>
                <a:latin typeface="Franklin Gothic Demi" panose="020B0703020102020204" pitchFamily="34" charset="0"/>
              </a:rPr>
              <a:t>“OI-QARAGAI LESNAYA SKAZKA”</a:t>
            </a:r>
            <a:endParaRPr lang="ru-RU" sz="2800" b="1" strike="noStrike" spc="-1" dirty="0">
              <a:solidFill>
                <a:srgbClr val="C00000"/>
              </a:solidFill>
              <a:latin typeface="Franklin Gothic Demi" panose="020B0703020102020204" pitchFamily="34" charset="0"/>
            </a:endParaRPr>
          </a:p>
        </p:txBody>
      </p:sp>
      <p:pic>
        <p:nvPicPr>
          <p:cNvPr id="13" name="Рисунок 4">
            <a:extLst>
              <a:ext uri="{FF2B5EF4-FFF2-40B4-BE49-F238E27FC236}">
                <a16:creationId xmlns:a16="http://schemas.microsoft.com/office/drawing/2014/main" xmlns="" id="{9895B443-49B5-467B-AF54-D2AC0C1CB5EC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0" y="0"/>
            <a:ext cx="681480" cy="6857280"/>
          </a:xfrm>
          <a:prstGeom prst="rect">
            <a:avLst/>
          </a:prstGeom>
          <a:ln>
            <a:noFill/>
          </a:ln>
        </p:spPr>
      </p:pic>
      <p:pic>
        <p:nvPicPr>
          <p:cNvPr id="14" name="Рисунок 5">
            <a:extLst>
              <a:ext uri="{FF2B5EF4-FFF2-40B4-BE49-F238E27FC236}">
                <a16:creationId xmlns:a16="http://schemas.microsoft.com/office/drawing/2014/main" xmlns="" id="{942D1F99-4855-4B1E-BA55-FFD23E0D3DEA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11509920" y="0"/>
            <a:ext cx="681480" cy="6857280"/>
          </a:xfrm>
          <a:prstGeom prst="rect">
            <a:avLst/>
          </a:prstGeom>
          <a:ln>
            <a:noFill/>
          </a:ln>
        </p:spPr>
      </p:pic>
      <p:sp>
        <p:nvSpPr>
          <p:cNvPr id="17" name="CustomShape 5">
            <a:extLst>
              <a:ext uri="{FF2B5EF4-FFF2-40B4-BE49-F238E27FC236}">
                <a16:creationId xmlns:a16="http://schemas.microsoft.com/office/drawing/2014/main" xmlns="" id="{9E6B4EA5-0B8E-4168-B7FD-7F938C93C211}"/>
              </a:ext>
            </a:extLst>
          </p:cNvPr>
          <p:cNvSpPr/>
          <p:nvPr/>
        </p:nvSpPr>
        <p:spPr>
          <a:xfrm>
            <a:off x="6015419" y="712798"/>
            <a:ext cx="5010931" cy="766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2800" b="1" spc="-1" dirty="0">
                <a:solidFill>
                  <a:srgbClr val="F36334"/>
                </a:solidFill>
                <a:latin typeface="Franklin Gothic Demi" panose="020B0703020102020204" pitchFamily="34" charset="0"/>
              </a:rPr>
              <a:t>ДЕТСКИЙ ЦЕНТР</a:t>
            </a:r>
            <a:endParaRPr lang="ru-RU" sz="2800" b="1" strike="noStrike" spc="-1" dirty="0">
              <a:solidFill>
                <a:srgbClr val="F36334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5E55334-88C4-4107-B57E-15030A4C1A79}"/>
              </a:ext>
            </a:extLst>
          </p:cNvPr>
          <p:cNvSpPr txBox="1"/>
          <p:nvPr/>
        </p:nvSpPr>
        <p:spPr>
          <a:xfrm>
            <a:off x="5853915" y="4814061"/>
            <a:ext cx="55107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Garamond" panose="02020404030301010803" pitchFamily="18" charset="0"/>
              </a:rPr>
              <a:t>Мы заботимся о детках любого возраста. Мы предоставляем услуги нянечки для самых маленьких и развлечения для деток от 3 лет:</a:t>
            </a:r>
            <a:r>
              <a:rPr lang="en-US" sz="1600" dirty="0">
                <a:latin typeface="Garamond" panose="02020404030301010803" pitchFamily="18" charset="0"/>
              </a:rPr>
              <a:t> </a:t>
            </a:r>
            <a:r>
              <a:rPr lang="ru-RU" sz="1600" dirty="0">
                <a:latin typeface="Garamond" panose="02020404030301010803" pitchFamily="18" charset="0"/>
              </a:rPr>
              <a:t>Детская игровая комната, Детский городок на свежем воздухе, Услуги аниматоров,</a:t>
            </a:r>
            <a:r>
              <a:rPr lang="en-US" sz="1600" dirty="0">
                <a:latin typeface="Garamond" panose="02020404030301010803" pitchFamily="18" charset="0"/>
              </a:rPr>
              <a:t> </a:t>
            </a:r>
            <a:r>
              <a:rPr lang="ru-RU" sz="1600" dirty="0">
                <a:latin typeface="Garamond" panose="02020404030301010803" pitchFamily="18" charset="0"/>
              </a:rPr>
              <a:t>Развивающие игры и мастер-классы, Услуги организации детских дней рождения</a:t>
            </a:r>
          </a:p>
          <a:p>
            <a:pPr lvl="0" algn="ctr"/>
            <a:r>
              <a:rPr lang="ru-RU" sz="1600" dirty="0">
                <a:latin typeface="Garamond" panose="02020404030301010803" pitchFamily="18" charset="0"/>
              </a:rPr>
              <a:t>А также наша любовь и забота!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2705" y="1478877"/>
            <a:ext cx="4648864" cy="3218041"/>
          </a:xfrm>
          <a:prstGeom prst="rect">
            <a:avLst/>
          </a:prstGeom>
        </p:spPr>
      </p:pic>
      <p:sp>
        <p:nvSpPr>
          <p:cNvPr id="11" name="CustomShape 5">
            <a:extLst>
              <a:ext uri="{FF2B5EF4-FFF2-40B4-BE49-F238E27FC236}">
                <a16:creationId xmlns:a16="http://schemas.microsoft.com/office/drawing/2014/main" xmlns="" id="{9310D727-C48B-44B6-8BC9-DA44133461B9}"/>
              </a:ext>
            </a:extLst>
          </p:cNvPr>
          <p:cNvSpPr/>
          <p:nvPr/>
        </p:nvSpPr>
        <p:spPr>
          <a:xfrm>
            <a:off x="842984" y="769858"/>
            <a:ext cx="5010931" cy="766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2800" b="1" spc="-1" dirty="0">
                <a:solidFill>
                  <a:srgbClr val="F36334"/>
                </a:solidFill>
                <a:latin typeface="Franklin Gothic Demi" panose="020B0703020102020204" pitchFamily="34" charset="0"/>
              </a:rPr>
              <a:t>ГОРНОЛЫЖНАЯ ШКОЛА</a:t>
            </a:r>
            <a:endParaRPr lang="ru-RU" sz="2800" b="1" strike="noStrike" spc="-1" dirty="0">
              <a:solidFill>
                <a:srgbClr val="F36334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75E55334-88C4-4107-B57E-15030A4C1A79}"/>
              </a:ext>
            </a:extLst>
          </p:cNvPr>
          <p:cNvSpPr txBox="1"/>
          <p:nvPr/>
        </p:nvSpPr>
        <p:spPr>
          <a:xfrm>
            <a:off x="681480" y="5053457"/>
            <a:ext cx="53492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Garamond" panose="02020404030301010803" pitchFamily="18" charset="0"/>
              </a:rPr>
              <a:t>Для новичков и самых юных посетителей у нас работает Школа, где опытные инструкторы с международными программами обучения научат уверенно стоять на лыжах и сноуборде любого Гостя!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3710" y="1456126"/>
            <a:ext cx="3927974" cy="3263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23830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4">
            <a:extLst>
              <a:ext uri="{FF2B5EF4-FFF2-40B4-BE49-F238E27FC236}">
                <a16:creationId xmlns:a16="http://schemas.microsoft.com/office/drawing/2014/main" xmlns="" id="{9895B443-49B5-467B-AF54-D2AC0C1CB5EC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0" y="0"/>
            <a:ext cx="681480" cy="6857280"/>
          </a:xfrm>
          <a:prstGeom prst="rect">
            <a:avLst/>
          </a:prstGeom>
          <a:ln>
            <a:noFill/>
          </a:ln>
        </p:spPr>
      </p:pic>
      <p:pic>
        <p:nvPicPr>
          <p:cNvPr id="14" name="Рисунок 5">
            <a:extLst>
              <a:ext uri="{FF2B5EF4-FFF2-40B4-BE49-F238E27FC236}">
                <a16:creationId xmlns:a16="http://schemas.microsoft.com/office/drawing/2014/main" xmlns="" id="{942D1F99-4855-4B1E-BA55-FFD23E0D3DEA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11509920" y="0"/>
            <a:ext cx="681480" cy="6857280"/>
          </a:xfrm>
          <a:prstGeom prst="rect">
            <a:avLst/>
          </a:prstGeom>
          <a:ln>
            <a:noFill/>
          </a:ln>
        </p:spPr>
      </p:pic>
      <p:sp>
        <p:nvSpPr>
          <p:cNvPr id="12" name="CustomShape 5">
            <a:extLst>
              <a:ext uri="{FF2B5EF4-FFF2-40B4-BE49-F238E27FC236}">
                <a16:creationId xmlns:a16="http://schemas.microsoft.com/office/drawing/2014/main" xmlns="" id="{9310D727-C48B-44B6-8BC9-DA44133461B9}"/>
              </a:ext>
            </a:extLst>
          </p:cNvPr>
          <p:cNvSpPr/>
          <p:nvPr/>
        </p:nvSpPr>
        <p:spPr>
          <a:xfrm>
            <a:off x="3345612" y="709308"/>
            <a:ext cx="5010931" cy="766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2800" b="1" strike="noStrike" spc="-1" dirty="0">
                <a:solidFill>
                  <a:srgbClr val="F36334"/>
                </a:solidFill>
                <a:latin typeface="Garamond" panose="02020404030301010803" pitchFamily="18" charset="0"/>
              </a:rPr>
              <a:t>ЭТНО-</a:t>
            </a:r>
            <a:r>
              <a:rPr lang="en-US" sz="2800" b="1" strike="noStrike" spc="-1" dirty="0">
                <a:solidFill>
                  <a:srgbClr val="F36334"/>
                </a:solidFill>
                <a:latin typeface="Garamond" panose="02020404030301010803" pitchFamily="18" charset="0"/>
              </a:rPr>
              <a:t>SPA</a:t>
            </a:r>
            <a:r>
              <a:rPr lang="ru-RU" sz="2800" b="1" strike="noStrike" spc="-1" dirty="0">
                <a:solidFill>
                  <a:srgbClr val="F36334"/>
                </a:solidFill>
                <a:latin typeface="Garamond" panose="02020404030301010803" pitchFamily="18" charset="0"/>
              </a:rPr>
              <a:t> «УМАЙ»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75E55334-88C4-4107-B57E-15030A4C1A79}"/>
              </a:ext>
            </a:extLst>
          </p:cNvPr>
          <p:cNvSpPr txBox="1"/>
          <p:nvPr/>
        </p:nvSpPr>
        <p:spPr>
          <a:xfrm>
            <a:off x="967949" y="4696919"/>
            <a:ext cx="476100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Garamond" panose="02020404030301010803" pitchFamily="18" charset="0"/>
              </a:rPr>
              <a:t>SPA</a:t>
            </a:r>
            <a:r>
              <a:rPr lang="ru-RU" dirty="0">
                <a:latin typeface="Garamond" panose="02020404030301010803" pitchFamily="18" charset="0"/>
              </a:rPr>
              <a:t>-центр «Умай» в «</a:t>
            </a:r>
            <a:r>
              <a:rPr lang="en-US" dirty="0">
                <a:latin typeface="Garamond" panose="02020404030301010803" pitchFamily="18" charset="0"/>
              </a:rPr>
              <a:t>Oi-Qaragai </a:t>
            </a:r>
            <a:r>
              <a:rPr lang="ru-RU" dirty="0" err="1">
                <a:latin typeface="Garamond" panose="02020404030301010803" pitchFamily="18" charset="0"/>
              </a:rPr>
              <a:t>Lesnaya</a:t>
            </a:r>
            <a:r>
              <a:rPr lang="ru-RU" dirty="0">
                <a:latin typeface="Garamond" panose="02020404030301010803" pitchFamily="18" charset="0"/>
              </a:rPr>
              <a:t> Skazka» – это полный комплекс массажно-оздоровительных услуг для индивидуального и парного посещения. Аутентичная </a:t>
            </a:r>
            <a:r>
              <a:rPr lang="ru-RU" dirty="0" err="1">
                <a:latin typeface="Garamond" panose="02020404030301010803" pitchFamily="18" charset="0"/>
              </a:rPr>
              <a:t>атмофера</a:t>
            </a:r>
            <a:r>
              <a:rPr lang="ru-RU" dirty="0">
                <a:latin typeface="Garamond" panose="02020404030301010803" pitchFamily="18" charset="0"/>
              </a:rPr>
              <a:t> традиционных казахских юрт, обряды очищения и соединения с природой – делают это место действительно уникальным.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5E55334-88C4-4107-B57E-15030A4C1A79}"/>
              </a:ext>
            </a:extLst>
          </p:cNvPr>
          <p:cNvSpPr txBox="1"/>
          <p:nvPr/>
        </p:nvSpPr>
        <p:spPr>
          <a:xfrm>
            <a:off x="5944800" y="1375225"/>
            <a:ext cx="534926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Garamond" panose="02020404030301010803" pitchFamily="18" charset="0"/>
              </a:rPr>
              <a:t>К услугам Гостей:</a:t>
            </a:r>
          </a:p>
          <a:p>
            <a:pPr algn="ctr"/>
            <a:r>
              <a:rPr lang="en-US" dirty="0">
                <a:latin typeface="Garamond" panose="02020404030301010803" pitchFamily="18" charset="0"/>
              </a:rPr>
              <a:t>SPA</a:t>
            </a:r>
            <a:r>
              <a:rPr lang="ru-RU" dirty="0">
                <a:latin typeface="Garamond" panose="02020404030301010803" pitchFamily="18" charset="0"/>
              </a:rPr>
              <a:t>-программы</a:t>
            </a:r>
          </a:p>
          <a:p>
            <a:pPr algn="ctr"/>
            <a:r>
              <a:rPr lang="ru-RU" dirty="0">
                <a:latin typeface="Garamond" panose="02020404030301010803" pitchFamily="18" charset="0"/>
              </a:rPr>
              <a:t>Русская Баня</a:t>
            </a:r>
          </a:p>
          <a:p>
            <a:pPr algn="ctr"/>
            <a:r>
              <a:rPr lang="ru-RU" dirty="0">
                <a:latin typeface="Garamond" panose="02020404030301010803" pitchFamily="18" charset="0"/>
              </a:rPr>
              <a:t>Массажи</a:t>
            </a:r>
          </a:p>
          <a:p>
            <a:pPr algn="ctr"/>
            <a:r>
              <a:rPr lang="ru-RU" dirty="0">
                <a:latin typeface="Garamond" panose="02020404030301010803" pitchFamily="18" charset="0"/>
              </a:rPr>
              <a:t>Пантовые и гидромассажные ванны</a:t>
            </a:r>
          </a:p>
          <a:p>
            <a:pPr algn="ctr"/>
            <a:r>
              <a:rPr lang="ru-RU" dirty="0">
                <a:latin typeface="Garamond" panose="02020404030301010803" pitchFamily="18" charset="0"/>
              </a:rPr>
              <a:t>Программы ухода за телом и лицом</a:t>
            </a:r>
          </a:p>
        </p:txBody>
      </p:sp>
      <p:pic>
        <p:nvPicPr>
          <p:cNvPr id="1026" name="Picture 2" descr="https://skazka.kz/ru/assets/content/spa/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7949" y="1359387"/>
            <a:ext cx="4450042" cy="3337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kazka.kz/ru/assets/content/spa/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4164" y="3229714"/>
            <a:ext cx="4670541" cy="3502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ustomShape 5"/>
          <p:cNvSpPr/>
          <p:nvPr/>
        </p:nvSpPr>
        <p:spPr>
          <a:xfrm>
            <a:off x="1139180" y="60838"/>
            <a:ext cx="10018440" cy="766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2800" b="1" spc="-1" dirty="0">
                <a:solidFill>
                  <a:srgbClr val="C00000"/>
                </a:solidFill>
                <a:latin typeface="Franklin Gothic Demi" panose="020B0703020102020204" pitchFamily="34" charset="0"/>
              </a:rPr>
              <a:t>ДОСУГ В </a:t>
            </a:r>
            <a:r>
              <a:rPr lang="en-US" sz="2800" b="1" spc="-1" dirty="0">
                <a:solidFill>
                  <a:srgbClr val="C00000"/>
                </a:solidFill>
                <a:latin typeface="Franklin Gothic Demi" panose="020B0703020102020204" pitchFamily="34" charset="0"/>
              </a:rPr>
              <a:t>“OI-QARAGAI LESNAYA SKAZKA”</a:t>
            </a:r>
            <a:endParaRPr lang="ru-RU" sz="2800" b="1" strike="noStrike" spc="-1" dirty="0">
              <a:solidFill>
                <a:srgbClr val="C00000"/>
              </a:solidFill>
              <a:latin typeface="Franklin Gothic Demi" panose="020B07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615067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4">
            <a:extLst>
              <a:ext uri="{FF2B5EF4-FFF2-40B4-BE49-F238E27FC236}">
                <a16:creationId xmlns:a16="http://schemas.microsoft.com/office/drawing/2014/main" xmlns="" id="{9895B443-49B5-467B-AF54-D2AC0C1CB5EC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0" y="0"/>
            <a:ext cx="681480" cy="6857280"/>
          </a:xfrm>
          <a:prstGeom prst="rect">
            <a:avLst/>
          </a:prstGeom>
          <a:ln>
            <a:noFill/>
          </a:ln>
        </p:spPr>
      </p:pic>
      <p:pic>
        <p:nvPicPr>
          <p:cNvPr id="14" name="Рисунок 5">
            <a:extLst>
              <a:ext uri="{FF2B5EF4-FFF2-40B4-BE49-F238E27FC236}">
                <a16:creationId xmlns:a16="http://schemas.microsoft.com/office/drawing/2014/main" xmlns="" id="{942D1F99-4855-4B1E-BA55-FFD23E0D3DEA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11509920" y="0"/>
            <a:ext cx="681480" cy="6857280"/>
          </a:xfrm>
          <a:prstGeom prst="rect">
            <a:avLst/>
          </a:prstGeom>
          <a:ln>
            <a:noFill/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75E55334-88C4-4107-B57E-15030A4C1A79}"/>
              </a:ext>
            </a:extLst>
          </p:cNvPr>
          <p:cNvSpPr txBox="1"/>
          <p:nvPr/>
        </p:nvSpPr>
        <p:spPr>
          <a:xfrm>
            <a:off x="1181908" y="857423"/>
            <a:ext cx="98275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Garamond" panose="02020404030301010803" pitchFamily="18" charset="0"/>
              </a:rPr>
              <a:t>«Oi-Qaragai» превосходное место для проведения локальных и региональных мероприятий с количеством участников от 10 до 300 человек. Качество и продуманная ценовая политика обеспечивают достойные условия при организации мероприятий. В Вашем распоряжении как небольшие уютные комнаты переговоров, так и просторные конференц-залы.</a:t>
            </a:r>
          </a:p>
        </p:txBody>
      </p:sp>
      <p:sp>
        <p:nvSpPr>
          <p:cNvPr id="11" name="CustomShape 5"/>
          <p:cNvSpPr/>
          <p:nvPr/>
        </p:nvSpPr>
        <p:spPr>
          <a:xfrm>
            <a:off x="1139180" y="60838"/>
            <a:ext cx="10018440" cy="766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2800" b="1" spc="-1" dirty="0">
                <a:solidFill>
                  <a:srgbClr val="C00000"/>
                </a:solidFill>
                <a:latin typeface="Franklin Gothic Demi" panose="020B0703020102020204" pitchFamily="34" charset="0"/>
              </a:rPr>
              <a:t>УСЛУГИ ДЛЯ КОРПОРАТИВНЫХ КЛИЕНТОВ</a:t>
            </a:r>
            <a:endParaRPr lang="ru-RU" sz="2800" b="1" strike="noStrike" spc="-1" dirty="0">
              <a:solidFill>
                <a:srgbClr val="C00000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5E55334-88C4-4107-B57E-15030A4C1A79}"/>
              </a:ext>
            </a:extLst>
          </p:cNvPr>
          <p:cNvSpPr txBox="1"/>
          <p:nvPr/>
        </p:nvSpPr>
        <p:spPr>
          <a:xfrm>
            <a:off x="1234608" y="2435500"/>
            <a:ext cx="488597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Garamond" panose="02020404030301010803" pitchFamily="18" charset="0"/>
              </a:rPr>
              <a:t>В конференц-зале «Oi-Qaragai» предусмотрены все детали для комфортного проведения деловых мероприятий:</a:t>
            </a:r>
          </a:p>
          <a:p>
            <a:r>
              <a:rPr lang="ru-RU" dirty="0">
                <a:latin typeface="Garamond" panose="02020404030301010803" pitchFamily="18" charset="0"/>
              </a:rPr>
              <a:t>- площадь – от 35 </a:t>
            </a:r>
            <a:r>
              <a:rPr lang="ru-RU" dirty="0" err="1">
                <a:latin typeface="Garamond" panose="02020404030301010803" pitchFamily="18" charset="0"/>
              </a:rPr>
              <a:t>кв.м</a:t>
            </a:r>
            <a:r>
              <a:rPr lang="ru-RU" dirty="0">
                <a:latin typeface="Garamond" panose="02020404030301010803" pitchFamily="18" charset="0"/>
              </a:rPr>
              <a:t> до 400 </a:t>
            </a:r>
            <a:r>
              <a:rPr lang="ru-RU" dirty="0" err="1">
                <a:latin typeface="Garamond" panose="02020404030301010803" pitchFamily="18" charset="0"/>
              </a:rPr>
              <a:t>кв.м</a:t>
            </a:r>
            <a:r>
              <a:rPr lang="ru-RU" dirty="0">
                <a:latin typeface="Garamond" panose="02020404030301010803" pitchFamily="18" charset="0"/>
              </a:rPr>
              <a:t> ;</a:t>
            </a:r>
          </a:p>
          <a:p>
            <a:r>
              <a:rPr lang="ru-RU" dirty="0">
                <a:latin typeface="Garamond" panose="02020404030301010803" pitchFamily="18" charset="0"/>
              </a:rPr>
              <a:t>- изменяемая планировка рассадки (театр, банкет, класс и др.);</a:t>
            </a:r>
          </a:p>
          <a:p>
            <a:r>
              <a:rPr lang="ru-RU" dirty="0">
                <a:latin typeface="Garamond" panose="02020404030301010803" pitchFamily="18" charset="0"/>
              </a:rPr>
              <a:t>- возможность организации кофе-</a:t>
            </a:r>
            <a:r>
              <a:rPr lang="ru-RU" dirty="0" err="1">
                <a:latin typeface="Garamond" panose="02020404030301010803" pitchFamily="18" charset="0"/>
              </a:rPr>
              <a:t>брэйков</a:t>
            </a:r>
            <a:r>
              <a:rPr lang="ru-RU" dirty="0">
                <a:latin typeface="Garamond" panose="02020404030301010803" pitchFamily="18" charset="0"/>
              </a:rPr>
              <a:t>, фуршетов, бизнес-</a:t>
            </a:r>
            <a:r>
              <a:rPr lang="ru-RU" dirty="0" err="1">
                <a:latin typeface="Garamond" panose="02020404030301010803" pitchFamily="18" charset="0"/>
              </a:rPr>
              <a:t>ланчей</a:t>
            </a:r>
            <a:r>
              <a:rPr lang="ru-RU" dirty="0">
                <a:latin typeface="Garamond" panose="02020404030301010803" pitchFamily="18" charset="0"/>
              </a:rPr>
              <a:t>;</a:t>
            </a:r>
          </a:p>
          <a:p>
            <a:r>
              <a:rPr lang="ru-RU" dirty="0">
                <a:latin typeface="Garamond" panose="02020404030301010803" pitchFamily="18" charset="0"/>
              </a:rPr>
              <a:t>- проекционный экран;</a:t>
            </a:r>
          </a:p>
          <a:p>
            <a:r>
              <a:rPr lang="ru-RU" dirty="0">
                <a:latin typeface="Garamond" panose="02020404030301010803" pitchFamily="18" charset="0"/>
              </a:rPr>
              <a:t>- проектор;</a:t>
            </a:r>
          </a:p>
          <a:p>
            <a:r>
              <a:rPr lang="ru-RU" dirty="0">
                <a:latin typeface="Garamond" panose="02020404030301010803" pitchFamily="18" charset="0"/>
              </a:rPr>
              <a:t>- </a:t>
            </a:r>
            <a:r>
              <a:rPr lang="ru-RU" dirty="0" err="1">
                <a:latin typeface="Garamond" panose="02020404030301010803" pitchFamily="18" charset="0"/>
              </a:rPr>
              <a:t>флипчарт</a:t>
            </a:r>
            <a:r>
              <a:rPr lang="ru-RU" dirty="0">
                <a:latin typeface="Garamond" panose="02020404030301010803" pitchFamily="18" charset="0"/>
              </a:rPr>
              <a:t>;</a:t>
            </a:r>
          </a:p>
          <a:p>
            <a:r>
              <a:rPr lang="ru-RU" dirty="0">
                <a:latin typeface="Garamond" panose="02020404030301010803" pitchFamily="18" charset="0"/>
              </a:rPr>
              <a:t>- акустическая система;</a:t>
            </a:r>
          </a:p>
          <a:p>
            <a:r>
              <a:rPr lang="ru-RU" dirty="0">
                <a:latin typeface="Garamond" panose="02020404030301010803" pitchFamily="18" charset="0"/>
              </a:rPr>
              <a:t>- интернет </a:t>
            </a:r>
            <a:r>
              <a:rPr lang="en-US" dirty="0">
                <a:latin typeface="Garamond" panose="02020404030301010803" pitchFamily="18" charset="0"/>
              </a:rPr>
              <a:t>Wi-Fi.</a:t>
            </a:r>
            <a:endParaRPr lang="ru-RU" dirty="0">
              <a:latin typeface="Garamond" panose="02020404030301010803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0819" y="2435500"/>
            <a:ext cx="5231780" cy="3730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16761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4">
            <a:extLst>
              <a:ext uri="{FF2B5EF4-FFF2-40B4-BE49-F238E27FC236}">
                <a16:creationId xmlns:a16="http://schemas.microsoft.com/office/drawing/2014/main" xmlns="" id="{9895B443-49B5-467B-AF54-D2AC0C1CB5EC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0" y="0"/>
            <a:ext cx="681480" cy="6857280"/>
          </a:xfrm>
          <a:prstGeom prst="rect">
            <a:avLst/>
          </a:prstGeom>
          <a:ln>
            <a:noFill/>
          </a:ln>
        </p:spPr>
      </p:pic>
      <p:pic>
        <p:nvPicPr>
          <p:cNvPr id="14" name="Рисунок 5">
            <a:extLst>
              <a:ext uri="{FF2B5EF4-FFF2-40B4-BE49-F238E27FC236}">
                <a16:creationId xmlns:a16="http://schemas.microsoft.com/office/drawing/2014/main" xmlns="" id="{942D1F99-4855-4B1E-BA55-FFD23E0D3DEA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11509920" y="0"/>
            <a:ext cx="681480" cy="6857280"/>
          </a:xfrm>
          <a:prstGeom prst="rect">
            <a:avLst/>
          </a:prstGeom>
          <a:ln>
            <a:noFill/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75E55334-88C4-4107-B57E-15030A4C1A79}"/>
              </a:ext>
            </a:extLst>
          </p:cNvPr>
          <p:cNvSpPr txBox="1"/>
          <p:nvPr/>
        </p:nvSpPr>
        <p:spPr>
          <a:xfrm>
            <a:off x="1181908" y="857423"/>
            <a:ext cx="98275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Garamond" panose="02020404030301010803" pitchFamily="18" charset="0"/>
              </a:rPr>
              <a:t>«</a:t>
            </a:r>
            <a:r>
              <a:rPr lang="ru-RU" dirty="0" err="1">
                <a:latin typeface="Garamond" panose="02020404030301010803" pitchFamily="18" charset="0"/>
              </a:rPr>
              <a:t>Oi</a:t>
            </a:r>
            <a:r>
              <a:rPr lang="ru-RU" dirty="0">
                <a:latin typeface="Garamond" panose="02020404030301010803" pitchFamily="18" charset="0"/>
              </a:rPr>
              <a:t>-Qaragai Lesnaya Skazka» превосходное место для проведения локальных и региональных мероприятий с количеством участников от 10 до 300 человек. Качество и продуманная ценовая политика обеспечивают достойные условия при организации мероприятий. В Вашем распоряжении как небольшие уютные комнаты переговоров, так и просторные конференц-залы.</a:t>
            </a:r>
          </a:p>
        </p:txBody>
      </p:sp>
      <p:sp>
        <p:nvSpPr>
          <p:cNvPr id="11" name="CustomShape 5"/>
          <p:cNvSpPr/>
          <p:nvPr/>
        </p:nvSpPr>
        <p:spPr>
          <a:xfrm>
            <a:off x="1139180" y="60838"/>
            <a:ext cx="10018440" cy="766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2800" b="1" spc="-1" dirty="0">
                <a:solidFill>
                  <a:srgbClr val="C00000"/>
                </a:solidFill>
                <a:latin typeface="Franklin Gothic Demi" panose="020B0703020102020204" pitchFamily="34" charset="0"/>
              </a:rPr>
              <a:t>УСЛУГИ ДЛЯ КОРПОРАТИВНЫХ КЛИЕНТОВ</a:t>
            </a:r>
            <a:endParaRPr lang="ru-RU" sz="2800" b="1" strike="noStrike" spc="-1" dirty="0">
              <a:solidFill>
                <a:srgbClr val="C00000"/>
              </a:solidFill>
              <a:latin typeface="Franklin Gothic Demi" panose="020B070302010202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1AB209E5-B80F-497E-B932-DE0CEDDEE09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6476" y="2265451"/>
            <a:ext cx="7578634" cy="4383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55393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4">
            <a:extLst>
              <a:ext uri="{FF2B5EF4-FFF2-40B4-BE49-F238E27FC236}">
                <a16:creationId xmlns:a16="http://schemas.microsoft.com/office/drawing/2014/main" xmlns="" id="{9895B443-49B5-467B-AF54-D2AC0C1CB5EC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0" y="0"/>
            <a:ext cx="681480" cy="6857280"/>
          </a:xfrm>
          <a:prstGeom prst="rect">
            <a:avLst/>
          </a:prstGeom>
          <a:ln>
            <a:noFill/>
          </a:ln>
        </p:spPr>
      </p:pic>
      <p:pic>
        <p:nvPicPr>
          <p:cNvPr id="14" name="Рисунок 5">
            <a:extLst>
              <a:ext uri="{FF2B5EF4-FFF2-40B4-BE49-F238E27FC236}">
                <a16:creationId xmlns:a16="http://schemas.microsoft.com/office/drawing/2014/main" xmlns="" id="{942D1F99-4855-4B1E-BA55-FFD23E0D3DEA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11509920" y="0"/>
            <a:ext cx="681480" cy="6857280"/>
          </a:xfrm>
          <a:prstGeom prst="rect">
            <a:avLst/>
          </a:prstGeom>
          <a:ln>
            <a:noFill/>
          </a:ln>
        </p:spPr>
      </p:pic>
      <p:sp>
        <p:nvSpPr>
          <p:cNvPr id="11" name="CustomShape 5"/>
          <p:cNvSpPr/>
          <p:nvPr/>
        </p:nvSpPr>
        <p:spPr>
          <a:xfrm>
            <a:off x="1139180" y="60838"/>
            <a:ext cx="10018440" cy="766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2800" b="1" spc="-1" dirty="0">
                <a:solidFill>
                  <a:srgbClr val="C00000"/>
                </a:solidFill>
                <a:latin typeface="Franklin Gothic Demi" panose="020B0703020102020204" pitchFamily="34" charset="0"/>
              </a:rPr>
              <a:t>ЗОНЫ ПРОВЕДЕНИЯ МЕРОПРИЯТИЙ</a:t>
            </a:r>
            <a:endParaRPr lang="ru-RU" sz="2800" b="1" strike="noStrike" spc="-1" dirty="0">
              <a:solidFill>
                <a:srgbClr val="C00000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01526" y="826918"/>
            <a:ext cx="1038834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Garamond" panose="02020404030301010803" pitchFamily="18" charset="0"/>
              </a:rPr>
              <a:t>Праздники, связанные со активным отдыхом – это не только полезно и важно, но еще и очень весело! Спортивно-массовые мероприятия позволяют по-настоящему объединить участников в команду, выплеснуть накопившиеся эмоции, зарядить позитивом себя и окружающих, узнать о дополнительных возможностях своих коллег, открыть для себя новые виды спорта и многое другое. «</a:t>
            </a:r>
            <a:r>
              <a:rPr lang="ru-RU" sz="1600" b="1" dirty="0" err="1">
                <a:latin typeface="Garamond" panose="02020404030301010803" pitchFamily="18" charset="0"/>
              </a:rPr>
              <a:t>Oi</a:t>
            </a:r>
            <a:r>
              <a:rPr lang="ru-RU" sz="1600" b="1" dirty="0">
                <a:latin typeface="Garamond" panose="02020404030301010803" pitchFamily="18" charset="0"/>
              </a:rPr>
              <a:t>-Qaragai Lesnaya Skazka» - уникальный формат на рынке </a:t>
            </a:r>
            <a:r>
              <a:rPr lang="ru-RU" sz="1600" b="1" dirty="0" err="1">
                <a:latin typeface="Garamond" panose="02020404030301010803" pitchFamily="18" charset="0"/>
              </a:rPr>
              <a:t>event</a:t>
            </a:r>
            <a:r>
              <a:rPr lang="ru-RU" sz="1600" b="1" dirty="0">
                <a:latin typeface="Garamond" panose="02020404030301010803" pitchFamily="18" charset="0"/>
              </a:rPr>
              <a:t>-площадок, позволяющий открыть новые горизонты для организаторов мероприятий.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0909" y="2150357"/>
            <a:ext cx="9509155" cy="4583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13404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небо, земля, деревянный, внешний&#10;&#10;Автоматически созданное описание">
            <a:extLst>
              <a:ext uri="{FF2B5EF4-FFF2-40B4-BE49-F238E27FC236}">
                <a16:creationId xmlns:a16="http://schemas.microsoft.com/office/drawing/2014/main" xmlns="" id="{7451BFB3-0159-4E78-9E9C-D3FA6D6651B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480" y="-1"/>
            <a:ext cx="10828439" cy="6849289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A99B3796-F8A6-4A81-AC67-7D536ECA86F1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0" y="0"/>
            <a:ext cx="681480" cy="6857280"/>
          </a:xfrm>
          <a:prstGeom prst="rect">
            <a:avLst/>
          </a:prstGeom>
          <a:ln>
            <a:noFill/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1FB88E95-AECD-48AE-91DC-8AC3BB5C0B98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11509920" y="0"/>
            <a:ext cx="681480" cy="6857280"/>
          </a:xfrm>
          <a:prstGeom prst="rect">
            <a:avLst/>
          </a:prstGeom>
          <a:ln>
            <a:noFill/>
          </a:ln>
        </p:spPr>
      </p:pic>
      <p:sp>
        <p:nvSpPr>
          <p:cNvPr id="10" name="CustomShape 1">
            <a:extLst>
              <a:ext uri="{FF2B5EF4-FFF2-40B4-BE49-F238E27FC236}">
                <a16:creationId xmlns:a16="http://schemas.microsoft.com/office/drawing/2014/main" xmlns="" id="{A7040945-4472-497D-A2AF-244F0811FC73}"/>
              </a:ext>
            </a:extLst>
          </p:cNvPr>
          <p:cNvSpPr/>
          <p:nvPr/>
        </p:nvSpPr>
        <p:spPr>
          <a:xfrm>
            <a:off x="6648947" y="505020"/>
            <a:ext cx="4513320" cy="425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200" b="1" strike="noStrike" spc="-1" dirty="0">
                <a:solidFill>
                  <a:schemeClr val="bg1"/>
                </a:solidFill>
                <a:latin typeface="Century Schoolbook"/>
                <a:ea typeface="DejaVu Sans"/>
              </a:rPr>
              <a:t>СЧАСТЬЕ БЫТЬ ВМЕСТЕ!</a:t>
            </a:r>
            <a:endParaRPr lang="ru-RU" sz="2200" b="0" strike="noStrike" spc="-1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12" name="CustomShape 1">
            <a:extLst>
              <a:ext uri="{FF2B5EF4-FFF2-40B4-BE49-F238E27FC236}">
                <a16:creationId xmlns:a16="http://schemas.microsoft.com/office/drawing/2014/main" xmlns="" id="{801EA814-74A6-4535-9057-FB32925B8FDB}"/>
              </a:ext>
            </a:extLst>
          </p:cNvPr>
          <p:cNvSpPr/>
          <p:nvPr/>
        </p:nvSpPr>
        <p:spPr>
          <a:xfrm>
            <a:off x="796413" y="6308032"/>
            <a:ext cx="4513320" cy="425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600" b="1" spc="-1" dirty="0">
                <a:solidFill>
                  <a:schemeClr val="bg1"/>
                </a:solidFill>
                <a:latin typeface="Century" panose="02040604050505020304" pitchFamily="18" charset="0"/>
                <a:cs typeface="Arial" panose="020B0604020202020204" pitchFamily="34" charset="0"/>
              </a:rPr>
              <a:t>www.oi-qaragai.kz</a:t>
            </a:r>
            <a:endParaRPr lang="ru-RU" sz="1600" b="1" spc="-1" dirty="0">
              <a:solidFill>
                <a:schemeClr val="bg1"/>
              </a:solidFill>
              <a:latin typeface="Century" panose="02040604050505020304" pitchFamily="18" charset="0"/>
              <a:cs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99F09F6C-057A-4543-B4BA-45314770942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413" y="8712"/>
            <a:ext cx="1721763" cy="1417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0035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CustomShape 4"/>
          <p:cNvSpPr/>
          <p:nvPr/>
        </p:nvSpPr>
        <p:spPr>
          <a:xfrm>
            <a:off x="1033780" y="1179871"/>
            <a:ext cx="3803691" cy="537857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/>
            <a:r>
              <a:rPr lang="ru-RU" dirty="0">
                <a:latin typeface="Garamond" panose="02020404030301010803" pitchFamily="18" charset="0"/>
              </a:rPr>
              <a:t>Сегодня «</a:t>
            </a:r>
            <a:r>
              <a:rPr lang="en-US" dirty="0">
                <a:latin typeface="Garamond" panose="02020404030301010803" pitchFamily="18" charset="0"/>
              </a:rPr>
              <a:t>Oi-Qaragai</a:t>
            </a:r>
            <a:r>
              <a:rPr lang="ru-RU" dirty="0">
                <a:latin typeface="Garamond" panose="02020404030301010803" pitchFamily="18" charset="0"/>
              </a:rPr>
              <a:t>» - это международный круглогодичный курорт-отель премиум-класса, с евразийской культурой, находящийся в живописном горном ущелье, предоставляющий всем Гостям возможность обрести Силу Единства с близкими, друзьями, партнерами, коллегами и встретить родственную душу в комфортабельных условиях проживания, c активным досугом и здоровым питанием.</a:t>
            </a:r>
            <a:endParaRPr lang="en-US" dirty="0">
              <a:latin typeface="Garamond" panose="02020404030301010803" pitchFamily="18" charset="0"/>
            </a:endParaRPr>
          </a:p>
          <a:p>
            <a:pPr algn="just"/>
            <a:endParaRPr lang="ru-RU" dirty="0">
              <a:latin typeface="Garamond" panose="02020404030301010803" pitchFamily="18" charset="0"/>
            </a:endParaRPr>
          </a:p>
          <a:p>
            <a:pPr algn="just"/>
            <a:r>
              <a:rPr lang="ru-RU" dirty="0">
                <a:latin typeface="Garamond" panose="02020404030301010803" pitchFamily="18" charset="0"/>
              </a:rPr>
              <a:t>«</a:t>
            </a:r>
            <a:r>
              <a:rPr lang="en-US" dirty="0">
                <a:latin typeface="Garamond" panose="02020404030301010803" pitchFamily="18" charset="0"/>
              </a:rPr>
              <a:t>Oi-Qaragai</a:t>
            </a:r>
            <a:r>
              <a:rPr lang="ru-RU" dirty="0">
                <a:latin typeface="Garamond" panose="02020404030301010803" pitchFamily="18" charset="0"/>
              </a:rPr>
              <a:t>» - это Место, где стираются географические, временные, культурные и социальные границы, давая людям Счастье быть Вместе.</a:t>
            </a:r>
          </a:p>
        </p:txBody>
      </p:sp>
      <p:sp>
        <p:nvSpPr>
          <p:cNvPr id="131" name="CustomShape 5"/>
          <p:cNvSpPr/>
          <p:nvPr/>
        </p:nvSpPr>
        <p:spPr>
          <a:xfrm>
            <a:off x="857631" y="158251"/>
            <a:ext cx="5664743" cy="766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2800" b="1" spc="-1" dirty="0">
                <a:solidFill>
                  <a:srgbClr val="C00000"/>
                </a:solidFill>
                <a:latin typeface="Franklin Gothic Demi" panose="020B0703020102020204" pitchFamily="34" charset="0"/>
              </a:rPr>
              <a:t>MOUNTAIN RESORT </a:t>
            </a:r>
          </a:p>
          <a:p>
            <a:pPr>
              <a:lnSpc>
                <a:spcPct val="100000"/>
              </a:lnSpc>
            </a:pPr>
            <a:r>
              <a:rPr lang="en-US" sz="2800" b="1" spc="-1" dirty="0">
                <a:solidFill>
                  <a:srgbClr val="C00000"/>
                </a:solidFill>
                <a:latin typeface="Franklin Gothic Demi" panose="020B0703020102020204" pitchFamily="34" charset="0"/>
              </a:rPr>
              <a:t>“OI-QARAGAI”</a:t>
            </a:r>
            <a:endParaRPr lang="ru-RU" sz="2800" b="1" strike="noStrike" spc="-1" dirty="0">
              <a:solidFill>
                <a:srgbClr val="C00000"/>
              </a:solidFill>
              <a:latin typeface="Franklin Gothic Demi" panose="020B0703020102020204" pitchFamily="34" charset="0"/>
            </a:endParaRPr>
          </a:p>
        </p:txBody>
      </p:sp>
      <p:pic>
        <p:nvPicPr>
          <p:cNvPr id="13" name="Рисунок 4">
            <a:extLst>
              <a:ext uri="{FF2B5EF4-FFF2-40B4-BE49-F238E27FC236}">
                <a16:creationId xmlns:a16="http://schemas.microsoft.com/office/drawing/2014/main" xmlns="" id="{9895B443-49B5-467B-AF54-D2AC0C1CB5EC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0" y="0"/>
            <a:ext cx="681480" cy="6857280"/>
          </a:xfrm>
          <a:prstGeom prst="rect">
            <a:avLst/>
          </a:prstGeom>
          <a:ln>
            <a:noFill/>
          </a:ln>
        </p:spPr>
      </p:pic>
      <p:pic>
        <p:nvPicPr>
          <p:cNvPr id="14" name="Рисунок 5">
            <a:extLst>
              <a:ext uri="{FF2B5EF4-FFF2-40B4-BE49-F238E27FC236}">
                <a16:creationId xmlns:a16="http://schemas.microsoft.com/office/drawing/2014/main" xmlns="" id="{942D1F99-4855-4B1E-BA55-FFD23E0D3DEA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11509920" y="0"/>
            <a:ext cx="681480" cy="6857280"/>
          </a:xfrm>
          <a:prstGeom prst="rect">
            <a:avLst/>
          </a:prstGeom>
          <a:ln>
            <a:noFill/>
          </a:ln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ABA7A66B-16E3-4CF4-8638-0AC528D329E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9070" y="0"/>
            <a:ext cx="1314699" cy="1082582"/>
          </a:xfrm>
          <a:prstGeom prst="rect">
            <a:avLst/>
          </a:prstGeom>
        </p:spPr>
      </p:pic>
      <p:pic>
        <p:nvPicPr>
          <p:cNvPr id="7" name="Рисунок 6" descr="Изображение выглядит как дерево, внешний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xmlns="" id="{0842BBD4-07A5-4E97-8309-4AB587D7DA6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89771" y="1082581"/>
            <a:ext cx="6320149" cy="56171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CustomShape 5"/>
          <p:cNvSpPr/>
          <p:nvPr/>
        </p:nvSpPr>
        <p:spPr>
          <a:xfrm>
            <a:off x="973126" y="149328"/>
            <a:ext cx="6077697" cy="766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>
              <a:lnSpc>
                <a:spcPct val="100000"/>
              </a:lnSpc>
            </a:pPr>
            <a:r>
              <a:rPr lang="ru-RU" sz="2800" b="1" spc="-1" dirty="0">
                <a:solidFill>
                  <a:srgbClr val="C00000"/>
                </a:solidFill>
                <a:latin typeface="Franklin Gothic Demi" panose="020B0703020102020204" pitchFamily="34" charset="0"/>
              </a:rPr>
              <a:t>УНИКАЛЬНОСТЬ </a:t>
            </a:r>
            <a:endParaRPr lang="en-US" sz="2800" b="1" spc="-1" dirty="0">
              <a:solidFill>
                <a:srgbClr val="C00000"/>
              </a:solidFill>
              <a:latin typeface="Franklin Gothic Demi" panose="020B07030201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2800" b="1" spc="-1" dirty="0">
                <a:solidFill>
                  <a:srgbClr val="C00000"/>
                </a:solidFill>
                <a:latin typeface="Franklin Gothic Demi" panose="020B0703020102020204" pitchFamily="34" charset="0"/>
              </a:rPr>
              <a:t>“OI-QARAGAI”</a:t>
            </a:r>
            <a:endParaRPr lang="ru-RU" sz="2800" b="1" strike="noStrike" spc="-1" dirty="0">
              <a:solidFill>
                <a:srgbClr val="C00000"/>
              </a:solidFill>
              <a:latin typeface="Franklin Gothic Demi" panose="020B0703020102020204" pitchFamily="34" charset="0"/>
            </a:endParaRPr>
          </a:p>
        </p:txBody>
      </p:sp>
      <p:pic>
        <p:nvPicPr>
          <p:cNvPr id="13" name="Рисунок 4">
            <a:extLst>
              <a:ext uri="{FF2B5EF4-FFF2-40B4-BE49-F238E27FC236}">
                <a16:creationId xmlns:a16="http://schemas.microsoft.com/office/drawing/2014/main" xmlns="" id="{9895B443-49B5-467B-AF54-D2AC0C1CB5EC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0" y="0"/>
            <a:ext cx="681480" cy="6857280"/>
          </a:xfrm>
          <a:prstGeom prst="rect">
            <a:avLst/>
          </a:prstGeom>
          <a:ln>
            <a:noFill/>
          </a:ln>
        </p:spPr>
      </p:pic>
      <p:pic>
        <p:nvPicPr>
          <p:cNvPr id="14" name="Рисунок 5">
            <a:extLst>
              <a:ext uri="{FF2B5EF4-FFF2-40B4-BE49-F238E27FC236}">
                <a16:creationId xmlns:a16="http://schemas.microsoft.com/office/drawing/2014/main" xmlns="" id="{942D1F99-4855-4B1E-BA55-FFD23E0D3DEA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11509920" y="0"/>
            <a:ext cx="681480" cy="6857280"/>
          </a:xfrm>
          <a:prstGeom prst="rect">
            <a:avLst/>
          </a:prstGeom>
          <a:ln>
            <a:noFill/>
          </a:ln>
        </p:spPr>
      </p:pic>
      <p:sp>
        <p:nvSpPr>
          <p:cNvPr id="15" name="CustomShape 5">
            <a:extLst>
              <a:ext uri="{FF2B5EF4-FFF2-40B4-BE49-F238E27FC236}">
                <a16:creationId xmlns:a16="http://schemas.microsoft.com/office/drawing/2014/main" xmlns="" id="{8CF53AFA-92FD-4E32-B973-627384BDA035}"/>
              </a:ext>
            </a:extLst>
          </p:cNvPr>
          <p:cNvSpPr/>
          <p:nvPr/>
        </p:nvSpPr>
        <p:spPr>
          <a:xfrm>
            <a:off x="973126" y="1347954"/>
            <a:ext cx="3720832" cy="142474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>
              <a:lnSpc>
                <a:spcPct val="100000"/>
              </a:lnSpc>
            </a:pPr>
            <a:r>
              <a:rPr lang="ru-RU" sz="2200" b="1" spc="-1" dirty="0">
                <a:solidFill>
                  <a:srgbClr val="C00000"/>
                </a:solidFill>
                <a:latin typeface="Franklin Gothic Demi" panose="020B0703020102020204" pitchFamily="34" charset="0"/>
              </a:rPr>
              <a:t>ПРЕМИЯ</a:t>
            </a:r>
          </a:p>
          <a:p>
            <a:pPr>
              <a:lnSpc>
                <a:spcPct val="100000"/>
              </a:lnSpc>
            </a:pPr>
            <a:r>
              <a:rPr lang="ru-RU" sz="2200" b="1" spc="-1" dirty="0">
                <a:solidFill>
                  <a:srgbClr val="C00000"/>
                </a:solidFill>
                <a:latin typeface="Franklin Gothic Demi" panose="020B0703020102020204" pitchFamily="34" charset="0"/>
              </a:rPr>
              <a:t>«ЛУЧШИЙ ВСЕСЕЗОННЫЙ КУРОРТ» </a:t>
            </a:r>
            <a:r>
              <a:rPr lang="ru-RU" spc="-1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Demi" panose="020B0703020102020204" pitchFamily="34" charset="0"/>
              </a:rPr>
              <a:t>(2021, Москва)</a:t>
            </a:r>
            <a:endParaRPr lang="ru-RU" strike="noStrike" spc="-1" dirty="0">
              <a:solidFill>
                <a:schemeClr val="tx1">
                  <a:lumMod val="50000"/>
                  <a:lumOff val="50000"/>
                </a:schemeClr>
              </a:solidFill>
              <a:latin typeface="Franklin Gothic Demi" panose="020B0703020102020204" pitchFamily="34" charset="0"/>
            </a:endParaRPr>
          </a:p>
        </p:txBody>
      </p:sp>
      <p:pic>
        <p:nvPicPr>
          <p:cNvPr id="3" name="Рисунок 2" descr="Изображение выглядит как дерево, внешний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xmlns="" id="{D1762F16-7EA9-4BAA-A7D1-52362CAF625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54613" y="0"/>
            <a:ext cx="6755308" cy="6857280"/>
          </a:xfrm>
          <a:prstGeom prst="rect">
            <a:avLst/>
          </a:prstGeom>
        </p:spPr>
      </p:pic>
      <p:sp>
        <p:nvSpPr>
          <p:cNvPr id="18" name="CustomShape 5">
            <a:extLst>
              <a:ext uri="{FF2B5EF4-FFF2-40B4-BE49-F238E27FC236}">
                <a16:creationId xmlns:a16="http://schemas.microsoft.com/office/drawing/2014/main" xmlns="" id="{C6F3552B-DF82-43B0-A462-4933CDAF2192}"/>
              </a:ext>
            </a:extLst>
          </p:cNvPr>
          <p:cNvSpPr/>
          <p:nvPr/>
        </p:nvSpPr>
        <p:spPr>
          <a:xfrm>
            <a:off x="973126" y="2772696"/>
            <a:ext cx="3720832" cy="142474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>
              <a:lnSpc>
                <a:spcPct val="100000"/>
              </a:lnSpc>
            </a:pPr>
            <a:r>
              <a:rPr lang="ru-RU" sz="2200" b="1" spc="-1" dirty="0">
                <a:solidFill>
                  <a:srgbClr val="C00000"/>
                </a:solidFill>
                <a:latin typeface="Franklin Gothic Demi" panose="020B0703020102020204" pitchFamily="34" charset="0"/>
              </a:rPr>
              <a:t>«САМАЯ БОЛЬШАЯ ЮРТА В МИРЕ» </a:t>
            </a:r>
            <a:r>
              <a:rPr lang="ru-RU" spc="-1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Demi" panose="020B0703020102020204" pitchFamily="34" charset="0"/>
              </a:rPr>
              <a:t>(2015, Книга Рекордов Гиннеса)</a:t>
            </a:r>
            <a:endParaRPr lang="ru-RU" strike="noStrike" spc="-1" dirty="0">
              <a:solidFill>
                <a:schemeClr val="tx1">
                  <a:lumMod val="50000"/>
                  <a:lumOff val="50000"/>
                </a:schemeClr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19" name="CustomShape 5">
            <a:extLst>
              <a:ext uri="{FF2B5EF4-FFF2-40B4-BE49-F238E27FC236}">
                <a16:creationId xmlns:a16="http://schemas.microsoft.com/office/drawing/2014/main" xmlns="" id="{15170C62-6AB6-4FF4-A921-284726D95E10}"/>
              </a:ext>
            </a:extLst>
          </p:cNvPr>
          <p:cNvSpPr/>
          <p:nvPr/>
        </p:nvSpPr>
        <p:spPr>
          <a:xfrm>
            <a:off x="912471" y="4085304"/>
            <a:ext cx="3720832" cy="142474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>
              <a:lnSpc>
                <a:spcPct val="100000"/>
              </a:lnSpc>
            </a:pPr>
            <a:r>
              <a:rPr lang="ru-RU" sz="2200" b="1" spc="-1" dirty="0">
                <a:solidFill>
                  <a:srgbClr val="C00000"/>
                </a:solidFill>
                <a:latin typeface="Franklin Gothic Demi" panose="020B0703020102020204" pitchFamily="34" charset="0"/>
              </a:rPr>
              <a:t>«Топ-10 лучших эко-отелей мира: «Деревенька на деревьях» </a:t>
            </a:r>
            <a:r>
              <a:rPr lang="ru-RU" spc="-1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Demi" panose="020B0703020102020204" pitchFamily="34" charset="0"/>
              </a:rPr>
              <a:t>(2014)</a:t>
            </a:r>
            <a:endParaRPr lang="ru-RU" strike="noStrike" spc="-1" dirty="0">
              <a:solidFill>
                <a:schemeClr val="tx1">
                  <a:lumMod val="50000"/>
                  <a:lumOff val="50000"/>
                </a:schemeClr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20" name="CustomShape 5">
            <a:extLst>
              <a:ext uri="{FF2B5EF4-FFF2-40B4-BE49-F238E27FC236}">
                <a16:creationId xmlns:a16="http://schemas.microsoft.com/office/drawing/2014/main" xmlns="" id="{2D373CBE-0159-4C82-A104-D1C9AB383F5E}"/>
              </a:ext>
            </a:extLst>
          </p:cNvPr>
          <p:cNvSpPr/>
          <p:nvPr/>
        </p:nvSpPr>
        <p:spPr>
          <a:xfrm>
            <a:off x="912471" y="5397912"/>
            <a:ext cx="3720832" cy="142474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>
              <a:lnSpc>
                <a:spcPct val="100000"/>
              </a:lnSpc>
            </a:pPr>
            <a:r>
              <a:rPr lang="ru-RU" sz="2200" b="1" spc="-1" dirty="0">
                <a:solidFill>
                  <a:srgbClr val="C00000"/>
                </a:solidFill>
                <a:latin typeface="Franklin Gothic Demi" panose="020B0703020102020204" pitchFamily="34" charset="0"/>
              </a:rPr>
              <a:t>«Самый экологичный офис Казахстана» </a:t>
            </a:r>
            <a:r>
              <a:rPr lang="ru-RU" spc="-1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Demi" panose="020B0703020102020204" pitchFamily="34" charset="0"/>
              </a:rPr>
              <a:t>(2020)</a:t>
            </a:r>
            <a:endParaRPr lang="ru-RU" strike="noStrike" spc="-1" dirty="0">
              <a:solidFill>
                <a:schemeClr val="tx1">
                  <a:lumMod val="50000"/>
                  <a:lumOff val="50000"/>
                </a:schemeClr>
              </a:solidFill>
              <a:latin typeface="Franklin Gothic Demi" panose="020B07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211170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CustomShape 5"/>
          <p:cNvSpPr/>
          <p:nvPr/>
        </p:nvSpPr>
        <p:spPr>
          <a:xfrm>
            <a:off x="1139180" y="60838"/>
            <a:ext cx="10018440" cy="766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2800" b="1" spc="-1" dirty="0">
                <a:solidFill>
                  <a:srgbClr val="C00000"/>
                </a:solidFill>
                <a:latin typeface="Franklin Gothic Demi" panose="020B0703020102020204" pitchFamily="34" charset="0"/>
              </a:rPr>
              <a:t>7 ВИДОВ ПРОЖИВАНИЯ</a:t>
            </a:r>
            <a:endParaRPr lang="ru-RU" sz="2800" b="1" strike="noStrike" spc="-1" dirty="0">
              <a:solidFill>
                <a:srgbClr val="C00000"/>
              </a:solidFill>
              <a:latin typeface="Franklin Gothic Demi" panose="020B0703020102020204" pitchFamily="34" charset="0"/>
            </a:endParaRPr>
          </a:p>
        </p:txBody>
      </p:sp>
      <p:pic>
        <p:nvPicPr>
          <p:cNvPr id="13" name="Рисунок 4">
            <a:extLst>
              <a:ext uri="{FF2B5EF4-FFF2-40B4-BE49-F238E27FC236}">
                <a16:creationId xmlns:a16="http://schemas.microsoft.com/office/drawing/2014/main" xmlns="" id="{9895B443-49B5-467B-AF54-D2AC0C1CB5EC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0" y="0"/>
            <a:ext cx="681480" cy="6857280"/>
          </a:xfrm>
          <a:prstGeom prst="rect">
            <a:avLst/>
          </a:prstGeom>
          <a:ln>
            <a:noFill/>
          </a:ln>
        </p:spPr>
      </p:pic>
      <p:pic>
        <p:nvPicPr>
          <p:cNvPr id="14" name="Рисунок 5">
            <a:extLst>
              <a:ext uri="{FF2B5EF4-FFF2-40B4-BE49-F238E27FC236}">
                <a16:creationId xmlns:a16="http://schemas.microsoft.com/office/drawing/2014/main" xmlns="" id="{942D1F99-4855-4B1E-BA55-FFD23E0D3DEA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11509920" y="0"/>
            <a:ext cx="681480" cy="6857280"/>
          </a:xfrm>
          <a:prstGeom prst="rect">
            <a:avLst/>
          </a:prstGeom>
          <a:ln>
            <a:noFill/>
          </a:ln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48650830-929C-4CBF-9D02-2B01AA50E35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9180" y="1828799"/>
            <a:ext cx="4511072" cy="3421197"/>
          </a:xfrm>
          <a:prstGeom prst="rect">
            <a:avLst/>
          </a:prstGeom>
        </p:spPr>
      </p:pic>
      <p:sp>
        <p:nvSpPr>
          <p:cNvPr id="16" name="CustomShape 5">
            <a:extLst>
              <a:ext uri="{FF2B5EF4-FFF2-40B4-BE49-F238E27FC236}">
                <a16:creationId xmlns:a16="http://schemas.microsoft.com/office/drawing/2014/main" xmlns="" id="{29A029B0-93E1-4170-9BEE-96A0B87C2E5A}"/>
              </a:ext>
            </a:extLst>
          </p:cNvPr>
          <p:cNvSpPr/>
          <p:nvPr/>
        </p:nvSpPr>
        <p:spPr>
          <a:xfrm>
            <a:off x="1954433" y="1062719"/>
            <a:ext cx="2901346" cy="766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2800" b="1" spc="-1" dirty="0">
                <a:solidFill>
                  <a:srgbClr val="F36334"/>
                </a:solidFill>
                <a:latin typeface="Franklin Gothic Demi" panose="020B0703020102020204" pitchFamily="34" charset="0"/>
              </a:rPr>
              <a:t>ОТЕЛЬ АК-ТАС</a:t>
            </a:r>
            <a:endParaRPr lang="ru-RU" sz="2800" b="1" strike="noStrike" spc="-1" dirty="0">
              <a:solidFill>
                <a:srgbClr val="F36334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17" name="CustomShape 5">
            <a:extLst>
              <a:ext uri="{FF2B5EF4-FFF2-40B4-BE49-F238E27FC236}">
                <a16:creationId xmlns:a16="http://schemas.microsoft.com/office/drawing/2014/main" xmlns="" id="{F383497D-9F21-4F59-896E-89B1ED0556BE}"/>
              </a:ext>
            </a:extLst>
          </p:cNvPr>
          <p:cNvSpPr/>
          <p:nvPr/>
        </p:nvSpPr>
        <p:spPr>
          <a:xfrm>
            <a:off x="6128732" y="1062719"/>
            <a:ext cx="4924087" cy="766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2800" b="1" spc="-1" dirty="0">
                <a:solidFill>
                  <a:srgbClr val="F36334"/>
                </a:solidFill>
                <a:latin typeface="Franklin Gothic Demi" panose="020B0703020102020204" pitchFamily="34" charset="0"/>
              </a:rPr>
              <a:t>ДЕРЕВЕНЬКА НА ДЕРЕВЬЯХ</a:t>
            </a:r>
            <a:endParaRPr lang="ru-RU" sz="2800" b="1" strike="noStrike" spc="-1" dirty="0">
              <a:solidFill>
                <a:srgbClr val="F36334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5BA5227-D2C0-4B12-AF56-321762FFADA3}"/>
              </a:ext>
            </a:extLst>
          </p:cNvPr>
          <p:cNvSpPr txBox="1"/>
          <p:nvPr/>
        </p:nvSpPr>
        <p:spPr>
          <a:xfrm>
            <a:off x="1138581" y="5395690"/>
            <a:ext cx="45110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Garamond" panose="02020404030301010803" pitchFamily="18" charset="0"/>
              </a:rPr>
              <a:t>Горный отель «Ак-</a:t>
            </a:r>
            <a:r>
              <a:rPr lang="ru-RU" dirty="0" err="1">
                <a:latin typeface="Garamond" panose="02020404030301010803" pitchFamily="18" charset="0"/>
              </a:rPr>
              <a:t>Тас</a:t>
            </a:r>
            <a:r>
              <a:rPr lang="ru-RU" dirty="0">
                <a:latin typeface="Garamond" panose="02020404030301010803" pitchFamily="18" charset="0"/>
              </a:rPr>
              <a:t>» насчитывает </a:t>
            </a:r>
            <a:r>
              <a:rPr lang="ru-RU" b="1" dirty="0">
                <a:latin typeface="Garamond" panose="02020404030301010803" pitchFamily="18" charset="0"/>
              </a:rPr>
              <a:t>18 двухместных номеров</a:t>
            </a:r>
            <a:r>
              <a:rPr lang="ru-RU" dirty="0">
                <a:latin typeface="Garamond" panose="02020404030301010803" pitchFamily="18" charset="0"/>
              </a:rPr>
              <a:t> со всеми необходимыми для проживания удобствами. 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6A766DD-77E7-4366-B0B8-EE5F125C510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3549" y="1828799"/>
            <a:ext cx="4511071" cy="3435632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69EDE204-38DF-42AA-B447-B2CE782E2403}"/>
              </a:ext>
            </a:extLst>
          </p:cNvPr>
          <p:cNvSpPr txBox="1"/>
          <p:nvPr/>
        </p:nvSpPr>
        <p:spPr>
          <a:xfrm>
            <a:off x="6011920" y="5395690"/>
            <a:ext cx="49568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Garamond" panose="02020404030301010803" pitchFamily="18" charset="0"/>
              </a:rPr>
              <a:t>35 комфортабельных домиков под кронами сосен в представлены в категориях </a:t>
            </a:r>
          </a:p>
          <a:p>
            <a:pPr algn="ctr"/>
            <a:r>
              <a:rPr lang="ru-RU" b="1" dirty="0">
                <a:latin typeface="Garamond" panose="02020404030301010803" pitchFamily="18" charset="0"/>
              </a:rPr>
              <a:t>"Стандарт"</a:t>
            </a:r>
            <a:r>
              <a:rPr lang="ru-RU" dirty="0">
                <a:latin typeface="Garamond" panose="02020404030301010803" pitchFamily="18" charset="0"/>
              </a:rPr>
              <a:t> (13), </a:t>
            </a:r>
            <a:r>
              <a:rPr lang="ru-RU" b="1" dirty="0">
                <a:latin typeface="Garamond" panose="02020404030301010803" pitchFamily="18" charset="0"/>
              </a:rPr>
              <a:t>"Люкс"</a:t>
            </a:r>
            <a:r>
              <a:rPr lang="ru-RU" dirty="0">
                <a:latin typeface="Garamond" panose="02020404030301010803" pitchFamily="18" charset="0"/>
              </a:rPr>
              <a:t> (14) и </a:t>
            </a:r>
            <a:r>
              <a:rPr lang="ru-RU" b="1" dirty="0">
                <a:latin typeface="Garamond" panose="02020404030301010803" pitchFamily="18" charset="0"/>
              </a:rPr>
              <a:t>"Премиум"</a:t>
            </a:r>
            <a:r>
              <a:rPr lang="ru-RU" dirty="0">
                <a:latin typeface="Garamond" panose="02020404030301010803" pitchFamily="18" charset="0"/>
              </a:rPr>
              <a:t> (8).</a:t>
            </a:r>
          </a:p>
        </p:txBody>
      </p:sp>
    </p:spTree>
    <p:extLst>
      <p:ext uri="{BB962C8B-B14F-4D97-AF65-F5344CB8AC3E}">
        <p14:creationId xmlns:p14="http://schemas.microsoft.com/office/powerpoint/2010/main" val="299895170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4">
            <a:extLst>
              <a:ext uri="{FF2B5EF4-FFF2-40B4-BE49-F238E27FC236}">
                <a16:creationId xmlns:a16="http://schemas.microsoft.com/office/drawing/2014/main" xmlns="" id="{9895B443-49B5-467B-AF54-D2AC0C1CB5EC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0" y="0"/>
            <a:ext cx="681480" cy="6857280"/>
          </a:xfrm>
          <a:prstGeom prst="rect">
            <a:avLst/>
          </a:prstGeom>
          <a:ln>
            <a:noFill/>
          </a:ln>
        </p:spPr>
      </p:pic>
      <p:pic>
        <p:nvPicPr>
          <p:cNvPr id="14" name="Рисунок 5">
            <a:extLst>
              <a:ext uri="{FF2B5EF4-FFF2-40B4-BE49-F238E27FC236}">
                <a16:creationId xmlns:a16="http://schemas.microsoft.com/office/drawing/2014/main" xmlns="" id="{942D1F99-4855-4B1E-BA55-FFD23E0D3DEA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11509920" y="0"/>
            <a:ext cx="681480" cy="6857280"/>
          </a:xfrm>
          <a:prstGeom prst="rect">
            <a:avLst/>
          </a:prstGeom>
          <a:ln>
            <a:noFill/>
          </a:ln>
        </p:spPr>
      </p:pic>
      <p:sp>
        <p:nvSpPr>
          <p:cNvPr id="16" name="CustomShape 5">
            <a:extLst>
              <a:ext uri="{FF2B5EF4-FFF2-40B4-BE49-F238E27FC236}">
                <a16:creationId xmlns:a16="http://schemas.microsoft.com/office/drawing/2014/main" xmlns="" id="{29A029B0-93E1-4170-9BEE-96A0B87C2E5A}"/>
              </a:ext>
            </a:extLst>
          </p:cNvPr>
          <p:cNvSpPr/>
          <p:nvPr/>
        </p:nvSpPr>
        <p:spPr>
          <a:xfrm>
            <a:off x="765501" y="714203"/>
            <a:ext cx="5010931" cy="766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b="1" spc="-1" dirty="0">
                <a:solidFill>
                  <a:srgbClr val="F36334"/>
                </a:solidFill>
                <a:latin typeface="Franklin Gothic Demi" panose="020B0703020102020204" pitchFamily="34" charset="0"/>
              </a:rPr>
              <a:t>ЭТНО-ОТЕЛЬ «ОРМАН-АУЛЫ»</a:t>
            </a:r>
            <a:endParaRPr lang="ru-RU" b="1" strike="noStrike" spc="-1" dirty="0">
              <a:solidFill>
                <a:srgbClr val="F36334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17" name="CustomShape 5">
            <a:extLst>
              <a:ext uri="{FF2B5EF4-FFF2-40B4-BE49-F238E27FC236}">
                <a16:creationId xmlns:a16="http://schemas.microsoft.com/office/drawing/2014/main" xmlns="" id="{F383497D-9F21-4F59-896E-89B1ED0556BE}"/>
              </a:ext>
            </a:extLst>
          </p:cNvPr>
          <p:cNvSpPr/>
          <p:nvPr/>
        </p:nvSpPr>
        <p:spPr>
          <a:xfrm>
            <a:off x="6315242" y="774993"/>
            <a:ext cx="4924087" cy="766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b="1" spc="-1" dirty="0">
                <a:solidFill>
                  <a:srgbClr val="F36334"/>
                </a:solidFill>
                <a:latin typeface="Franklin Gothic Demi" panose="020B0703020102020204" pitchFamily="34" charset="0"/>
              </a:rPr>
              <a:t>КОТТЕДЖИ КЛАССА «</a:t>
            </a:r>
            <a:r>
              <a:rPr lang="en-US" b="1" spc="-1" dirty="0">
                <a:solidFill>
                  <a:srgbClr val="F36334"/>
                </a:solidFill>
                <a:latin typeface="Franklin Gothic Demi" panose="020B0703020102020204" pitchFamily="34" charset="0"/>
              </a:rPr>
              <a:t>LUX</a:t>
            </a:r>
            <a:r>
              <a:rPr lang="ru-RU" b="1" spc="-1" dirty="0">
                <a:solidFill>
                  <a:srgbClr val="F36334"/>
                </a:solidFill>
                <a:latin typeface="Franklin Gothic Demi" panose="020B0703020102020204" pitchFamily="34" charset="0"/>
              </a:rPr>
              <a:t>»</a:t>
            </a:r>
            <a:endParaRPr lang="ru-RU" b="1" strike="noStrike" spc="-1" dirty="0">
              <a:solidFill>
                <a:srgbClr val="F36334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5BA5227-D2C0-4B12-AF56-321762FFADA3}"/>
              </a:ext>
            </a:extLst>
          </p:cNvPr>
          <p:cNvSpPr txBox="1"/>
          <p:nvPr/>
        </p:nvSpPr>
        <p:spPr>
          <a:xfrm>
            <a:off x="1029531" y="5857355"/>
            <a:ext cx="45110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Garamond" panose="02020404030301010803" pitchFamily="18" charset="0"/>
              </a:rPr>
              <a:t>Идеальный вид проживания для тех, кто ценит традиции казахского народа и желает окунуться в культуру кочевников.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69EDE204-38DF-42AA-B447-B2CE782E2403}"/>
              </a:ext>
            </a:extLst>
          </p:cNvPr>
          <p:cNvSpPr txBox="1"/>
          <p:nvPr/>
        </p:nvSpPr>
        <p:spPr>
          <a:xfrm>
            <a:off x="6019796" y="5580356"/>
            <a:ext cx="50109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Garamond" panose="02020404030301010803" pitchFamily="18" charset="0"/>
              </a:rPr>
              <a:t>7 коттеджей, вместимостью по 10 человек: номера, расположенные на 3 этажах с потрясающим видом на природу, оснащены  современной техникой, мебелью и аксессуарами</a:t>
            </a:r>
          </a:p>
        </p:txBody>
      </p:sp>
      <p:sp>
        <p:nvSpPr>
          <p:cNvPr id="11" name="CustomShape 5">
            <a:extLst>
              <a:ext uri="{FF2B5EF4-FFF2-40B4-BE49-F238E27FC236}">
                <a16:creationId xmlns:a16="http://schemas.microsoft.com/office/drawing/2014/main" xmlns="" id="{CE5CED24-A332-455B-A7C1-13F05138F1A6}"/>
              </a:ext>
            </a:extLst>
          </p:cNvPr>
          <p:cNvSpPr/>
          <p:nvPr/>
        </p:nvSpPr>
        <p:spPr>
          <a:xfrm>
            <a:off x="1139180" y="60838"/>
            <a:ext cx="10018440" cy="766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2800" b="1" spc="-1" dirty="0">
                <a:solidFill>
                  <a:srgbClr val="C00000"/>
                </a:solidFill>
                <a:latin typeface="Franklin Gothic Demi" panose="020B0703020102020204" pitchFamily="34" charset="0"/>
              </a:rPr>
              <a:t>7 ВИДОВ ПРОЖИВАНИЯ</a:t>
            </a:r>
            <a:endParaRPr lang="ru-RU" sz="2800" b="1" strike="noStrike" spc="-1" dirty="0">
              <a:solidFill>
                <a:srgbClr val="C00000"/>
              </a:solidFill>
              <a:latin typeface="Franklin Gothic Demi" panose="020B070302010202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B6FF42A4-7BA6-4AA7-9B73-78A382797B0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2504" y="1460944"/>
            <a:ext cx="4316235" cy="393539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673A0935-79DF-436D-B559-8691B30404B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1315" y="1349265"/>
            <a:ext cx="3797299" cy="4151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83363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4">
            <a:extLst>
              <a:ext uri="{FF2B5EF4-FFF2-40B4-BE49-F238E27FC236}">
                <a16:creationId xmlns:a16="http://schemas.microsoft.com/office/drawing/2014/main" xmlns="" id="{9895B443-49B5-467B-AF54-D2AC0C1CB5EC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0" y="0"/>
            <a:ext cx="681480" cy="6857280"/>
          </a:xfrm>
          <a:prstGeom prst="rect">
            <a:avLst/>
          </a:prstGeom>
          <a:ln>
            <a:noFill/>
          </a:ln>
        </p:spPr>
      </p:pic>
      <p:pic>
        <p:nvPicPr>
          <p:cNvPr id="14" name="Рисунок 5">
            <a:extLst>
              <a:ext uri="{FF2B5EF4-FFF2-40B4-BE49-F238E27FC236}">
                <a16:creationId xmlns:a16="http://schemas.microsoft.com/office/drawing/2014/main" xmlns="" id="{942D1F99-4855-4B1E-BA55-FFD23E0D3DEA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11509920" y="0"/>
            <a:ext cx="681480" cy="6857280"/>
          </a:xfrm>
          <a:prstGeom prst="rect">
            <a:avLst/>
          </a:prstGeom>
          <a:ln>
            <a:noFill/>
          </a:ln>
        </p:spPr>
      </p:pic>
      <p:sp>
        <p:nvSpPr>
          <p:cNvPr id="16" name="CustomShape 5">
            <a:extLst>
              <a:ext uri="{FF2B5EF4-FFF2-40B4-BE49-F238E27FC236}">
                <a16:creationId xmlns:a16="http://schemas.microsoft.com/office/drawing/2014/main" xmlns="" id="{29A029B0-93E1-4170-9BEE-96A0B87C2E5A}"/>
              </a:ext>
            </a:extLst>
          </p:cNvPr>
          <p:cNvSpPr/>
          <p:nvPr/>
        </p:nvSpPr>
        <p:spPr>
          <a:xfrm>
            <a:off x="878561" y="748087"/>
            <a:ext cx="5010931" cy="766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2800" b="1" spc="-1" dirty="0">
                <a:solidFill>
                  <a:srgbClr val="F36334"/>
                </a:solidFill>
                <a:latin typeface="Franklin Gothic Demi" panose="020B0703020102020204" pitchFamily="34" charset="0"/>
              </a:rPr>
              <a:t>ДОМИК ТУРИСТА</a:t>
            </a:r>
            <a:endParaRPr lang="ru-RU" sz="2800" b="1" strike="noStrike" spc="-1" dirty="0">
              <a:solidFill>
                <a:srgbClr val="F36334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17" name="CustomShape 5">
            <a:extLst>
              <a:ext uri="{FF2B5EF4-FFF2-40B4-BE49-F238E27FC236}">
                <a16:creationId xmlns:a16="http://schemas.microsoft.com/office/drawing/2014/main" xmlns="" id="{F383497D-9F21-4F59-896E-89B1ED0556BE}"/>
              </a:ext>
            </a:extLst>
          </p:cNvPr>
          <p:cNvSpPr/>
          <p:nvPr/>
        </p:nvSpPr>
        <p:spPr>
          <a:xfrm>
            <a:off x="6128732" y="748087"/>
            <a:ext cx="4924087" cy="766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2800" b="1" spc="-1" dirty="0">
                <a:solidFill>
                  <a:srgbClr val="F36334"/>
                </a:solidFill>
                <a:latin typeface="Franklin Gothic Demi" panose="020B0703020102020204" pitchFamily="34" charset="0"/>
              </a:rPr>
              <a:t>ДЕРЕВЕНЬКА ТУРИСТА</a:t>
            </a:r>
            <a:endParaRPr lang="ru-RU" sz="2800" b="1" strike="noStrike" spc="-1" dirty="0">
              <a:solidFill>
                <a:srgbClr val="F36334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5BA5227-D2C0-4B12-AF56-321762FFADA3}"/>
              </a:ext>
            </a:extLst>
          </p:cNvPr>
          <p:cNvSpPr txBox="1"/>
          <p:nvPr/>
        </p:nvSpPr>
        <p:spPr>
          <a:xfrm>
            <a:off x="923986" y="5138593"/>
            <a:ext cx="500024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Garamond" panose="02020404030301010803" pitchFamily="18" charset="0"/>
              </a:rPr>
              <a:t>Домик Туриста — это уютный деревянный домик на 4 человека, который уединенно расположился на живописной поляне возле горной реки в верхней части Old Skazka. В домике есть своя кухня с полным набором бытовой техники, две раздельные спальни с двуспальной кроватью, душевая кабина и туалет. </a:t>
            </a:r>
          </a:p>
        </p:txBody>
      </p:sp>
      <p:sp>
        <p:nvSpPr>
          <p:cNvPr id="11" name="CustomShape 5">
            <a:extLst>
              <a:ext uri="{FF2B5EF4-FFF2-40B4-BE49-F238E27FC236}">
                <a16:creationId xmlns:a16="http://schemas.microsoft.com/office/drawing/2014/main" xmlns="" id="{CE5CED24-A332-455B-A7C1-13F05138F1A6}"/>
              </a:ext>
            </a:extLst>
          </p:cNvPr>
          <p:cNvSpPr/>
          <p:nvPr/>
        </p:nvSpPr>
        <p:spPr>
          <a:xfrm>
            <a:off x="1139180" y="60838"/>
            <a:ext cx="10018440" cy="766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2800" b="1" spc="-1" dirty="0">
                <a:solidFill>
                  <a:srgbClr val="C00000"/>
                </a:solidFill>
                <a:latin typeface="Franklin Gothic Demi" panose="020B0703020102020204" pitchFamily="34" charset="0"/>
              </a:rPr>
              <a:t>7 ВИДОВ ПРОЖИВАНИЯ</a:t>
            </a:r>
            <a:endParaRPr lang="ru-RU" sz="2800" b="1" strike="noStrike" spc="-1" dirty="0">
              <a:solidFill>
                <a:srgbClr val="C00000"/>
              </a:solidFill>
              <a:latin typeface="Franklin Gothic Demi" panose="020B0703020102020204" pitchFamily="34" charset="0"/>
            </a:endParaRPr>
          </a:p>
        </p:txBody>
      </p:sp>
      <p:pic>
        <p:nvPicPr>
          <p:cNvPr id="4" name="Рисунок 3" descr="Изображение выглядит как дерево, трава, внешний, дом&#10;&#10;Автоматически созданное описание">
            <a:extLst>
              <a:ext uri="{FF2B5EF4-FFF2-40B4-BE49-F238E27FC236}">
                <a16:creationId xmlns:a16="http://schemas.microsoft.com/office/drawing/2014/main" xmlns="" id="{2E196973-C86C-4F54-BA14-0ACF376EE9B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0674" y="1514166"/>
            <a:ext cx="4836740" cy="341972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EED4877D-6819-4243-B078-77669739485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4785" y="1481902"/>
            <a:ext cx="5010931" cy="350765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706BD74C-7842-4198-BA90-7B9038227377}"/>
              </a:ext>
            </a:extLst>
          </p:cNvPr>
          <p:cNvSpPr txBox="1"/>
          <p:nvPr/>
        </p:nvSpPr>
        <p:spPr>
          <a:xfrm>
            <a:off x="6267172" y="4989554"/>
            <a:ext cx="500024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Garamond" panose="02020404030301010803" pitchFamily="18" charset="0"/>
              </a:rPr>
              <a:t>Деревенька Туриста — это комплекс одноэтажных деревянных домиков, расположенных в двух минутах от канатной дороги UMAI, горного гриль-ресторана Aport-Alatau и Конного Центра Курорта. Вся мебель и предметы интерьера выполнены из натуральных, экологически-чистых материалов. Каждая комната оснащена шкафчиками для хранения вещей, в домиках есть обеденные зоны и зоны для отдыха. На территории расположена беседка, баня, туалет и мангал.</a:t>
            </a:r>
          </a:p>
        </p:txBody>
      </p:sp>
    </p:spTree>
    <p:extLst>
      <p:ext uri="{BB962C8B-B14F-4D97-AF65-F5344CB8AC3E}">
        <p14:creationId xmlns:p14="http://schemas.microsoft.com/office/powerpoint/2010/main" val="381272687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4">
            <a:extLst>
              <a:ext uri="{FF2B5EF4-FFF2-40B4-BE49-F238E27FC236}">
                <a16:creationId xmlns:a16="http://schemas.microsoft.com/office/drawing/2014/main" xmlns="" id="{9895B443-49B5-467B-AF54-D2AC0C1CB5EC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0" y="0"/>
            <a:ext cx="681480" cy="6857280"/>
          </a:xfrm>
          <a:prstGeom prst="rect">
            <a:avLst/>
          </a:prstGeom>
          <a:ln>
            <a:noFill/>
          </a:ln>
        </p:spPr>
      </p:pic>
      <p:pic>
        <p:nvPicPr>
          <p:cNvPr id="14" name="Рисунок 5">
            <a:extLst>
              <a:ext uri="{FF2B5EF4-FFF2-40B4-BE49-F238E27FC236}">
                <a16:creationId xmlns:a16="http://schemas.microsoft.com/office/drawing/2014/main" xmlns="" id="{942D1F99-4855-4B1E-BA55-FFD23E0D3DEA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11509920" y="0"/>
            <a:ext cx="681480" cy="6857280"/>
          </a:xfrm>
          <a:prstGeom prst="rect">
            <a:avLst/>
          </a:prstGeom>
          <a:ln>
            <a:noFill/>
          </a:ln>
        </p:spPr>
      </p:pic>
      <p:sp>
        <p:nvSpPr>
          <p:cNvPr id="16" name="CustomShape 5">
            <a:extLst>
              <a:ext uri="{FF2B5EF4-FFF2-40B4-BE49-F238E27FC236}">
                <a16:creationId xmlns:a16="http://schemas.microsoft.com/office/drawing/2014/main" xmlns="" id="{29A029B0-93E1-4170-9BEE-96A0B87C2E5A}"/>
              </a:ext>
            </a:extLst>
          </p:cNvPr>
          <p:cNvSpPr/>
          <p:nvPr/>
        </p:nvSpPr>
        <p:spPr>
          <a:xfrm>
            <a:off x="3452342" y="1128749"/>
            <a:ext cx="5010931" cy="766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2800" b="1" spc="-1" dirty="0">
                <a:solidFill>
                  <a:srgbClr val="F36334"/>
                </a:solidFill>
                <a:latin typeface="Franklin Gothic Demi" panose="020B0703020102020204" pitchFamily="34" charset="0"/>
              </a:rPr>
              <a:t>VIP-</a:t>
            </a:r>
            <a:r>
              <a:rPr lang="ru-RU" sz="2800" b="1" spc="-1" dirty="0">
                <a:solidFill>
                  <a:srgbClr val="F36334"/>
                </a:solidFill>
                <a:latin typeface="Franklin Gothic Demi" panose="020B0703020102020204" pitchFamily="34" charset="0"/>
              </a:rPr>
              <a:t>ШАЛЕ «ЧЕТЫРЕ СИЛЫ»</a:t>
            </a:r>
            <a:endParaRPr lang="ru-RU" sz="2800" b="1" strike="noStrike" spc="-1" dirty="0">
              <a:solidFill>
                <a:srgbClr val="F36334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69EDE204-38DF-42AA-B447-B2CE782E2403}"/>
              </a:ext>
            </a:extLst>
          </p:cNvPr>
          <p:cNvSpPr txBox="1"/>
          <p:nvPr/>
        </p:nvSpPr>
        <p:spPr>
          <a:xfrm>
            <a:off x="6573005" y="1894829"/>
            <a:ext cx="4485135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latin typeface="Garamond" panose="02020404030301010803" pitchFamily="18" charset="0"/>
              </a:rPr>
              <a:t>Этот вид проживания несомненно понравится:</a:t>
            </a:r>
          </a:p>
          <a:p>
            <a:pPr algn="just"/>
            <a:r>
              <a:rPr lang="ru-RU" sz="1400" dirty="0">
                <a:latin typeface="Garamond" panose="02020404030301010803" pitchFamily="18" charset="0"/>
              </a:rPr>
              <a:t>•	большим семьям и дружеским компаниям, готовым отдыхать в полном комфорте и роскоши собственного дома;</a:t>
            </a:r>
          </a:p>
          <a:p>
            <a:pPr algn="just"/>
            <a:r>
              <a:rPr lang="ru-RU" sz="1400" dirty="0">
                <a:latin typeface="Garamond" panose="02020404030301010803" pitchFamily="18" charset="0"/>
              </a:rPr>
              <a:t>•	Гостям, которым важна эксклюзивность и камерность отдыха;</a:t>
            </a:r>
          </a:p>
          <a:p>
            <a:pPr algn="just"/>
            <a:r>
              <a:rPr lang="ru-RU" sz="1400" dirty="0">
                <a:latin typeface="Garamond" panose="02020404030301010803" pitchFamily="18" charset="0"/>
              </a:rPr>
              <a:t>•	Гостям, которым важна близость объектов релакса: сауна и каминный зал внутри каждого шале, так и снаружи: минута ходьбы до уникального Этно-</a:t>
            </a:r>
            <a:r>
              <a:rPr lang="ru-RU" sz="1400" dirty="0" err="1">
                <a:latin typeface="Garamond" panose="02020404030301010803" pitchFamily="18" charset="0"/>
              </a:rPr>
              <a:t>Spa</a:t>
            </a:r>
            <a:r>
              <a:rPr lang="ru-RU" sz="1400" dirty="0">
                <a:latin typeface="Garamond" panose="02020404030301010803" pitchFamily="18" charset="0"/>
              </a:rPr>
              <a:t> “</a:t>
            </a:r>
            <a:r>
              <a:rPr lang="ru-RU" sz="1400" dirty="0" err="1">
                <a:latin typeface="Garamond" panose="02020404030301010803" pitchFamily="18" charset="0"/>
              </a:rPr>
              <a:t>Umai</a:t>
            </a:r>
            <a:r>
              <a:rPr lang="ru-RU" sz="1400" dirty="0">
                <a:latin typeface="Garamond" panose="02020404030301010803" pitchFamily="18" charset="0"/>
              </a:rPr>
              <a:t>” и Место Силы;</a:t>
            </a:r>
          </a:p>
          <a:p>
            <a:pPr algn="just"/>
            <a:r>
              <a:rPr lang="ru-RU" sz="1400" dirty="0">
                <a:latin typeface="Garamond" panose="02020404030301010803" pitchFamily="18" charset="0"/>
              </a:rPr>
              <a:t>•	Для тех, кто даже на отдыхе в горах готов выглядеть как на красной ковровой дорожке!</a:t>
            </a:r>
          </a:p>
          <a:p>
            <a:pPr algn="just"/>
            <a:endParaRPr lang="ru-RU" sz="1400" dirty="0">
              <a:latin typeface="Garamond" panose="02020404030301010803" pitchFamily="18" charset="0"/>
            </a:endParaRPr>
          </a:p>
          <a:p>
            <a:pPr algn="just"/>
            <a:r>
              <a:rPr lang="ru-RU" sz="1400" dirty="0">
                <a:latin typeface="Garamond" panose="02020404030301010803" pitchFamily="18" charset="0"/>
              </a:rPr>
              <a:t>Двухэтажные VIP-Шале «Четыре Силы» - один из самых роскошных видов проживания на Курорте, вместимостью до 15 человек. </a:t>
            </a:r>
          </a:p>
          <a:p>
            <a:pPr algn="just"/>
            <a:r>
              <a:rPr lang="ru-RU" sz="1400" dirty="0">
                <a:latin typeface="Garamond" panose="02020404030301010803" pitchFamily="18" charset="0"/>
              </a:rPr>
              <a:t>VIP-Шале «Четыре Силы» находятся напротив Этно-</a:t>
            </a:r>
            <a:r>
              <a:rPr lang="ru-RU" sz="1400" dirty="0" err="1">
                <a:latin typeface="Garamond" panose="02020404030301010803" pitchFamily="18" charset="0"/>
              </a:rPr>
              <a:t>Spa</a:t>
            </a:r>
            <a:r>
              <a:rPr lang="ru-RU" sz="1400" dirty="0">
                <a:latin typeface="Garamond" panose="02020404030301010803" pitchFamily="18" charset="0"/>
              </a:rPr>
              <a:t> “UMAI” и настоящим лесом с вековыми Тянь-Шаньскими елями. 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9BFBC628-5D1C-4AC7-B1D0-BBACB0A97AC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780" y="2196661"/>
            <a:ext cx="5209365" cy="3959453"/>
          </a:xfrm>
          <a:prstGeom prst="rect">
            <a:avLst/>
          </a:prstGeom>
        </p:spPr>
      </p:pic>
      <p:sp>
        <p:nvSpPr>
          <p:cNvPr id="8" name="CustomShape 5">
            <a:extLst>
              <a:ext uri="{FF2B5EF4-FFF2-40B4-BE49-F238E27FC236}">
                <a16:creationId xmlns:a16="http://schemas.microsoft.com/office/drawing/2014/main" xmlns="" id="{0975965C-6426-4BBA-8E08-1CDF57816288}"/>
              </a:ext>
            </a:extLst>
          </p:cNvPr>
          <p:cNvSpPr/>
          <p:nvPr/>
        </p:nvSpPr>
        <p:spPr>
          <a:xfrm>
            <a:off x="1139180" y="60838"/>
            <a:ext cx="10018440" cy="766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2800" b="1" spc="-1" dirty="0">
                <a:solidFill>
                  <a:srgbClr val="C00000"/>
                </a:solidFill>
                <a:latin typeface="Franklin Gothic Demi" panose="020B0703020102020204" pitchFamily="34" charset="0"/>
              </a:rPr>
              <a:t>7 ВИДОВ ПРОЖИВАНИЯ</a:t>
            </a:r>
            <a:endParaRPr lang="ru-RU" sz="2800" b="1" strike="noStrike" spc="-1" dirty="0">
              <a:solidFill>
                <a:srgbClr val="C00000"/>
              </a:solidFill>
              <a:latin typeface="Franklin Gothic Demi" panose="020B07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31641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CustomShape 5"/>
          <p:cNvSpPr/>
          <p:nvPr/>
        </p:nvSpPr>
        <p:spPr>
          <a:xfrm>
            <a:off x="1139180" y="60838"/>
            <a:ext cx="10018440" cy="766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2800" b="1" spc="-1" dirty="0">
                <a:solidFill>
                  <a:srgbClr val="C00000"/>
                </a:solidFill>
                <a:latin typeface="Franklin Gothic Demi" panose="020B0703020102020204" pitchFamily="34" charset="0"/>
              </a:rPr>
              <a:t>ПИТАНИЕ В </a:t>
            </a:r>
            <a:r>
              <a:rPr lang="en-US" sz="2800" b="1" spc="-1" dirty="0">
                <a:solidFill>
                  <a:srgbClr val="C00000"/>
                </a:solidFill>
                <a:latin typeface="Franklin Gothic Demi" panose="020B0703020102020204" pitchFamily="34" charset="0"/>
              </a:rPr>
              <a:t>MOUNTAIN RESORT “LESNAYA SKAZKA”</a:t>
            </a:r>
            <a:endParaRPr lang="ru-RU" sz="2800" b="1" strike="noStrike" spc="-1" dirty="0">
              <a:solidFill>
                <a:srgbClr val="C00000"/>
              </a:solidFill>
              <a:latin typeface="Franklin Gothic Demi" panose="020B0703020102020204" pitchFamily="34" charset="0"/>
            </a:endParaRPr>
          </a:p>
        </p:txBody>
      </p:sp>
      <p:pic>
        <p:nvPicPr>
          <p:cNvPr id="13" name="Рисунок 4">
            <a:extLst>
              <a:ext uri="{FF2B5EF4-FFF2-40B4-BE49-F238E27FC236}">
                <a16:creationId xmlns:a16="http://schemas.microsoft.com/office/drawing/2014/main" xmlns="" id="{9895B443-49B5-467B-AF54-D2AC0C1CB5EC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0" y="0"/>
            <a:ext cx="681480" cy="6857280"/>
          </a:xfrm>
          <a:prstGeom prst="rect">
            <a:avLst/>
          </a:prstGeom>
          <a:ln>
            <a:noFill/>
          </a:ln>
        </p:spPr>
      </p:pic>
      <p:pic>
        <p:nvPicPr>
          <p:cNvPr id="14" name="Рисунок 5">
            <a:extLst>
              <a:ext uri="{FF2B5EF4-FFF2-40B4-BE49-F238E27FC236}">
                <a16:creationId xmlns:a16="http://schemas.microsoft.com/office/drawing/2014/main" xmlns="" id="{942D1F99-4855-4B1E-BA55-FFD23E0D3DEA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11509920" y="0"/>
            <a:ext cx="681480" cy="6857280"/>
          </a:xfrm>
          <a:prstGeom prst="rect">
            <a:avLst/>
          </a:prstGeom>
          <a:ln>
            <a:noFill/>
          </a:ln>
        </p:spPr>
      </p:pic>
      <p:sp>
        <p:nvSpPr>
          <p:cNvPr id="16" name="CustomShape 5">
            <a:extLst>
              <a:ext uri="{FF2B5EF4-FFF2-40B4-BE49-F238E27FC236}">
                <a16:creationId xmlns:a16="http://schemas.microsoft.com/office/drawing/2014/main" xmlns="" id="{29A029B0-93E1-4170-9BEE-96A0B87C2E5A}"/>
              </a:ext>
            </a:extLst>
          </p:cNvPr>
          <p:cNvSpPr/>
          <p:nvPr/>
        </p:nvSpPr>
        <p:spPr>
          <a:xfrm>
            <a:off x="828620" y="1062134"/>
            <a:ext cx="5010931" cy="766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2800" b="1" strike="noStrike" spc="-1" dirty="0">
                <a:solidFill>
                  <a:srgbClr val="F36334"/>
                </a:solidFill>
                <a:latin typeface="Franklin Gothic Demi" panose="020B0703020102020204" pitchFamily="34" charset="0"/>
              </a:rPr>
              <a:t>ГРУЗИНСКИЙ РЕСТОРАН «ЧАШНАГИРИ»</a:t>
            </a:r>
          </a:p>
        </p:txBody>
      </p:sp>
      <p:pic>
        <p:nvPicPr>
          <p:cNvPr id="1026" name="Picture 2" descr="https://skazka.kz/ru/assets/components/phpthumbof/cache/221.87ba9a06ded23f3a2bb55dd7d46dc9ef.jpg">
            <a:extLst>
              <a:ext uri="{FF2B5EF4-FFF2-40B4-BE49-F238E27FC236}">
                <a16:creationId xmlns:a16="http://schemas.microsoft.com/office/drawing/2014/main" xmlns="" id="{87F6E9E4-D124-407A-8FE0-AC10CC6861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6322" y="1889052"/>
            <a:ext cx="4395527" cy="3296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C7BFA01-427B-4A85-9679-862601E0FA4C}"/>
              </a:ext>
            </a:extLst>
          </p:cNvPr>
          <p:cNvSpPr txBox="1"/>
          <p:nvPr/>
        </p:nvSpPr>
        <p:spPr>
          <a:xfrm>
            <a:off x="953585" y="5285362"/>
            <a:ext cx="476100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Garamond" panose="02020404030301010803" pitchFamily="18" charset="0"/>
              </a:rPr>
              <a:t>Ресторан домашней грузинской кухни «</a:t>
            </a:r>
            <a:r>
              <a:rPr lang="ru-RU" dirty="0" err="1">
                <a:latin typeface="Garamond" panose="02020404030301010803" pitchFamily="18" charset="0"/>
              </a:rPr>
              <a:t>Чашнагири</a:t>
            </a:r>
            <a:r>
              <a:rPr lang="ru-RU" dirty="0">
                <a:latin typeface="Garamond" panose="02020404030301010803" pitchFamily="18" charset="0"/>
              </a:rPr>
              <a:t>» - это настоящий уголок Грузии в Казахстане, где мы с любовью и заботой готовим для Вас лучшие национальные блюда по старинным семейным рецептам.</a:t>
            </a:r>
          </a:p>
        </p:txBody>
      </p:sp>
      <p:sp>
        <p:nvSpPr>
          <p:cNvPr id="10" name="CustomShape 5">
            <a:extLst>
              <a:ext uri="{FF2B5EF4-FFF2-40B4-BE49-F238E27FC236}">
                <a16:creationId xmlns:a16="http://schemas.microsoft.com/office/drawing/2014/main" xmlns="" id="{DBFC1ECE-2E6F-4660-85A6-1D22838E47D4}"/>
              </a:ext>
            </a:extLst>
          </p:cNvPr>
          <p:cNvSpPr/>
          <p:nvPr/>
        </p:nvSpPr>
        <p:spPr>
          <a:xfrm>
            <a:off x="6015419" y="1062134"/>
            <a:ext cx="5010931" cy="766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2800" b="1" strike="noStrike" spc="-1" dirty="0">
                <a:solidFill>
                  <a:srgbClr val="F36334"/>
                </a:solidFill>
                <a:latin typeface="Franklin Gothic Demi" panose="020B0703020102020204" pitchFamily="34" charset="0"/>
              </a:rPr>
              <a:t>РЕСТОРАН НАЦИОНАЛЬНОЙ КУХНИ «АК-АУЫЛ»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0B6ADFA-4392-427B-AB72-A6BFCE398F83}"/>
              </a:ext>
            </a:extLst>
          </p:cNvPr>
          <p:cNvSpPr txBox="1"/>
          <p:nvPr/>
        </p:nvSpPr>
        <p:spPr>
          <a:xfrm>
            <a:off x="6148400" y="5285362"/>
            <a:ext cx="476100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Garamond" panose="02020404030301010803" pitchFamily="18" charset="0"/>
              </a:rPr>
              <a:t>В самой большой юрте в мире, внесенной в книгу рекордов Гиннеса, расположился ресторан национальной кухни «Ак-Аул». Ее диаметр составляет 19 метров и 80 сантиметров и внутри может разместиться до 200 человек.</a:t>
            </a:r>
          </a:p>
        </p:txBody>
      </p:sp>
      <p:pic>
        <p:nvPicPr>
          <p:cNvPr id="1028" name="Picture 4" descr="https://skazka.kz/ru/assets/components/phpthumbof/cache/210.f7ed8d055e97698b472939e7c7adc9cf.jpg">
            <a:extLst>
              <a:ext uri="{FF2B5EF4-FFF2-40B4-BE49-F238E27FC236}">
                <a16:creationId xmlns:a16="http://schemas.microsoft.com/office/drawing/2014/main" xmlns="" id="{93F885ED-0FFD-4E6F-A97E-63A29606B8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1849" y="1895149"/>
            <a:ext cx="4387396" cy="3290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389483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CustomShape 5"/>
          <p:cNvSpPr/>
          <p:nvPr/>
        </p:nvSpPr>
        <p:spPr>
          <a:xfrm>
            <a:off x="1139180" y="60838"/>
            <a:ext cx="10018440" cy="766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2800" b="1" spc="-1" dirty="0">
                <a:solidFill>
                  <a:srgbClr val="C00000"/>
                </a:solidFill>
                <a:latin typeface="Franklin Gothic Demi" panose="020B0703020102020204" pitchFamily="34" charset="0"/>
              </a:rPr>
              <a:t>ПИТАНИЕ В </a:t>
            </a:r>
            <a:r>
              <a:rPr lang="en-US" sz="2800" b="1" spc="-1" dirty="0">
                <a:solidFill>
                  <a:srgbClr val="C00000"/>
                </a:solidFill>
                <a:latin typeface="Franklin Gothic Demi" panose="020B0703020102020204" pitchFamily="34" charset="0"/>
              </a:rPr>
              <a:t>MOUNTAIN RESORT “LESNAYA SKAZKA”</a:t>
            </a:r>
            <a:endParaRPr lang="ru-RU" sz="2800" b="1" strike="noStrike" spc="-1" dirty="0">
              <a:solidFill>
                <a:srgbClr val="C00000"/>
              </a:solidFill>
              <a:latin typeface="Franklin Gothic Demi" panose="020B0703020102020204" pitchFamily="34" charset="0"/>
            </a:endParaRPr>
          </a:p>
        </p:txBody>
      </p:sp>
      <p:pic>
        <p:nvPicPr>
          <p:cNvPr id="13" name="Рисунок 4">
            <a:extLst>
              <a:ext uri="{FF2B5EF4-FFF2-40B4-BE49-F238E27FC236}">
                <a16:creationId xmlns:a16="http://schemas.microsoft.com/office/drawing/2014/main" xmlns="" id="{9895B443-49B5-467B-AF54-D2AC0C1CB5EC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0" y="0"/>
            <a:ext cx="681480" cy="6857280"/>
          </a:xfrm>
          <a:prstGeom prst="rect">
            <a:avLst/>
          </a:prstGeom>
          <a:ln>
            <a:noFill/>
          </a:ln>
        </p:spPr>
      </p:pic>
      <p:pic>
        <p:nvPicPr>
          <p:cNvPr id="14" name="Рисунок 5">
            <a:extLst>
              <a:ext uri="{FF2B5EF4-FFF2-40B4-BE49-F238E27FC236}">
                <a16:creationId xmlns:a16="http://schemas.microsoft.com/office/drawing/2014/main" xmlns="" id="{942D1F99-4855-4B1E-BA55-FFD23E0D3DEA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11509920" y="0"/>
            <a:ext cx="681480" cy="6857280"/>
          </a:xfrm>
          <a:prstGeom prst="rect">
            <a:avLst/>
          </a:prstGeom>
          <a:ln>
            <a:noFill/>
          </a:ln>
        </p:spPr>
      </p:pic>
      <p:sp>
        <p:nvSpPr>
          <p:cNvPr id="16" name="CustomShape 5">
            <a:extLst>
              <a:ext uri="{FF2B5EF4-FFF2-40B4-BE49-F238E27FC236}">
                <a16:creationId xmlns:a16="http://schemas.microsoft.com/office/drawing/2014/main" xmlns="" id="{29A029B0-93E1-4170-9BEE-96A0B87C2E5A}"/>
              </a:ext>
            </a:extLst>
          </p:cNvPr>
          <p:cNvSpPr/>
          <p:nvPr/>
        </p:nvSpPr>
        <p:spPr>
          <a:xfrm>
            <a:off x="828620" y="988564"/>
            <a:ext cx="5010931" cy="766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2800" b="1" strike="noStrike" spc="-1" dirty="0">
                <a:solidFill>
                  <a:srgbClr val="F36334"/>
                </a:solidFill>
                <a:latin typeface="Franklin Gothic Demi" panose="020B0703020102020204" pitchFamily="34" charset="0"/>
              </a:rPr>
              <a:t>СЕМЕЙНОЕ КАФЕ</a:t>
            </a:r>
          </a:p>
          <a:p>
            <a:pPr algn="ctr">
              <a:lnSpc>
                <a:spcPct val="100000"/>
              </a:lnSpc>
            </a:pPr>
            <a:r>
              <a:rPr lang="ru-RU" sz="2800" b="1" spc="-1" dirty="0">
                <a:solidFill>
                  <a:srgbClr val="F36334"/>
                </a:solidFill>
                <a:latin typeface="Franklin Gothic Demi" panose="020B0703020102020204" pitchFamily="34" charset="0"/>
              </a:rPr>
              <a:t>«ЛЕСНАЯ СКАЗКА»</a:t>
            </a:r>
            <a:endParaRPr lang="ru-RU" sz="2800" b="1" strike="noStrike" spc="-1" dirty="0">
              <a:solidFill>
                <a:srgbClr val="F36334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C7BFA01-427B-4A85-9679-862601E0FA4C}"/>
              </a:ext>
            </a:extLst>
          </p:cNvPr>
          <p:cNvSpPr txBox="1"/>
          <p:nvPr/>
        </p:nvSpPr>
        <p:spPr>
          <a:xfrm>
            <a:off x="953585" y="5285362"/>
            <a:ext cx="476100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Garamond" panose="02020404030301010803" pitchFamily="18" charset="0"/>
              </a:rPr>
              <a:t>Семейном кафе вмещает до 80 гостей. Кафе предлагает блюда европейской и азиатской кухни. Игровая комната для самых маленьких, открытые террасы и специальное детское меню  доставят дополнительную радость посетителям.</a:t>
            </a:r>
          </a:p>
        </p:txBody>
      </p:sp>
      <p:sp>
        <p:nvSpPr>
          <p:cNvPr id="10" name="CustomShape 5">
            <a:extLst>
              <a:ext uri="{FF2B5EF4-FFF2-40B4-BE49-F238E27FC236}">
                <a16:creationId xmlns:a16="http://schemas.microsoft.com/office/drawing/2014/main" xmlns="" id="{DBFC1ECE-2E6F-4660-85A6-1D22838E47D4}"/>
              </a:ext>
            </a:extLst>
          </p:cNvPr>
          <p:cNvSpPr/>
          <p:nvPr/>
        </p:nvSpPr>
        <p:spPr>
          <a:xfrm>
            <a:off x="6015419" y="988564"/>
            <a:ext cx="5010931" cy="766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2800" b="1" strike="noStrike" spc="-1" dirty="0">
                <a:solidFill>
                  <a:srgbClr val="F36334"/>
                </a:solidFill>
                <a:latin typeface="Franklin Gothic Demi" panose="020B0703020102020204" pitchFamily="34" charset="0"/>
              </a:rPr>
              <a:t>БИСТРО «ВЕСЕЛЫЙ БУРГЕР»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0B6ADFA-4392-427B-AB72-A6BFCE398F83}"/>
              </a:ext>
            </a:extLst>
          </p:cNvPr>
          <p:cNvSpPr txBox="1"/>
          <p:nvPr/>
        </p:nvSpPr>
        <p:spPr>
          <a:xfrm>
            <a:off x="6148400" y="5285362"/>
            <a:ext cx="476100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Garamond" panose="02020404030301010803" pitchFamily="18" charset="0"/>
              </a:rPr>
              <a:t>В кафе быстрого питания Гости </a:t>
            </a:r>
            <a:r>
              <a:rPr lang="en-US" dirty="0" err="1">
                <a:latin typeface="Garamond" panose="02020404030301010803" pitchFamily="18" charset="0"/>
              </a:rPr>
              <a:t>Lesnaya</a:t>
            </a:r>
            <a:r>
              <a:rPr lang="en-US" dirty="0">
                <a:latin typeface="Garamond" panose="02020404030301010803" pitchFamily="18" charset="0"/>
              </a:rPr>
              <a:t> </a:t>
            </a:r>
            <a:r>
              <a:rPr lang="en-US" dirty="0" err="1">
                <a:latin typeface="Garamond" panose="02020404030301010803" pitchFamily="18" charset="0"/>
              </a:rPr>
              <a:t>Skazka</a:t>
            </a:r>
            <a:r>
              <a:rPr lang="en-US" dirty="0">
                <a:latin typeface="Garamond" panose="02020404030301010803" pitchFamily="18" charset="0"/>
              </a:rPr>
              <a:t> </a:t>
            </a:r>
            <a:r>
              <a:rPr lang="ru-RU" dirty="0">
                <a:latin typeface="Garamond" panose="02020404030301010803" pitchFamily="18" charset="0"/>
              </a:rPr>
              <a:t>смогут отведать блюда быстрого приготовления, которые всегда уместны во время перерывов между активным досугом на свежем воздухе.</a:t>
            </a:r>
          </a:p>
        </p:txBody>
      </p:sp>
      <p:pic>
        <p:nvPicPr>
          <p:cNvPr id="2050" name="Picture 2" descr="https://skazka.kz/ru/assets/components/phpthumbof/cache/233.2865362cbd69e94f5c7ef59f17d8c959.jpg">
            <a:extLst>
              <a:ext uri="{FF2B5EF4-FFF2-40B4-BE49-F238E27FC236}">
                <a16:creationId xmlns:a16="http://schemas.microsoft.com/office/drawing/2014/main" xmlns="" id="{302439F9-2879-4F39-9A0F-B9D1B4376A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9180" y="1916290"/>
            <a:ext cx="4359208" cy="3269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7CBBD52-F37C-435B-A9BD-D2BD7723223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91658" y="1916290"/>
            <a:ext cx="3028075" cy="3146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24997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5536</TotalTime>
  <Words>1179</Words>
  <Application>Microsoft Office PowerPoint</Application>
  <PresentationFormat>Широкоэкранный</PresentationFormat>
  <Paragraphs>100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30" baseType="lpstr">
      <vt:lpstr>Arial</vt:lpstr>
      <vt:lpstr>Calibri</vt:lpstr>
      <vt:lpstr>Calibri Light</vt:lpstr>
      <vt:lpstr>Century</vt:lpstr>
      <vt:lpstr>Century Schoolbook</vt:lpstr>
      <vt:lpstr>Corbel</vt:lpstr>
      <vt:lpstr>DejaVu Sans</vt:lpstr>
      <vt:lpstr>Franklin Gothic Demi</vt:lpstr>
      <vt:lpstr>Garamond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Россия</dc:title>
  <dc:subject/>
  <dc:creator>Майка Леонова</dc:creator>
  <dc:description/>
  <cp:lastModifiedBy>Saltanat Nuradin</cp:lastModifiedBy>
  <cp:revision>188</cp:revision>
  <dcterms:created xsi:type="dcterms:W3CDTF">2018-06-18T09:34:40Z</dcterms:created>
  <dcterms:modified xsi:type="dcterms:W3CDTF">2022-07-27T09:49:10Z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2</vt:i4>
  </property>
  <property fmtid="{D5CDD505-2E9C-101B-9397-08002B2CF9AE}" pid="8" name="PresentationFormat">
    <vt:lpwstr>Широкоэкранный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11</vt:i4>
  </property>
</Properties>
</file>